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305" r:id="rId2"/>
    <p:sldId id="294" r:id="rId3"/>
    <p:sldId id="295" r:id="rId4"/>
    <p:sldId id="301" r:id="rId5"/>
    <p:sldId id="296" r:id="rId6"/>
    <p:sldId id="319" r:id="rId7"/>
    <p:sldId id="259" r:id="rId8"/>
    <p:sldId id="346" r:id="rId9"/>
    <p:sldId id="299" r:id="rId10"/>
    <p:sldId id="273" r:id="rId11"/>
    <p:sldId id="285" r:id="rId12"/>
    <p:sldId id="272" r:id="rId13"/>
    <p:sldId id="284" r:id="rId14"/>
    <p:sldId id="287" r:id="rId15"/>
    <p:sldId id="289" r:id="rId16"/>
    <p:sldId id="292" r:id="rId17"/>
    <p:sldId id="304" r:id="rId1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öderberg, Åsa" initials="SÅ" lastIdx="1" clrIdx="0">
    <p:extLst>
      <p:ext uri="{19B8F6BF-5375-455C-9EA6-DF929625EA0E}">
        <p15:presenceInfo xmlns:p15="http://schemas.microsoft.com/office/powerpoint/2012/main" userId="S-1-5-21-2136171350-2077376057-1538882281-44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775" autoAdjust="0"/>
    <p:restoredTop sz="84317" autoAdjust="0"/>
  </p:normalViewPr>
  <p:slideViewPr>
    <p:cSldViewPr snapToGrid="0">
      <p:cViewPr varScale="1">
        <p:scale>
          <a:sx n="61" d="100"/>
          <a:sy n="61" d="100"/>
        </p:scale>
        <p:origin x="468" y="66"/>
      </p:cViewPr>
      <p:guideLst/>
    </p:cSldViewPr>
  </p:slideViewPr>
  <p:notesTextViewPr>
    <p:cViewPr>
      <p:scale>
        <a:sx n="1" d="1"/>
        <a:sy n="1" d="1"/>
      </p:scale>
      <p:origin x="0" y="0"/>
    </p:cViewPr>
  </p:notesTextViewPr>
  <p:sorterViewPr>
    <p:cViewPr>
      <p:scale>
        <a:sx n="90" d="100"/>
        <a:sy n="90" d="100"/>
      </p:scale>
      <p:origin x="0" y="-76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5504D0-B07A-BA4A-8A72-D68C596EFBC7}" type="doc">
      <dgm:prSet loTypeId="urn:microsoft.com/office/officeart/2005/8/layout/default" loCatId="" qsTypeId="urn:microsoft.com/office/officeart/2005/8/quickstyle/simple4" qsCatId="simple" csTypeId="urn:microsoft.com/office/officeart/2005/8/colors/accent1_2" csCatId="accent1" phldr="1"/>
      <dgm:spPr/>
      <dgm:t>
        <a:bodyPr/>
        <a:lstStyle/>
        <a:p>
          <a:endParaRPr lang="sv-SE"/>
        </a:p>
      </dgm:t>
    </dgm:pt>
    <dgm:pt modelId="{83901C69-0431-5042-8B36-407368E1081A}">
      <dgm:prSet phldrT="[Text]"/>
      <dgm:spPr/>
      <dgm:t>
        <a:bodyPr/>
        <a:lstStyle/>
        <a:p>
          <a:r>
            <a:rPr lang="sv-SE" dirty="0"/>
            <a:t>Aktörer har integrerat digitalisering i sina ordinarie verksamhetsprocesser</a:t>
          </a:r>
        </a:p>
      </dgm:t>
    </dgm:pt>
    <dgm:pt modelId="{1023DE9F-6BA3-AD46-A5DF-898FC012F991}" type="parTrans" cxnId="{0A3C8A0C-E2BB-E04F-8763-DF42806A7BAF}">
      <dgm:prSet/>
      <dgm:spPr/>
      <dgm:t>
        <a:bodyPr/>
        <a:lstStyle/>
        <a:p>
          <a:endParaRPr lang="sv-SE"/>
        </a:p>
      </dgm:t>
    </dgm:pt>
    <dgm:pt modelId="{6101F742-D66F-9944-BFD4-65D2E80EDF06}" type="sibTrans" cxnId="{0A3C8A0C-E2BB-E04F-8763-DF42806A7BAF}">
      <dgm:prSet/>
      <dgm:spPr/>
      <dgm:t>
        <a:bodyPr/>
        <a:lstStyle/>
        <a:p>
          <a:endParaRPr lang="sv-SE"/>
        </a:p>
      </dgm:t>
    </dgm:pt>
    <dgm:pt modelId="{7D41192A-3C8D-DE40-B9A8-5B26AF084DE0}">
      <dgm:prSet phldrT="[Text]"/>
      <dgm:spPr/>
      <dgm:t>
        <a:bodyPr/>
        <a:lstStyle/>
        <a:p>
          <a:r>
            <a:rPr lang="sv-SE" dirty="0"/>
            <a:t>Alla har rätt miljöinformation för att kunna göra smarta miljöval</a:t>
          </a:r>
        </a:p>
      </dgm:t>
    </dgm:pt>
    <dgm:pt modelId="{62909860-AF4F-494C-A7D1-1889DA3C4618}" type="parTrans" cxnId="{7985657D-455A-E94C-9CDE-163D09D090FC}">
      <dgm:prSet/>
      <dgm:spPr/>
      <dgm:t>
        <a:bodyPr/>
        <a:lstStyle/>
        <a:p>
          <a:endParaRPr lang="sv-SE"/>
        </a:p>
      </dgm:t>
    </dgm:pt>
    <dgm:pt modelId="{8445C47C-61DE-CB4A-B6AD-6F1B711895D7}" type="sibTrans" cxnId="{7985657D-455A-E94C-9CDE-163D09D090FC}">
      <dgm:prSet/>
      <dgm:spPr/>
      <dgm:t>
        <a:bodyPr/>
        <a:lstStyle/>
        <a:p>
          <a:endParaRPr lang="sv-SE"/>
        </a:p>
      </dgm:t>
    </dgm:pt>
    <dgm:pt modelId="{DBC1EEBA-7058-A24B-B93A-5DD74859DC5E}">
      <dgm:prSet phldrT="[Text]"/>
      <dgm:spPr/>
      <dgm:t>
        <a:bodyPr/>
        <a:lstStyle/>
        <a:p>
          <a:r>
            <a:rPr lang="sv-SE" dirty="0"/>
            <a:t>Allmänhet och företagare upplever interaktionen med myndigheter som enkel och smidig</a:t>
          </a:r>
        </a:p>
      </dgm:t>
    </dgm:pt>
    <dgm:pt modelId="{9F483059-48BE-DA43-A490-5B7D656310C8}" type="parTrans" cxnId="{A1CEEF6B-1AD9-8844-82C2-BC9623ADB991}">
      <dgm:prSet/>
      <dgm:spPr/>
      <dgm:t>
        <a:bodyPr/>
        <a:lstStyle/>
        <a:p>
          <a:endParaRPr lang="sv-SE"/>
        </a:p>
      </dgm:t>
    </dgm:pt>
    <dgm:pt modelId="{94EA6701-A62E-C74D-A00A-35623C3BBCE7}" type="sibTrans" cxnId="{A1CEEF6B-1AD9-8844-82C2-BC9623ADB991}">
      <dgm:prSet/>
      <dgm:spPr/>
      <dgm:t>
        <a:bodyPr/>
        <a:lstStyle/>
        <a:p>
          <a:endParaRPr lang="sv-SE"/>
        </a:p>
      </dgm:t>
    </dgm:pt>
    <dgm:pt modelId="{B511AB90-07E7-9B46-A4D7-30DEEE7F4944}">
      <dgm:prSet phldrT="[Text]"/>
      <dgm:spPr/>
      <dgm:t>
        <a:bodyPr/>
        <a:lstStyle/>
        <a:p>
          <a:r>
            <a:rPr lang="sv-SE" dirty="0">
              <a:solidFill>
                <a:schemeClr val="bg1"/>
              </a:solidFill>
              <a:effectLst/>
              <a:latin typeface="+mn-lt"/>
              <a:ea typeface="+mn-ea"/>
              <a:cs typeface="+mn-cs"/>
            </a:rPr>
            <a:t>Allmänheten har insyn i och kan delta i myndighetsprocesser</a:t>
          </a:r>
          <a:endParaRPr lang="sv-SE" dirty="0">
            <a:solidFill>
              <a:schemeClr val="bg1"/>
            </a:solidFill>
          </a:endParaRPr>
        </a:p>
      </dgm:t>
    </dgm:pt>
    <dgm:pt modelId="{7A124015-B4F3-3E4C-8E5C-D22DB36FD466}" type="parTrans" cxnId="{F97423B3-FD66-EB44-904F-0F529468EF55}">
      <dgm:prSet/>
      <dgm:spPr/>
      <dgm:t>
        <a:bodyPr/>
        <a:lstStyle/>
        <a:p>
          <a:endParaRPr lang="sv-SE"/>
        </a:p>
      </dgm:t>
    </dgm:pt>
    <dgm:pt modelId="{AE62477E-0C07-C245-98E1-8D1D8C739463}" type="sibTrans" cxnId="{F97423B3-FD66-EB44-904F-0F529468EF55}">
      <dgm:prSet/>
      <dgm:spPr/>
      <dgm:t>
        <a:bodyPr/>
        <a:lstStyle/>
        <a:p>
          <a:endParaRPr lang="sv-SE"/>
        </a:p>
      </dgm:t>
    </dgm:pt>
    <dgm:pt modelId="{48165C3D-408E-D64C-97EE-C8358545637E}">
      <dgm:prSet phldrT="[Text]"/>
      <dgm:spPr/>
      <dgm:t>
        <a:bodyPr/>
        <a:lstStyle/>
        <a:p>
          <a:r>
            <a:rPr lang="sv-SE" dirty="0"/>
            <a:t>Beslutsfattare på alla nivåer har rätt miljöinformation för att möta de stora samhällsutmaningarna</a:t>
          </a:r>
        </a:p>
      </dgm:t>
    </dgm:pt>
    <dgm:pt modelId="{BCDFD3C5-62C4-5547-B4CB-33FE78C0770D}" type="parTrans" cxnId="{EE27E259-8C11-FE4A-9AFD-92D4A433DA49}">
      <dgm:prSet/>
      <dgm:spPr/>
      <dgm:t>
        <a:bodyPr/>
        <a:lstStyle/>
        <a:p>
          <a:endParaRPr lang="sv-SE"/>
        </a:p>
      </dgm:t>
    </dgm:pt>
    <dgm:pt modelId="{68AE0EC6-6CFA-5643-BC95-BAE921FDD378}" type="sibTrans" cxnId="{EE27E259-8C11-FE4A-9AFD-92D4A433DA49}">
      <dgm:prSet/>
      <dgm:spPr/>
      <dgm:t>
        <a:bodyPr/>
        <a:lstStyle/>
        <a:p>
          <a:endParaRPr lang="sv-SE"/>
        </a:p>
      </dgm:t>
    </dgm:pt>
    <dgm:pt modelId="{7705E8D5-D2A5-9643-984A-FDA0668E3898}">
      <dgm:prSet/>
      <dgm:spPr/>
      <dgm:t>
        <a:bodyPr/>
        <a:lstStyle/>
        <a:p>
          <a:r>
            <a:rPr lang="sv-SE" dirty="0"/>
            <a:t>Handläggare har rätt miljöinformation i sina ordinarie verksamhetsstödsystem</a:t>
          </a:r>
        </a:p>
      </dgm:t>
    </dgm:pt>
    <dgm:pt modelId="{22187288-9693-F145-B539-6AF7814E86CD}" type="parTrans" cxnId="{BF01738C-94A2-3542-A939-96A6B79AFF8A}">
      <dgm:prSet/>
      <dgm:spPr/>
      <dgm:t>
        <a:bodyPr/>
        <a:lstStyle/>
        <a:p>
          <a:endParaRPr lang="sv-SE"/>
        </a:p>
      </dgm:t>
    </dgm:pt>
    <dgm:pt modelId="{7D5801FD-3107-5F42-81EF-1689FEE2B14D}" type="sibTrans" cxnId="{BF01738C-94A2-3542-A939-96A6B79AFF8A}">
      <dgm:prSet/>
      <dgm:spPr/>
      <dgm:t>
        <a:bodyPr/>
        <a:lstStyle/>
        <a:p>
          <a:endParaRPr lang="sv-SE"/>
        </a:p>
      </dgm:t>
    </dgm:pt>
    <dgm:pt modelId="{2452ABF6-1B2D-F44F-91A8-7C0705272563}">
      <dgm:prSet/>
      <dgm:spPr/>
      <dgm:t>
        <a:bodyPr/>
        <a:lstStyle/>
        <a:p>
          <a:r>
            <a:rPr lang="sv-SE" dirty="0"/>
            <a:t>Innovatörer tänker och gör nytt baserat på miljöinformation</a:t>
          </a:r>
        </a:p>
      </dgm:t>
    </dgm:pt>
    <dgm:pt modelId="{0D876D97-C8B9-DD46-AAD3-2A8C2C41D990}" type="parTrans" cxnId="{8C4ABCDF-33EC-7D4F-92CC-39FB578A1F10}">
      <dgm:prSet/>
      <dgm:spPr/>
      <dgm:t>
        <a:bodyPr/>
        <a:lstStyle/>
        <a:p>
          <a:endParaRPr lang="sv-SE"/>
        </a:p>
      </dgm:t>
    </dgm:pt>
    <dgm:pt modelId="{4E122581-FDAE-9848-9B58-6A5B739B2D61}" type="sibTrans" cxnId="{8C4ABCDF-33EC-7D4F-92CC-39FB578A1F10}">
      <dgm:prSet/>
      <dgm:spPr/>
      <dgm:t>
        <a:bodyPr/>
        <a:lstStyle/>
        <a:p>
          <a:endParaRPr lang="sv-SE"/>
        </a:p>
      </dgm:t>
    </dgm:pt>
    <dgm:pt modelId="{FDCFA320-D19F-6344-AA41-D5A6DD0566A4}">
      <dgm:prSet/>
      <dgm:spPr/>
      <dgm:t>
        <a:bodyPr/>
        <a:lstStyle/>
        <a:p>
          <a:r>
            <a:rPr lang="sv-SE" dirty="0"/>
            <a:t>Myndigheter samverkar digitalt, har effektiva verksamhetsprocesser och rättssäker informationshantering</a:t>
          </a:r>
        </a:p>
      </dgm:t>
    </dgm:pt>
    <dgm:pt modelId="{2FEA4926-A0E1-1948-BAB5-9FE7F3C482A7}" type="parTrans" cxnId="{46653F75-E546-AD4B-BBF8-70C4140B90F4}">
      <dgm:prSet/>
      <dgm:spPr/>
      <dgm:t>
        <a:bodyPr/>
        <a:lstStyle/>
        <a:p>
          <a:endParaRPr lang="sv-SE"/>
        </a:p>
      </dgm:t>
    </dgm:pt>
    <dgm:pt modelId="{991B2AFC-836C-8847-B866-C77695664AA9}" type="sibTrans" cxnId="{46653F75-E546-AD4B-BBF8-70C4140B90F4}">
      <dgm:prSet/>
      <dgm:spPr/>
      <dgm:t>
        <a:bodyPr/>
        <a:lstStyle/>
        <a:p>
          <a:endParaRPr lang="sv-SE"/>
        </a:p>
      </dgm:t>
    </dgm:pt>
    <dgm:pt modelId="{F5973CF8-9422-024F-A9E1-A44628F42208}">
      <dgm:prSet/>
      <dgm:spPr/>
      <dgm:t>
        <a:bodyPr/>
        <a:lstStyle/>
        <a:p>
          <a:r>
            <a:rPr lang="sv-SE" dirty="0"/>
            <a:t>Myndigheter återbrukar modeller, mönster, lösningar och information från EU, offentlig förvaltning och civila aktörer</a:t>
          </a:r>
        </a:p>
      </dgm:t>
    </dgm:pt>
    <dgm:pt modelId="{957FE552-7091-E94F-A733-7773BBA22D9E}" type="parTrans" cxnId="{A9218714-A09A-394A-A544-9DFA27F2FEF1}">
      <dgm:prSet/>
      <dgm:spPr/>
      <dgm:t>
        <a:bodyPr/>
        <a:lstStyle/>
        <a:p>
          <a:endParaRPr lang="sv-SE"/>
        </a:p>
      </dgm:t>
    </dgm:pt>
    <dgm:pt modelId="{267E2BA6-5B0B-614F-BAB2-0B79F4A70049}" type="sibTrans" cxnId="{A9218714-A09A-394A-A544-9DFA27F2FEF1}">
      <dgm:prSet/>
      <dgm:spPr/>
      <dgm:t>
        <a:bodyPr/>
        <a:lstStyle/>
        <a:p>
          <a:endParaRPr lang="sv-SE"/>
        </a:p>
      </dgm:t>
    </dgm:pt>
    <dgm:pt modelId="{C9F3CA2E-2B16-804D-815C-56533B2EA5D1}" type="pres">
      <dgm:prSet presAssocID="{0C5504D0-B07A-BA4A-8A72-D68C596EFBC7}" presName="diagram" presStyleCnt="0">
        <dgm:presLayoutVars>
          <dgm:dir/>
          <dgm:resizeHandles val="exact"/>
        </dgm:presLayoutVars>
      </dgm:prSet>
      <dgm:spPr/>
    </dgm:pt>
    <dgm:pt modelId="{E3B73386-A892-2C4B-B26A-D0BE6CCD7D04}" type="pres">
      <dgm:prSet presAssocID="{83901C69-0431-5042-8B36-407368E1081A}" presName="node" presStyleLbl="node1" presStyleIdx="0" presStyleCnt="9" custLinFactNeighborY="-6111">
        <dgm:presLayoutVars>
          <dgm:bulletEnabled val="1"/>
        </dgm:presLayoutVars>
      </dgm:prSet>
      <dgm:spPr/>
    </dgm:pt>
    <dgm:pt modelId="{CBB5835D-4000-B349-8094-A44D4B708638}" type="pres">
      <dgm:prSet presAssocID="{6101F742-D66F-9944-BFD4-65D2E80EDF06}" presName="sibTrans" presStyleCnt="0"/>
      <dgm:spPr/>
    </dgm:pt>
    <dgm:pt modelId="{A69FF054-30A3-1144-B03F-C1642B26A969}" type="pres">
      <dgm:prSet presAssocID="{7D41192A-3C8D-DE40-B9A8-5B26AF084DE0}" presName="node" presStyleLbl="node1" presStyleIdx="1" presStyleCnt="9">
        <dgm:presLayoutVars>
          <dgm:bulletEnabled val="1"/>
        </dgm:presLayoutVars>
      </dgm:prSet>
      <dgm:spPr/>
    </dgm:pt>
    <dgm:pt modelId="{C72CA3D7-BF84-E748-BC8D-CDBE0BCCF0F8}" type="pres">
      <dgm:prSet presAssocID="{8445C47C-61DE-CB4A-B6AD-6F1B711895D7}" presName="sibTrans" presStyleCnt="0"/>
      <dgm:spPr/>
    </dgm:pt>
    <dgm:pt modelId="{34C2724B-E304-404C-BB4D-CF2EB0EEBB45}" type="pres">
      <dgm:prSet presAssocID="{DBC1EEBA-7058-A24B-B93A-5DD74859DC5E}" presName="node" presStyleLbl="node1" presStyleIdx="2" presStyleCnt="9">
        <dgm:presLayoutVars>
          <dgm:bulletEnabled val="1"/>
        </dgm:presLayoutVars>
      </dgm:prSet>
      <dgm:spPr/>
    </dgm:pt>
    <dgm:pt modelId="{9BB9AA03-EA84-4F49-BDE5-E17518C321A7}" type="pres">
      <dgm:prSet presAssocID="{94EA6701-A62E-C74D-A00A-35623C3BBCE7}" presName="sibTrans" presStyleCnt="0"/>
      <dgm:spPr/>
    </dgm:pt>
    <dgm:pt modelId="{CC80CBF7-E5F7-DE4C-AD52-D09A4D35E687}" type="pres">
      <dgm:prSet presAssocID="{B511AB90-07E7-9B46-A4D7-30DEEE7F4944}" presName="node" presStyleLbl="node1" presStyleIdx="3" presStyleCnt="9">
        <dgm:presLayoutVars>
          <dgm:bulletEnabled val="1"/>
        </dgm:presLayoutVars>
      </dgm:prSet>
      <dgm:spPr/>
    </dgm:pt>
    <dgm:pt modelId="{FF9D2B60-AC2A-B546-A034-96F41596FAB1}" type="pres">
      <dgm:prSet presAssocID="{AE62477E-0C07-C245-98E1-8D1D8C739463}" presName="sibTrans" presStyleCnt="0"/>
      <dgm:spPr/>
    </dgm:pt>
    <dgm:pt modelId="{5FA29008-7A0A-8C46-A7FD-A101B60B411D}" type="pres">
      <dgm:prSet presAssocID="{48165C3D-408E-D64C-97EE-C8358545637E}" presName="node" presStyleLbl="node1" presStyleIdx="4" presStyleCnt="9">
        <dgm:presLayoutVars>
          <dgm:bulletEnabled val="1"/>
        </dgm:presLayoutVars>
      </dgm:prSet>
      <dgm:spPr/>
    </dgm:pt>
    <dgm:pt modelId="{4FCA9B48-FC78-344A-AB07-8A2CDAFE6CD0}" type="pres">
      <dgm:prSet presAssocID="{68AE0EC6-6CFA-5643-BC95-BAE921FDD378}" presName="sibTrans" presStyleCnt="0"/>
      <dgm:spPr/>
    </dgm:pt>
    <dgm:pt modelId="{A99F4000-C4D3-2744-9F75-FEAA8C3C6A0D}" type="pres">
      <dgm:prSet presAssocID="{7705E8D5-D2A5-9643-984A-FDA0668E3898}" presName="node" presStyleLbl="node1" presStyleIdx="5" presStyleCnt="9">
        <dgm:presLayoutVars>
          <dgm:bulletEnabled val="1"/>
        </dgm:presLayoutVars>
      </dgm:prSet>
      <dgm:spPr/>
    </dgm:pt>
    <dgm:pt modelId="{7FF3C2AF-2B2B-0441-844E-69BE84CCCA17}" type="pres">
      <dgm:prSet presAssocID="{7D5801FD-3107-5F42-81EF-1689FEE2B14D}" presName="sibTrans" presStyleCnt="0"/>
      <dgm:spPr/>
    </dgm:pt>
    <dgm:pt modelId="{E1C07A44-AF87-6A4A-BD2E-226A112E266B}" type="pres">
      <dgm:prSet presAssocID="{2452ABF6-1B2D-F44F-91A8-7C0705272563}" presName="node" presStyleLbl="node1" presStyleIdx="6" presStyleCnt="9">
        <dgm:presLayoutVars>
          <dgm:bulletEnabled val="1"/>
        </dgm:presLayoutVars>
      </dgm:prSet>
      <dgm:spPr/>
    </dgm:pt>
    <dgm:pt modelId="{9310AA20-4FC1-1D49-95D2-A51406A6328B}" type="pres">
      <dgm:prSet presAssocID="{4E122581-FDAE-9848-9B58-6A5B739B2D61}" presName="sibTrans" presStyleCnt="0"/>
      <dgm:spPr/>
    </dgm:pt>
    <dgm:pt modelId="{CF13C7C8-23CF-7149-86F9-956C515B8644}" type="pres">
      <dgm:prSet presAssocID="{FDCFA320-D19F-6344-AA41-D5A6DD0566A4}" presName="node" presStyleLbl="node1" presStyleIdx="7" presStyleCnt="9">
        <dgm:presLayoutVars>
          <dgm:bulletEnabled val="1"/>
        </dgm:presLayoutVars>
      </dgm:prSet>
      <dgm:spPr/>
    </dgm:pt>
    <dgm:pt modelId="{AE9C0382-103C-134D-9667-DFC291758CE1}" type="pres">
      <dgm:prSet presAssocID="{991B2AFC-836C-8847-B866-C77695664AA9}" presName="sibTrans" presStyleCnt="0"/>
      <dgm:spPr/>
    </dgm:pt>
    <dgm:pt modelId="{7E5AEAA7-CE29-134E-A96E-D7B91982DEB5}" type="pres">
      <dgm:prSet presAssocID="{F5973CF8-9422-024F-A9E1-A44628F42208}" presName="node" presStyleLbl="node1" presStyleIdx="8" presStyleCnt="9">
        <dgm:presLayoutVars>
          <dgm:bulletEnabled val="1"/>
        </dgm:presLayoutVars>
      </dgm:prSet>
      <dgm:spPr/>
    </dgm:pt>
  </dgm:ptLst>
  <dgm:cxnLst>
    <dgm:cxn modelId="{0A3C8A0C-E2BB-E04F-8763-DF42806A7BAF}" srcId="{0C5504D0-B07A-BA4A-8A72-D68C596EFBC7}" destId="{83901C69-0431-5042-8B36-407368E1081A}" srcOrd="0" destOrd="0" parTransId="{1023DE9F-6BA3-AD46-A5DF-898FC012F991}" sibTransId="{6101F742-D66F-9944-BFD4-65D2E80EDF06}"/>
    <dgm:cxn modelId="{91E19E10-2002-42DB-AE95-736C39A8E29D}" type="presOf" srcId="{7705E8D5-D2A5-9643-984A-FDA0668E3898}" destId="{A99F4000-C4D3-2744-9F75-FEAA8C3C6A0D}" srcOrd="0" destOrd="0" presId="urn:microsoft.com/office/officeart/2005/8/layout/default"/>
    <dgm:cxn modelId="{A9218714-A09A-394A-A544-9DFA27F2FEF1}" srcId="{0C5504D0-B07A-BA4A-8A72-D68C596EFBC7}" destId="{F5973CF8-9422-024F-A9E1-A44628F42208}" srcOrd="8" destOrd="0" parTransId="{957FE552-7091-E94F-A733-7773BBA22D9E}" sibTransId="{267E2BA6-5B0B-614F-BAB2-0B79F4A70049}"/>
    <dgm:cxn modelId="{2053CD31-AE06-4CC5-96DF-03FC18F230AD}" type="presOf" srcId="{7D41192A-3C8D-DE40-B9A8-5B26AF084DE0}" destId="{A69FF054-30A3-1144-B03F-C1642B26A969}" srcOrd="0" destOrd="0" presId="urn:microsoft.com/office/officeart/2005/8/layout/default"/>
    <dgm:cxn modelId="{BE4BD865-11E2-44D7-B64C-5EFD5F1B688D}" type="presOf" srcId="{F5973CF8-9422-024F-A9E1-A44628F42208}" destId="{7E5AEAA7-CE29-134E-A96E-D7B91982DEB5}" srcOrd="0" destOrd="0" presId="urn:microsoft.com/office/officeart/2005/8/layout/default"/>
    <dgm:cxn modelId="{A1CEEF6B-1AD9-8844-82C2-BC9623ADB991}" srcId="{0C5504D0-B07A-BA4A-8A72-D68C596EFBC7}" destId="{DBC1EEBA-7058-A24B-B93A-5DD74859DC5E}" srcOrd="2" destOrd="0" parTransId="{9F483059-48BE-DA43-A490-5B7D656310C8}" sibTransId="{94EA6701-A62E-C74D-A00A-35623C3BBCE7}"/>
    <dgm:cxn modelId="{3FB73B4C-5802-4B06-B252-CF708D4BAB7A}" type="presOf" srcId="{2452ABF6-1B2D-F44F-91A8-7C0705272563}" destId="{E1C07A44-AF87-6A4A-BD2E-226A112E266B}" srcOrd="0" destOrd="0" presId="urn:microsoft.com/office/officeart/2005/8/layout/default"/>
    <dgm:cxn modelId="{9C99F86C-0D2F-488D-A3BA-46D4291091D2}" type="presOf" srcId="{DBC1EEBA-7058-A24B-B93A-5DD74859DC5E}" destId="{34C2724B-E304-404C-BB4D-CF2EB0EEBB45}" srcOrd="0" destOrd="0" presId="urn:microsoft.com/office/officeart/2005/8/layout/default"/>
    <dgm:cxn modelId="{46653F75-E546-AD4B-BBF8-70C4140B90F4}" srcId="{0C5504D0-B07A-BA4A-8A72-D68C596EFBC7}" destId="{FDCFA320-D19F-6344-AA41-D5A6DD0566A4}" srcOrd="7" destOrd="0" parTransId="{2FEA4926-A0E1-1948-BAB5-9FE7F3C482A7}" sibTransId="{991B2AFC-836C-8847-B866-C77695664AA9}"/>
    <dgm:cxn modelId="{EE27E259-8C11-FE4A-9AFD-92D4A433DA49}" srcId="{0C5504D0-B07A-BA4A-8A72-D68C596EFBC7}" destId="{48165C3D-408E-D64C-97EE-C8358545637E}" srcOrd="4" destOrd="0" parTransId="{BCDFD3C5-62C4-5547-B4CB-33FE78C0770D}" sibTransId="{68AE0EC6-6CFA-5643-BC95-BAE921FDD378}"/>
    <dgm:cxn modelId="{7985657D-455A-E94C-9CDE-163D09D090FC}" srcId="{0C5504D0-B07A-BA4A-8A72-D68C596EFBC7}" destId="{7D41192A-3C8D-DE40-B9A8-5B26AF084DE0}" srcOrd="1" destOrd="0" parTransId="{62909860-AF4F-494C-A7D1-1889DA3C4618}" sibTransId="{8445C47C-61DE-CB4A-B6AD-6F1B711895D7}"/>
    <dgm:cxn modelId="{BF01738C-94A2-3542-A939-96A6B79AFF8A}" srcId="{0C5504D0-B07A-BA4A-8A72-D68C596EFBC7}" destId="{7705E8D5-D2A5-9643-984A-FDA0668E3898}" srcOrd="5" destOrd="0" parTransId="{22187288-9693-F145-B539-6AF7814E86CD}" sibTransId="{7D5801FD-3107-5F42-81EF-1689FEE2B14D}"/>
    <dgm:cxn modelId="{D07857AD-A504-4343-8937-E83569D53630}" type="presOf" srcId="{B511AB90-07E7-9B46-A4D7-30DEEE7F4944}" destId="{CC80CBF7-E5F7-DE4C-AD52-D09A4D35E687}" srcOrd="0" destOrd="0" presId="urn:microsoft.com/office/officeart/2005/8/layout/default"/>
    <dgm:cxn modelId="{F97423B3-FD66-EB44-904F-0F529468EF55}" srcId="{0C5504D0-B07A-BA4A-8A72-D68C596EFBC7}" destId="{B511AB90-07E7-9B46-A4D7-30DEEE7F4944}" srcOrd="3" destOrd="0" parTransId="{7A124015-B4F3-3E4C-8E5C-D22DB36FD466}" sibTransId="{AE62477E-0C07-C245-98E1-8D1D8C739463}"/>
    <dgm:cxn modelId="{7F660CBB-0DEC-40E3-99B8-1FA683F2B41A}" type="presOf" srcId="{48165C3D-408E-D64C-97EE-C8358545637E}" destId="{5FA29008-7A0A-8C46-A7FD-A101B60B411D}" srcOrd="0" destOrd="0" presId="urn:microsoft.com/office/officeart/2005/8/layout/default"/>
    <dgm:cxn modelId="{78466FBE-4A5F-4EAD-80EF-7822FAB6F3AA}" type="presOf" srcId="{0C5504D0-B07A-BA4A-8A72-D68C596EFBC7}" destId="{C9F3CA2E-2B16-804D-815C-56533B2EA5D1}" srcOrd="0" destOrd="0" presId="urn:microsoft.com/office/officeart/2005/8/layout/default"/>
    <dgm:cxn modelId="{E34B5AD3-240D-4B07-BBB9-DE8BD0112128}" type="presOf" srcId="{83901C69-0431-5042-8B36-407368E1081A}" destId="{E3B73386-A892-2C4B-B26A-D0BE6CCD7D04}" srcOrd="0" destOrd="0" presId="urn:microsoft.com/office/officeart/2005/8/layout/default"/>
    <dgm:cxn modelId="{8C4ABCDF-33EC-7D4F-92CC-39FB578A1F10}" srcId="{0C5504D0-B07A-BA4A-8A72-D68C596EFBC7}" destId="{2452ABF6-1B2D-F44F-91A8-7C0705272563}" srcOrd="6" destOrd="0" parTransId="{0D876D97-C8B9-DD46-AAD3-2A8C2C41D990}" sibTransId="{4E122581-FDAE-9848-9B58-6A5B739B2D61}"/>
    <dgm:cxn modelId="{B4D12DF8-F281-499D-9847-2347EB043927}" type="presOf" srcId="{FDCFA320-D19F-6344-AA41-D5A6DD0566A4}" destId="{CF13C7C8-23CF-7149-86F9-956C515B8644}" srcOrd="0" destOrd="0" presId="urn:microsoft.com/office/officeart/2005/8/layout/default"/>
    <dgm:cxn modelId="{0597E377-906C-4FB8-A316-2BE9574554B9}" type="presParOf" srcId="{C9F3CA2E-2B16-804D-815C-56533B2EA5D1}" destId="{E3B73386-A892-2C4B-B26A-D0BE6CCD7D04}" srcOrd="0" destOrd="0" presId="urn:microsoft.com/office/officeart/2005/8/layout/default"/>
    <dgm:cxn modelId="{DC162120-C149-41FF-B6E0-601D77DB29D2}" type="presParOf" srcId="{C9F3CA2E-2B16-804D-815C-56533B2EA5D1}" destId="{CBB5835D-4000-B349-8094-A44D4B708638}" srcOrd="1" destOrd="0" presId="urn:microsoft.com/office/officeart/2005/8/layout/default"/>
    <dgm:cxn modelId="{5AE771FA-7767-481E-8DCA-EB62E5D05B8F}" type="presParOf" srcId="{C9F3CA2E-2B16-804D-815C-56533B2EA5D1}" destId="{A69FF054-30A3-1144-B03F-C1642B26A969}" srcOrd="2" destOrd="0" presId="urn:microsoft.com/office/officeart/2005/8/layout/default"/>
    <dgm:cxn modelId="{61A01EF1-7028-4018-BD1F-223F5A019AFC}" type="presParOf" srcId="{C9F3CA2E-2B16-804D-815C-56533B2EA5D1}" destId="{C72CA3D7-BF84-E748-BC8D-CDBE0BCCF0F8}" srcOrd="3" destOrd="0" presId="urn:microsoft.com/office/officeart/2005/8/layout/default"/>
    <dgm:cxn modelId="{4BAC66F7-E874-4C11-AF04-A70619631955}" type="presParOf" srcId="{C9F3CA2E-2B16-804D-815C-56533B2EA5D1}" destId="{34C2724B-E304-404C-BB4D-CF2EB0EEBB45}" srcOrd="4" destOrd="0" presId="urn:microsoft.com/office/officeart/2005/8/layout/default"/>
    <dgm:cxn modelId="{FE8B91ED-A40D-4A68-A5E0-BC03842AFE1B}" type="presParOf" srcId="{C9F3CA2E-2B16-804D-815C-56533B2EA5D1}" destId="{9BB9AA03-EA84-4F49-BDE5-E17518C321A7}" srcOrd="5" destOrd="0" presId="urn:microsoft.com/office/officeart/2005/8/layout/default"/>
    <dgm:cxn modelId="{4124A374-409B-48AF-9D63-AD3C887BF7FE}" type="presParOf" srcId="{C9F3CA2E-2B16-804D-815C-56533B2EA5D1}" destId="{CC80CBF7-E5F7-DE4C-AD52-D09A4D35E687}" srcOrd="6" destOrd="0" presId="urn:microsoft.com/office/officeart/2005/8/layout/default"/>
    <dgm:cxn modelId="{FBF0F257-2F1B-444E-877F-860EDBB97D63}" type="presParOf" srcId="{C9F3CA2E-2B16-804D-815C-56533B2EA5D1}" destId="{FF9D2B60-AC2A-B546-A034-96F41596FAB1}" srcOrd="7" destOrd="0" presId="urn:microsoft.com/office/officeart/2005/8/layout/default"/>
    <dgm:cxn modelId="{1E510B6C-C88F-4CC9-99F3-2E9ADC11753D}" type="presParOf" srcId="{C9F3CA2E-2B16-804D-815C-56533B2EA5D1}" destId="{5FA29008-7A0A-8C46-A7FD-A101B60B411D}" srcOrd="8" destOrd="0" presId="urn:microsoft.com/office/officeart/2005/8/layout/default"/>
    <dgm:cxn modelId="{4B220730-9339-497A-BFA4-A9FD8DFA7332}" type="presParOf" srcId="{C9F3CA2E-2B16-804D-815C-56533B2EA5D1}" destId="{4FCA9B48-FC78-344A-AB07-8A2CDAFE6CD0}" srcOrd="9" destOrd="0" presId="urn:microsoft.com/office/officeart/2005/8/layout/default"/>
    <dgm:cxn modelId="{3FD61215-92CF-444A-8C66-B91C6E707B4C}" type="presParOf" srcId="{C9F3CA2E-2B16-804D-815C-56533B2EA5D1}" destId="{A99F4000-C4D3-2744-9F75-FEAA8C3C6A0D}" srcOrd="10" destOrd="0" presId="urn:microsoft.com/office/officeart/2005/8/layout/default"/>
    <dgm:cxn modelId="{4FE77F5F-24C4-4146-925B-E60921A8754B}" type="presParOf" srcId="{C9F3CA2E-2B16-804D-815C-56533B2EA5D1}" destId="{7FF3C2AF-2B2B-0441-844E-69BE84CCCA17}" srcOrd="11" destOrd="0" presId="urn:microsoft.com/office/officeart/2005/8/layout/default"/>
    <dgm:cxn modelId="{A58652DF-798C-437A-AE2B-517DF201284E}" type="presParOf" srcId="{C9F3CA2E-2B16-804D-815C-56533B2EA5D1}" destId="{E1C07A44-AF87-6A4A-BD2E-226A112E266B}" srcOrd="12" destOrd="0" presId="urn:microsoft.com/office/officeart/2005/8/layout/default"/>
    <dgm:cxn modelId="{950E98DC-D2F5-4655-88A0-62A7A5455054}" type="presParOf" srcId="{C9F3CA2E-2B16-804D-815C-56533B2EA5D1}" destId="{9310AA20-4FC1-1D49-95D2-A51406A6328B}" srcOrd="13" destOrd="0" presId="urn:microsoft.com/office/officeart/2005/8/layout/default"/>
    <dgm:cxn modelId="{29E48284-CCE9-4B52-9E8E-66E6EBE11064}" type="presParOf" srcId="{C9F3CA2E-2B16-804D-815C-56533B2EA5D1}" destId="{CF13C7C8-23CF-7149-86F9-956C515B8644}" srcOrd="14" destOrd="0" presId="urn:microsoft.com/office/officeart/2005/8/layout/default"/>
    <dgm:cxn modelId="{03487F42-5F7B-428A-B7B5-323B70AA7D26}" type="presParOf" srcId="{C9F3CA2E-2B16-804D-815C-56533B2EA5D1}" destId="{AE9C0382-103C-134D-9667-DFC291758CE1}" srcOrd="15" destOrd="0" presId="urn:microsoft.com/office/officeart/2005/8/layout/default"/>
    <dgm:cxn modelId="{D363F43C-DF49-4477-B757-0DCC30AF157D}" type="presParOf" srcId="{C9F3CA2E-2B16-804D-815C-56533B2EA5D1}" destId="{7E5AEAA7-CE29-134E-A96E-D7B91982DEB5}" srcOrd="16"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B73386-A892-2C4B-B26A-D0BE6CCD7D04}">
      <dsp:nvSpPr>
        <dsp:cNvPr id="0" name=""/>
        <dsp:cNvSpPr/>
      </dsp:nvSpPr>
      <dsp:spPr>
        <a:xfrm>
          <a:off x="749647" y="0"/>
          <a:ext cx="2138939" cy="128336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v-SE" sz="1400" kern="1200" dirty="0"/>
            <a:t>Aktörer har integrerat digitalisering i sina ordinarie verksamhetsprocesser</a:t>
          </a:r>
        </a:p>
      </dsp:txBody>
      <dsp:txXfrm>
        <a:off x="749647" y="0"/>
        <a:ext cx="2138939" cy="1283363"/>
      </dsp:txXfrm>
    </dsp:sp>
    <dsp:sp modelId="{A69FF054-30A3-1144-B03F-C1642B26A969}">
      <dsp:nvSpPr>
        <dsp:cNvPr id="0" name=""/>
        <dsp:cNvSpPr/>
      </dsp:nvSpPr>
      <dsp:spPr>
        <a:xfrm>
          <a:off x="3102480" y="3822"/>
          <a:ext cx="2138939" cy="128336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v-SE" sz="1400" kern="1200" dirty="0"/>
            <a:t>Alla har rätt miljöinformation för att kunna göra smarta miljöval</a:t>
          </a:r>
        </a:p>
      </dsp:txBody>
      <dsp:txXfrm>
        <a:off x="3102480" y="3822"/>
        <a:ext cx="2138939" cy="1283363"/>
      </dsp:txXfrm>
    </dsp:sp>
    <dsp:sp modelId="{34C2724B-E304-404C-BB4D-CF2EB0EEBB45}">
      <dsp:nvSpPr>
        <dsp:cNvPr id="0" name=""/>
        <dsp:cNvSpPr/>
      </dsp:nvSpPr>
      <dsp:spPr>
        <a:xfrm>
          <a:off x="5455313" y="3822"/>
          <a:ext cx="2138939" cy="128336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v-SE" sz="1400" kern="1200" dirty="0"/>
            <a:t>Allmänhet och företagare upplever interaktionen med myndigheter som enkel och smidig</a:t>
          </a:r>
        </a:p>
      </dsp:txBody>
      <dsp:txXfrm>
        <a:off x="5455313" y="3822"/>
        <a:ext cx="2138939" cy="1283363"/>
      </dsp:txXfrm>
    </dsp:sp>
    <dsp:sp modelId="{CC80CBF7-E5F7-DE4C-AD52-D09A4D35E687}">
      <dsp:nvSpPr>
        <dsp:cNvPr id="0" name=""/>
        <dsp:cNvSpPr/>
      </dsp:nvSpPr>
      <dsp:spPr>
        <a:xfrm>
          <a:off x="749647" y="1501080"/>
          <a:ext cx="2138939" cy="128336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v-SE" sz="1400" kern="1200" dirty="0">
              <a:solidFill>
                <a:schemeClr val="bg1"/>
              </a:solidFill>
              <a:effectLst/>
              <a:latin typeface="+mn-lt"/>
              <a:ea typeface="+mn-ea"/>
              <a:cs typeface="+mn-cs"/>
            </a:rPr>
            <a:t>Allmänheten har insyn i och kan delta i myndighetsprocesser</a:t>
          </a:r>
          <a:endParaRPr lang="sv-SE" sz="1400" kern="1200" dirty="0">
            <a:solidFill>
              <a:schemeClr val="bg1"/>
            </a:solidFill>
          </a:endParaRPr>
        </a:p>
      </dsp:txBody>
      <dsp:txXfrm>
        <a:off x="749647" y="1501080"/>
        <a:ext cx="2138939" cy="1283363"/>
      </dsp:txXfrm>
    </dsp:sp>
    <dsp:sp modelId="{5FA29008-7A0A-8C46-A7FD-A101B60B411D}">
      <dsp:nvSpPr>
        <dsp:cNvPr id="0" name=""/>
        <dsp:cNvSpPr/>
      </dsp:nvSpPr>
      <dsp:spPr>
        <a:xfrm>
          <a:off x="3102480" y="1501080"/>
          <a:ext cx="2138939" cy="128336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v-SE" sz="1400" kern="1200" dirty="0"/>
            <a:t>Beslutsfattare på alla nivåer har rätt miljöinformation för att möta de stora samhällsutmaningarna</a:t>
          </a:r>
        </a:p>
      </dsp:txBody>
      <dsp:txXfrm>
        <a:off x="3102480" y="1501080"/>
        <a:ext cx="2138939" cy="1283363"/>
      </dsp:txXfrm>
    </dsp:sp>
    <dsp:sp modelId="{A99F4000-C4D3-2744-9F75-FEAA8C3C6A0D}">
      <dsp:nvSpPr>
        <dsp:cNvPr id="0" name=""/>
        <dsp:cNvSpPr/>
      </dsp:nvSpPr>
      <dsp:spPr>
        <a:xfrm>
          <a:off x="5455313" y="1501080"/>
          <a:ext cx="2138939" cy="128336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v-SE" sz="1400" kern="1200" dirty="0"/>
            <a:t>Handläggare har rätt miljöinformation i sina ordinarie verksamhetsstödsystem</a:t>
          </a:r>
        </a:p>
      </dsp:txBody>
      <dsp:txXfrm>
        <a:off x="5455313" y="1501080"/>
        <a:ext cx="2138939" cy="1283363"/>
      </dsp:txXfrm>
    </dsp:sp>
    <dsp:sp modelId="{E1C07A44-AF87-6A4A-BD2E-226A112E266B}">
      <dsp:nvSpPr>
        <dsp:cNvPr id="0" name=""/>
        <dsp:cNvSpPr/>
      </dsp:nvSpPr>
      <dsp:spPr>
        <a:xfrm>
          <a:off x="749647" y="2998337"/>
          <a:ext cx="2138939" cy="128336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v-SE" sz="1400" kern="1200" dirty="0"/>
            <a:t>Innovatörer tänker och gör nytt baserat på miljöinformation</a:t>
          </a:r>
        </a:p>
      </dsp:txBody>
      <dsp:txXfrm>
        <a:off x="749647" y="2998337"/>
        <a:ext cx="2138939" cy="1283363"/>
      </dsp:txXfrm>
    </dsp:sp>
    <dsp:sp modelId="{CF13C7C8-23CF-7149-86F9-956C515B8644}">
      <dsp:nvSpPr>
        <dsp:cNvPr id="0" name=""/>
        <dsp:cNvSpPr/>
      </dsp:nvSpPr>
      <dsp:spPr>
        <a:xfrm>
          <a:off x="3102480" y="2998337"/>
          <a:ext cx="2138939" cy="128336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v-SE" sz="1400" kern="1200" dirty="0"/>
            <a:t>Myndigheter samverkar digitalt, har effektiva verksamhetsprocesser och rättssäker informationshantering</a:t>
          </a:r>
        </a:p>
      </dsp:txBody>
      <dsp:txXfrm>
        <a:off x="3102480" y="2998337"/>
        <a:ext cx="2138939" cy="1283363"/>
      </dsp:txXfrm>
    </dsp:sp>
    <dsp:sp modelId="{7E5AEAA7-CE29-134E-A96E-D7B91982DEB5}">
      <dsp:nvSpPr>
        <dsp:cNvPr id="0" name=""/>
        <dsp:cNvSpPr/>
      </dsp:nvSpPr>
      <dsp:spPr>
        <a:xfrm>
          <a:off x="5455313" y="2998337"/>
          <a:ext cx="2138939" cy="128336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v-SE" sz="1400" kern="1200" dirty="0"/>
            <a:t>Myndigheter återbrukar modeller, mönster, lösningar och information från EU, offentlig förvaltning och civila aktörer</a:t>
          </a:r>
        </a:p>
      </dsp:txBody>
      <dsp:txXfrm>
        <a:off x="5455313" y="2998337"/>
        <a:ext cx="2138939" cy="128336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8725FA-05C1-4794-A166-3D823E5BB898}" type="datetimeFigureOut">
              <a:rPr lang="sv-SE" smtClean="0"/>
              <a:t>2018-05-06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6D1E95-4352-47A1-BDF1-9BEE059FD0D8}" type="slidenum">
              <a:rPr lang="sv-SE" smtClean="0"/>
              <a:t>‹#›</a:t>
            </a:fld>
            <a:endParaRPr lang="sv-SE"/>
          </a:p>
        </p:txBody>
      </p:sp>
    </p:spTree>
    <p:extLst>
      <p:ext uri="{BB962C8B-B14F-4D97-AF65-F5344CB8AC3E}">
        <p14:creationId xmlns:p14="http://schemas.microsoft.com/office/powerpoint/2010/main" val="2621220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riksdagen.se/sv/dokument-lagar/dokument/svensk-forfattningssamling/kungorelse-1974152-om-beslutad-ny-regeringsform_sfs-1974-152"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endParaRPr lang="sv-SE" i="1" dirty="0"/>
          </a:p>
        </p:txBody>
      </p:sp>
    </p:spTree>
    <p:extLst>
      <p:ext uri="{BB962C8B-B14F-4D97-AF65-F5344CB8AC3E}">
        <p14:creationId xmlns:p14="http://schemas.microsoft.com/office/powerpoint/2010/main" val="896826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1327617">
              <a:defRPr/>
            </a:pPr>
            <a:r>
              <a:rPr lang="sv-SE" b="1" baseline="0" dirty="0"/>
              <a:t>Legalitetsprincipen</a:t>
            </a:r>
            <a:r>
              <a:rPr lang="sv-SE" baseline="0" dirty="0"/>
              <a:t>: Den offentliga makten utövas under lagarna (</a:t>
            </a:r>
            <a:r>
              <a:rPr lang="sv-SE" b="1" dirty="0">
                <a:hlinkClick r:id="rId3"/>
              </a:rPr>
              <a:t>Kungörelse (1974:152) om beslutad ny regeringsform</a:t>
            </a:r>
            <a:r>
              <a:rPr lang="sv-SE" b="1" dirty="0"/>
              <a:t> </a:t>
            </a:r>
            <a:r>
              <a:rPr lang="sv-SE" b="1" baseline="0" dirty="0"/>
              <a:t>1 kap 1§)</a:t>
            </a:r>
          </a:p>
          <a:p>
            <a:endParaRPr lang="sv-SE" dirty="0"/>
          </a:p>
        </p:txBody>
      </p:sp>
    </p:spTree>
    <p:extLst>
      <p:ext uri="{BB962C8B-B14F-4D97-AF65-F5344CB8AC3E}">
        <p14:creationId xmlns:p14="http://schemas.microsoft.com/office/powerpoint/2010/main" val="1102044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Tree>
    <p:extLst>
      <p:ext uri="{BB962C8B-B14F-4D97-AF65-F5344CB8AC3E}">
        <p14:creationId xmlns:p14="http://schemas.microsoft.com/office/powerpoint/2010/main" val="3284238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Tree>
    <p:extLst>
      <p:ext uri="{BB962C8B-B14F-4D97-AF65-F5344CB8AC3E}">
        <p14:creationId xmlns:p14="http://schemas.microsoft.com/office/powerpoint/2010/main" val="29798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700" dirty="0"/>
              <a:t>	</a:t>
            </a:r>
          </a:p>
          <a:p>
            <a:endParaRPr lang="sv-SE" sz="1700" dirty="0"/>
          </a:p>
          <a:p>
            <a:endParaRPr lang="sv-SE" sz="1700" dirty="0"/>
          </a:p>
          <a:p>
            <a:endParaRPr lang="sv-SE" dirty="0"/>
          </a:p>
        </p:txBody>
      </p:sp>
    </p:spTree>
    <p:extLst>
      <p:ext uri="{BB962C8B-B14F-4D97-AF65-F5344CB8AC3E}">
        <p14:creationId xmlns:p14="http://schemas.microsoft.com/office/powerpoint/2010/main" val="3546616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Tree>
    <p:extLst>
      <p:ext uri="{BB962C8B-B14F-4D97-AF65-F5344CB8AC3E}">
        <p14:creationId xmlns:p14="http://schemas.microsoft.com/office/powerpoint/2010/main" val="24269415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Tree>
    <p:extLst>
      <p:ext uri="{BB962C8B-B14F-4D97-AF65-F5344CB8AC3E}">
        <p14:creationId xmlns:p14="http://schemas.microsoft.com/office/powerpoint/2010/main" val="3304139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Tree>
    <p:extLst>
      <p:ext uri="{BB962C8B-B14F-4D97-AF65-F5344CB8AC3E}">
        <p14:creationId xmlns:p14="http://schemas.microsoft.com/office/powerpoint/2010/main" val="17227955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Tree>
    <p:extLst>
      <p:ext uri="{BB962C8B-B14F-4D97-AF65-F5344CB8AC3E}">
        <p14:creationId xmlns:p14="http://schemas.microsoft.com/office/powerpoint/2010/main" val="3667356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http://www.naturvardsverket.se/Miljoarbete-i-samhallet/Miljoarbete-i-Sverige/Regeringsuppdrag/Digitalt-forst--smartare-miljoinformation/ </a:t>
            </a:r>
          </a:p>
        </p:txBody>
      </p:sp>
    </p:spTree>
    <p:extLst>
      <p:ext uri="{BB962C8B-B14F-4D97-AF65-F5344CB8AC3E}">
        <p14:creationId xmlns:p14="http://schemas.microsoft.com/office/powerpoint/2010/main" val="1092541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http://www.naturvardsverket.se/Miljoarbete-i-samhallet/Miljoarbete-i-Sverige/Regeringsuppdrag/Digitalt-forst--smartare-miljoinformation/ </a:t>
            </a:r>
          </a:p>
        </p:txBody>
      </p:sp>
    </p:spTree>
    <p:extLst>
      <p:ext uri="{BB962C8B-B14F-4D97-AF65-F5344CB8AC3E}">
        <p14:creationId xmlns:p14="http://schemas.microsoft.com/office/powerpoint/2010/main" val="891678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700" b="1" dirty="0"/>
              <a:t>UNFCCC = klimatkonventionen</a:t>
            </a:r>
          </a:p>
          <a:p>
            <a:r>
              <a:rPr lang="sv-SE" sz="1700" b="1" dirty="0"/>
              <a:t>Århuskonventionen om allmänhetens rätt till miljöinformation, rätt till deltagande i myndigheternas processer och rätt till rättslig prövning av myndigheternas beslut.</a:t>
            </a:r>
          </a:p>
          <a:p>
            <a:r>
              <a:rPr lang="sv-SE" sz="1700" b="1" dirty="0"/>
              <a:t>CBD = konventionen om biologisk mångfald</a:t>
            </a:r>
          </a:p>
          <a:p>
            <a:r>
              <a:rPr lang="sv-SE" sz="1700" b="1" dirty="0"/>
              <a:t>A&amp;HD = Art- och habitatdirektivet</a:t>
            </a:r>
          </a:p>
          <a:p>
            <a:r>
              <a:rPr lang="sv-SE" sz="1700" b="1" dirty="0"/>
              <a:t>IED = Industriemissionsdirektivet</a:t>
            </a:r>
          </a:p>
          <a:p>
            <a:r>
              <a:rPr lang="sv-SE" sz="1700" b="1" dirty="0"/>
              <a:t>MCPD = Direktivet om medelstora förbränningsanläggningar</a:t>
            </a:r>
          </a:p>
          <a:p>
            <a:r>
              <a:rPr lang="sv-SE" sz="1700" b="1" dirty="0"/>
              <a:t>INSPIRE = Direktivet om upprättande av en infrastruktur för rumslig information i Europeiska gemenskapen</a:t>
            </a:r>
          </a:p>
          <a:p>
            <a:r>
              <a:rPr lang="sv-SE" sz="1700" b="1" dirty="0"/>
              <a:t>GDPR = EU:s dataskyddsförordning</a:t>
            </a:r>
          </a:p>
          <a:p>
            <a:r>
              <a:rPr lang="sv-SE" sz="1700" b="1" dirty="0" err="1"/>
              <a:t>eIDAS</a:t>
            </a:r>
            <a:r>
              <a:rPr lang="sv-SE" sz="1700" b="1" dirty="0"/>
              <a:t> = EU:s förordning om elektronisk identifiering och betrodda tjänster för elektroniska transaktioner </a:t>
            </a:r>
          </a:p>
          <a:p>
            <a:r>
              <a:rPr lang="sv-SE" sz="1700" b="1" dirty="0"/>
              <a:t>PSID = Direktivet om vidareutnyttjande av information från den offentliga sektorn</a:t>
            </a:r>
          </a:p>
          <a:p>
            <a:r>
              <a:rPr lang="sv-SE" sz="1700" b="1" dirty="0"/>
              <a:t>OSL = Offentlighets och sekretesslagen</a:t>
            </a:r>
          </a:p>
          <a:p>
            <a:r>
              <a:rPr lang="sv-SE" sz="1700" b="1" dirty="0" err="1"/>
              <a:t>eGovernment</a:t>
            </a:r>
            <a:r>
              <a:rPr lang="sv-SE" sz="1700" b="1" dirty="0"/>
              <a:t> Action Plan (</a:t>
            </a:r>
            <a:r>
              <a:rPr lang="sv-SE" sz="1700" b="1" dirty="0" err="1"/>
              <a:t>eGAP</a:t>
            </a:r>
            <a:r>
              <a:rPr lang="sv-SE" sz="1700" b="1" dirty="0"/>
              <a:t>) = EU:s strategiska styrning av digitaliseringen av offentlig sektor (fokus förändring av myndigheter)</a:t>
            </a:r>
          </a:p>
          <a:p>
            <a:r>
              <a:rPr lang="sv-SE" sz="1700" b="1" dirty="0"/>
              <a:t>EIF = EU:s ramverk för </a:t>
            </a:r>
            <a:r>
              <a:rPr lang="sv-SE" sz="1700" b="1" dirty="0" err="1"/>
              <a:t>interoperabilitet</a:t>
            </a:r>
            <a:r>
              <a:rPr lang="sv-SE" sz="1700" b="1" dirty="0"/>
              <a:t> (fokus tjänster)</a:t>
            </a:r>
          </a:p>
          <a:p>
            <a:r>
              <a:rPr lang="sv-SE" sz="1700" b="1" dirty="0"/>
              <a:t>Tallinn </a:t>
            </a:r>
            <a:r>
              <a:rPr lang="sv-SE" sz="1700" b="1" dirty="0" err="1"/>
              <a:t>Declaration</a:t>
            </a:r>
            <a:r>
              <a:rPr lang="sv-SE" sz="1700" b="1" dirty="0"/>
              <a:t> = Ministerdeklaration där EU:s medlemsstater bejakar </a:t>
            </a:r>
            <a:r>
              <a:rPr lang="sv-SE" sz="1700" b="1" dirty="0" err="1"/>
              <a:t>eGAP</a:t>
            </a:r>
            <a:r>
              <a:rPr lang="sv-SE" sz="1700" b="1" dirty="0"/>
              <a:t> och EIF och lovar insatser fram till 2022. Innehåller principer för användarcentrerad utveckling och användning av tjänster. (fokus tjänster)</a:t>
            </a:r>
          </a:p>
          <a:p>
            <a:r>
              <a:rPr lang="sv-SE" sz="1700" b="1" dirty="0"/>
              <a:t>E-förvaltningsstrategin = ”Med medborgaren i centrum”, svensk strategi från 2012.</a:t>
            </a:r>
          </a:p>
          <a:p>
            <a:r>
              <a:rPr lang="sv-SE" sz="1700" b="1" dirty="0"/>
              <a:t>Digitaliseringsstrategin = ”</a:t>
            </a:r>
            <a:r>
              <a:rPr lang="sv-SE" b="1" dirty="0"/>
              <a:t> För ett hållbart digitaliserat Sverige - en digitaliseringsstrategi”, svensk strategi från 2017. Innehåller vision, mål, delmål…</a:t>
            </a:r>
          </a:p>
          <a:p>
            <a:r>
              <a:rPr lang="sv-SE" sz="1700" b="1" dirty="0" err="1"/>
              <a:t>eSams</a:t>
            </a:r>
            <a:r>
              <a:rPr lang="sv-SE" sz="1700" b="1" dirty="0"/>
              <a:t> principer = Nationella principer för digital samverkan. Under omarbetning…</a:t>
            </a:r>
          </a:p>
          <a:p>
            <a:endParaRPr lang="sv-SE" dirty="0"/>
          </a:p>
        </p:txBody>
      </p:sp>
    </p:spTree>
    <p:extLst>
      <p:ext uri="{BB962C8B-B14F-4D97-AF65-F5344CB8AC3E}">
        <p14:creationId xmlns:p14="http://schemas.microsoft.com/office/powerpoint/2010/main" val="1725213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Tree>
    <p:extLst>
      <p:ext uri="{BB962C8B-B14F-4D97-AF65-F5344CB8AC3E}">
        <p14:creationId xmlns:p14="http://schemas.microsoft.com/office/powerpoint/2010/main" val="2635651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i="1" dirty="0"/>
          </a:p>
        </p:txBody>
      </p:sp>
      <p:sp>
        <p:nvSpPr>
          <p:cNvPr id="4" name="Platshållare för bildnummer 3"/>
          <p:cNvSpPr>
            <a:spLocks noGrp="1"/>
          </p:cNvSpPr>
          <p:nvPr>
            <p:ph type="sldNum" sz="quarter" idx="10"/>
          </p:nvPr>
        </p:nvSpPr>
        <p:spPr/>
        <p:txBody>
          <a:bodyPr/>
          <a:lstStyle/>
          <a:p>
            <a:fld id="{526D1E95-4352-47A1-BDF1-9BEE059FD0D8}" type="slidenum">
              <a:rPr lang="sv-SE" smtClean="0"/>
              <a:t>6</a:t>
            </a:fld>
            <a:endParaRPr lang="sv-SE"/>
          </a:p>
        </p:txBody>
      </p:sp>
    </p:spTree>
    <p:extLst>
      <p:ext uri="{BB962C8B-B14F-4D97-AF65-F5344CB8AC3E}">
        <p14:creationId xmlns:p14="http://schemas.microsoft.com/office/powerpoint/2010/main" val="3925763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i="1" dirty="0"/>
          </a:p>
        </p:txBody>
      </p:sp>
      <p:sp>
        <p:nvSpPr>
          <p:cNvPr id="4" name="Platshållare för bildnummer 3"/>
          <p:cNvSpPr>
            <a:spLocks noGrp="1"/>
          </p:cNvSpPr>
          <p:nvPr>
            <p:ph type="sldNum" sz="quarter" idx="10"/>
          </p:nvPr>
        </p:nvSpPr>
        <p:spPr/>
        <p:txBody>
          <a:bodyPr/>
          <a:lstStyle/>
          <a:p>
            <a:fld id="{526D1E95-4352-47A1-BDF1-9BEE059FD0D8}" type="slidenum">
              <a:rPr lang="sv-SE" smtClean="0"/>
              <a:t>7</a:t>
            </a:fld>
            <a:endParaRPr lang="sv-SE"/>
          </a:p>
        </p:txBody>
      </p:sp>
    </p:spTree>
    <p:extLst>
      <p:ext uri="{BB962C8B-B14F-4D97-AF65-F5344CB8AC3E}">
        <p14:creationId xmlns:p14="http://schemas.microsoft.com/office/powerpoint/2010/main" val="2907973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i="1" dirty="0"/>
          </a:p>
        </p:txBody>
      </p:sp>
      <p:sp>
        <p:nvSpPr>
          <p:cNvPr id="4" name="Platshållare för bildnummer 3"/>
          <p:cNvSpPr>
            <a:spLocks noGrp="1"/>
          </p:cNvSpPr>
          <p:nvPr>
            <p:ph type="sldNum" sz="quarter" idx="10"/>
          </p:nvPr>
        </p:nvSpPr>
        <p:spPr/>
        <p:txBody>
          <a:bodyPr/>
          <a:lstStyle/>
          <a:p>
            <a:fld id="{526D1E95-4352-47A1-BDF1-9BEE059FD0D8}" type="slidenum">
              <a:rPr lang="sv-SE" smtClean="0"/>
              <a:t>8</a:t>
            </a:fld>
            <a:endParaRPr lang="sv-SE"/>
          </a:p>
        </p:txBody>
      </p:sp>
    </p:spTree>
    <p:extLst>
      <p:ext uri="{BB962C8B-B14F-4D97-AF65-F5344CB8AC3E}">
        <p14:creationId xmlns:p14="http://schemas.microsoft.com/office/powerpoint/2010/main" val="3051267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28600" indent="-228600">
              <a:buAutoNum type="arabicParenR"/>
            </a:pPr>
            <a:endParaRPr lang="sv-SE" i="1" dirty="0"/>
          </a:p>
        </p:txBody>
      </p:sp>
    </p:spTree>
    <p:extLst>
      <p:ext uri="{BB962C8B-B14F-4D97-AF65-F5344CB8AC3E}">
        <p14:creationId xmlns:p14="http://schemas.microsoft.com/office/powerpoint/2010/main" val="34431442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 med bild, rubrik, text">
    <p:spTree>
      <p:nvGrpSpPr>
        <p:cNvPr id="1" name=""/>
        <p:cNvGrpSpPr/>
        <p:nvPr/>
      </p:nvGrpSpPr>
      <p:grpSpPr>
        <a:xfrm>
          <a:off x="0" y="0"/>
          <a:ext cx="0" cy="0"/>
          <a:chOff x="0" y="0"/>
          <a:chExt cx="0" cy="0"/>
        </a:xfrm>
      </p:grpSpPr>
      <p:pic>
        <p:nvPicPr>
          <p:cNvPr id="2051" name="Picture 3"/>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7230" r="17738" b="33063"/>
          <a:stretch/>
        </p:blipFill>
        <p:spPr bwMode="auto">
          <a:xfrm>
            <a:off x="335354" y="212391"/>
            <a:ext cx="3066316" cy="1213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latshållare för datum 3"/>
          <p:cNvSpPr>
            <a:spLocks noGrp="1"/>
          </p:cNvSpPr>
          <p:nvPr>
            <p:ph type="dt" sz="half" idx="10"/>
          </p:nvPr>
        </p:nvSpPr>
        <p:spPr/>
        <p:txBody>
          <a:bodyPr/>
          <a:lstStyle/>
          <a:p>
            <a:fld id="{649FDACE-BC76-40F0-A43E-C38B4CF4C703}" type="datetime1">
              <a:rPr lang="sv-SE" smtClean="0"/>
              <a:t>2018-05-06</a:t>
            </a:fld>
            <a:endParaRPr lang="sv-SE"/>
          </a:p>
        </p:txBody>
      </p:sp>
      <p:sp>
        <p:nvSpPr>
          <p:cNvPr id="5" name="Platshållare för sidfot 4"/>
          <p:cNvSpPr>
            <a:spLocks noGrp="1"/>
          </p:cNvSpPr>
          <p:nvPr>
            <p:ph type="ftr" sz="quarter" idx="11"/>
          </p:nvPr>
        </p:nvSpPr>
        <p:spPr/>
        <p:txBody>
          <a:bodyPr/>
          <a:lstStyle/>
          <a:p>
            <a:pPr algn="l"/>
            <a:r>
              <a:rPr lang="sv-SE" dirty="0"/>
              <a:t>Naturvårdsverket | Swedish </a:t>
            </a:r>
            <a:r>
              <a:rPr lang="sv-SE" dirty="0" err="1"/>
              <a:t>Environmental</a:t>
            </a:r>
            <a:r>
              <a:rPr lang="sv-SE" dirty="0"/>
              <a:t> </a:t>
            </a:r>
            <a:r>
              <a:rPr lang="sv-SE" dirty="0" err="1"/>
              <a:t>Protection</a:t>
            </a:r>
            <a:r>
              <a:rPr lang="sv-SE" dirty="0"/>
              <a:t> Agency</a:t>
            </a:r>
          </a:p>
        </p:txBody>
      </p:sp>
      <p:sp>
        <p:nvSpPr>
          <p:cNvPr id="6" name="Platshållare för bildnummer 5"/>
          <p:cNvSpPr>
            <a:spLocks noGrp="1"/>
          </p:cNvSpPr>
          <p:nvPr>
            <p:ph type="sldNum" sz="quarter" idx="12"/>
          </p:nvPr>
        </p:nvSpPr>
        <p:spPr/>
        <p:txBody>
          <a:bodyPr/>
          <a:lstStyle>
            <a:lvl1pPr algn="r">
              <a:defRPr/>
            </a:lvl1pPr>
          </a:lstStyle>
          <a:p>
            <a:fld id="{1844E2AD-2CA4-4022-8F3B-D585D66E2E30}" type="slidenum">
              <a:rPr lang="sv-SE" smtClean="0"/>
              <a:pPr/>
              <a:t>‹#›</a:t>
            </a:fld>
            <a:endParaRPr lang="sv-SE" dirty="0"/>
          </a:p>
        </p:txBody>
      </p:sp>
      <p:sp>
        <p:nvSpPr>
          <p:cNvPr id="8" name="Rubrik 1"/>
          <p:cNvSpPr>
            <a:spLocks noGrp="1"/>
          </p:cNvSpPr>
          <p:nvPr>
            <p:ph type="title" hasCustomPrompt="1"/>
          </p:nvPr>
        </p:nvSpPr>
        <p:spPr>
          <a:xfrm>
            <a:off x="7920000" y="1580400"/>
            <a:ext cx="4080000" cy="1998000"/>
          </a:xfrm>
        </p:spPr>
        <p:txBody>
          <a:bodyPr>
            <a:noAutofit/>
          </a:bodyPr>
          <a:lstStyle>
            <a:lvl1pPr algn="ctr">
              <a:defRPr cap="all" baseline="0"/>
            </a:lvl1pPr>
          </a:lstStyle>
          <a:p>
            <a:r>
              <a:rPr lang="sv-SE" dirty="0"/>
              <a:t>Miljö-</a:t>
            </a:r>
            <a:br>
              <a:rPr lang="sv-SE" dirty="0"/>
            </a:br>
            <a:r>
              <a:rPr lang="sv-SE" dirty="0"/>
              <a:t>ekonomi-dagarna</a:t>
            </a:r>
            <a:br>
              <a:rPr lang="sv-SE" dirty="0"/>
            </a:br>
            <a:r>
              <a:rPr lang="sv-SE" dirty="0"/>
              <a:t>2050</a:t>
            </a:r>
          </a:p>
        </p:txBody>
      </p:sp>
      <p:sp>
        <p:nvSpPr>
          <p:cNvPr id="3" name="Platshållare för bild 2"/>
          <p:cNvSpPr>
            <a:spLocks noGrp="1"/>
          </p:cNvSpPr>
          <p:nvPr>
            <p:ph type="pic" sz="quarter" idx="13"/>
          </p:nvPr>
        </p:nvSpPr>
        <p:spPr>
          <a:xfrm>
            <a:off x="-720000" y="1530000"/>
            <a:ext cx="8640000" cy="4320000"/>
          </a:xfrm>
        </p:spPr>
        <p:txBody>
          <a:bodyPr/>
          <a:lstStyle/>
          <a:p>
            <a:r>
              <a:rPr lang="sv-SE"/>
              <a:t>Klicka på ikonen för att lägga till en bild</a:t>
            </a:r>
          </a:p>
        </p:txBody>
      </p:sp>
      <p:sp>
        <p:nvSpPr>
          <p:cNvPr id="12" name="Platshållare för text 11"/>
          <p:cNvSpPr>
            <a:spLocks noGrp="1"/>
          </p:cNvSpPr>
          <p:nvPr>
            <p:ph type="body" sz="quarter" idx="14" hasCustomPrompt="1"/>
          </p:nvPr>
        </p:nvSpPr>
        <p:spPr>
          <a:xfrm>
            <a:off x="7920000" y="3722400"/>
            <a:ext cx="4080000" cy="2091600"/>
          </a:xfrm>
        </p:spPr>
        <p:txBody>
          <a:bodyPr>
            <a:noAutofit/>
          </a:bodyPr>
          <a:lstStyle>
            <a:lvl1pPr marL="0" indent="0" algn="ctr" eaLnBrk="1" hangingPunct="1">
              <a:buFont typeface="Arial" charset="0"/>
              <a:buNone/>
              <a:defRPr sz="2400"/>
            </a:lvl1pPr>
            <a:lvl2pPr marL="434250" indent="0" algn="ctr">
              <a:buFontTx/>
              <a:buNone/>
              <a:defRPr sz="2000"/>
            </a:lvl2pPr>
            <a:lvl3pPr marL="914400" indent="0" algn="ctr">
              <a:buFontTx/>
              <a:buNone/>
              <a:defRPr sz="2000"/>
            </a:lvl3pPr>
            <a:lvl4pPr marL="1312200" indent="0" algn="ctr">
              <a:buFontTx/>
              <a:buNone/>
              <a:defRPr sz="2000"/>
            </a:lvl4pPr>
            <a:lvl5pPr marL="1828800" indent="0" algn="ctr">
              <a:buFontTx/>
              <a:buNone/>
              <a:defRPr sz="2000"/>
            </a:lvl5pPr>
          </a:lstStyle>
          <a:p>
            <a:pPr marL="0" indent="0" algn="ctr" eaLnBrk="1" hangingPunct="1">
              <a:buFont typeface="Arial" charset="0"/>
              <a:buNone/>
            </a:pPr>
            <a:r>
              <a:rPr lang="de-DE" dirty="0">
                <a:latin typeface="Arial" charset="0"/>
                <a:cs typeface="Arial" charset="0"/>
              </a:rPr>
              <a:t>Stockholm </a:t>
            </a:r>
            <a:br>
              <a:rPr lang="de-DE" dirty="0">
                <a:latin typeface="Arial" charset="0"/>
                <a:cs typeface="Arial" charset="0"/>
              </a:rPr>
            </a:br>
            <a:r>
              <a:rPr lang="de-DE" dirty="0">
                <a:latin typeface="Arial" charset="0"/>
                <a:cs typeface="Arial" charset="0"/>
              </a:rPr>
              <a:t>20–21 </a:t>
            </a:r>
            <a:r>
              <a:rPr lang="de-DE" dirty="0" err="1">
                <a:latin typeface="Arial" charset="0"/>
                <a:cs typeface="Arial" charset="0"/>
              </a:rPr>
              <a:t>september</a:t>
            </a:r>
            <a:endParaRPr lang="de-DE" dirty="0">
              <a:latin typeface="Arial" charset="0"/>
              <a:cs typeface="Arial" charset="0"/>
            </a:endParaRPr>
          </a:p>
          <a:p>
            <a:pPr marL="0" indent="0" algn="ctr" eaLnBrk="1" hangingPunct="1">
              <a:buFont typeface="Arial" charset="0"/>
              <a:buNone/>
            </a:pPr>
            <a:br>
              <a:rPr lang="de-DE" dirty="0">
                <a:latin typeface="Arial" charset="0"/>
                <a:cs typeface="Arial" charset="0"/>
              </a:rPr>
            </a:br>
            <a:r>
              <a:rPr lang="de-DE" dirty="0">
                <a:latin typeface="Arial" charset="0"/>
                <a:cs typeface="Arial" charset="0"/>
              </a:rPr>
              <a:t>Sven Svensson,</a:t>
            </a:r>
            <a:br>
              <a:rPr lang="de-DE" dirty="0">
                <a:latin typeface="Arial" charset="0"/>
                <a:cs typeface="Arial" charset="0"/>
              </a:rPr>
            </a:br>
            <a:r>
              <a:rPr lang="de-DE" dirty="0" err="1">
                <a:latin typeface="Arial" charset="0"/>
                <a:cs typeface="Arial" charset="0"/>
              </a:rPr>
              <a:t>generaldirektör</a:t>
            </a:r>
            <a:endParaRPr lang="sv-SE" dirty="0">
              <a:latin typeface="Arial" charset="0"/>
              <a:cs typeface="Arial" charset="0"/>
            </a:endParaRPr>
          </a:p>
        </p:txBody>
      </p:sp>
      <p:pic>
        <p:nvPicPr>
          <p:cNvPr id="15" name="Picture 12" descr="J:\Produktion\Peter_arbetsmtrl\PROFIL\PPT_MALL\NYA_MALLEN\25_SWEPA_PMS_PC_KORRAD.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18257"/>
          <a:stretch/>
        </p:blipFill>
        <p:spPr bwMode="auto">
          <a:xfrm>
            <a:off x="10787823" y="5949281"/>
            <a:ext cx="1279720" cy="796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2302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iggande bild, rubrik, punktl.">
    <p:spTree>
      <p:nvGrpSpPr>
        <p:cNvPr id="1" name=""/>
        <p:cNvGrpSpPr/>
        <p:nvPr/>
      </p:nvGrpSpPr>
      <p:grpSpPr>
        <a:xfrm>
          <a:off x="0" y="0"/>
          <a:ext cx="0" cy="0"/>
          <a:chOff x="0" y="0"/>
          <a:chExt cx="0" cy="0"/>
        </a:xfrm>
      </p:grpSpPr>
      <p:sp>
        <p:nvSpPr>
          <p:cNvPr id="2" name="Rubrik 1"/>
          <p:cNvSpPr>
            <a:spLocks noGrp="1"/>
          </p:cNvSpPr>
          <p:nvPr>
            <p:ph type="title"/>
          </p:nvPr>
        </p:nvSpPr>
        <p:spPr>
          <a:xfrm>
            <a:off x="1099200" y="619200"/>
            <a:ext cx="10848000" cy="1224000"/>
          </a:xfrm>
        </p:spPr>
        <p:txBody>
          <a:bodyPr>
            <a:noAutofit/>
          </a:bodyPr>
          <a:lstStyle/>
          <a:p>
            <a:r>
              <a:rPr lang="sv-SE"/>
              <a:t>Klicka här för att ändra format</a:t>
            </a:r>
          </a:p>
        </p:txBody>
      </p:sp>
      <p:sp>
        <p:nvSpPr>
          <p:cNvPr id="3" name="Platshållare för datum 2"/>
          <p:cNvSpPr>
            <a:spLocks noGrp="1"/>
          </p:cNvSpPr>
          <p:nvPr>
            <p:ph type="dt" sz="half" idx="10"/>
          </p:nvPr>
        </p:nvSpPr>
        <p:spPr/>
        <p:txBody>
          <a:bodyPr/>
          <a:lstStyle/>
          <a:p>
            <a:fld id="{B3632AA9-D551-461E-8DDC-F70C9A190AB2}" type="datetime1">
              <a:rPr lang="sv-SE" smtClean="0"/>
              <a:t>2018-05-06</a:t>
            </a:fld>
            <a:endParaRPr lang="sv-SE" dirty="0"/>
          </a:p>
        </p:txBody>
      </p:sp>
      <p:sp>
        <p:nvSpPr>
          <p:cNvPr id="4" name="Platshållare för sidfot 3"/>
          <p:cNvSpPr>
            <a:spLocks noGrp="1"/>
          </p:cNvSpPr>
          <p:nvPr>
            <p:ph type="ftr" sz="quarter" idx="11"/>
          </p:nvPr>
        </p:nvSpPr>
        <p:spPr/>
        <p:txBody>
          <a:bodyPr/>
          <a:lstStyle/>
          <a:p>
            <a:pPr algn="l"/>
            <a:r>
              <a:rPr lang="sv-SE"/>
              <a:t>Naturvårdsverket | Swedish Environmental Protection Agency</a:t>
            </a:r>
            <a:endParaRPr lang="sv-SE" dirty="0"/>
          </a:p>
        </p:txBody>
      </p:sp>
      <p:sp>
        <p:nvSpPr>
          <p:cNvPr id="5" name="Platshållare för bildnummer 4"/>
          <p:cNvSpPr>
            <a:spLocks noGrp="1"/>
          </p:cNvSpPr>
          <p:nvPr>
            <p:ph type="sldNum" sz="quarter" idx="12"/>
          </p:nvPr>
        </p:nvSpPr>
        <p:spPr/>
        <p:txBody>
          <a:bodyPr/>
          <a:lstStyle/>
          <a:p>
            <a:fld id="{1844E2AD-2CA4-4022-8F3B-D585D66E2E30}" type="slidenum">
              <a:rPr lang="sv-SE" smtClean="0"/>
              <a:pPr/>
              <a:t>‹#›</a:t>
            </a:fld>
            <a:endParaRPr lang="sv-SE" dirty="0"/>
          </a:p>
        </p:txBody>
      </p:sp>
      <p:sp>
        <p:nvSpPr>
          <p:cNvPr id="9" name="Platshållare för bild 8"/>
          <p:cNvSpPr>
            <a:spLocks noGrp="1"/>
          </p:cNvSpPr>
          <p:nvPr>
            <p:ph type="pic" sz="quarter" idx="13"/>
          </p:nvPr>
        </p:nvSpPr>
        <p:spPr>
          <a:xfrm>
            <a:off x="0" y="2016000"/>
            <a:ext cx="5553600" cy="2775600"/>
          </a:xfrm>
        </p:spPr>
        <p:txBody>
          <a:bodyPr/>
          <a:lstStyle/>
          <a:p>
            <a:r>
              <a:rPr lang="sv-SE"/>
              <a:t>Klicka på ikonen för att lägga till en bild</a:t>
            </a:r>
          </a:p>
        </p:txBody>
      </p:sp>
      <p:sp>
        <p:nvSpPr>
          <p:cNvPr id="11" name="Platshållare för text 10"/>
          <p:cNvSpPr>
            <a:spLocks noGrp="1"/>
          </p:cNvSpPr>
          <p:nvPr>
            <p:ph type="body" sz="quarter" idx="14"/>
          </p:nvPr>
        </p:nvSpPr>
        <p:spPr>
          <a:xfrm>
            <a:off x="6096000" y="1926000"/>
            <a:ext cx="4915200" cy="3888000"/>
          </a:xfrm>
        </p:spPr>
        <p:txBody>
          <a:bodyPr>
            <a:noAutofit/>
          </a:bodyPr>
          <a:lstStyle>
            <a:lvl1pPr>
              <a:defRPr sz="2000"/>
            </a:lvl1pPr>
            <a:lvl2pPr>
              <a:defRPr sz="2000"/>
            </a:lvl2pPr>
            <a:lvl3pPr>
              <a:defRPr sz="2000"/>
            </a:lvl3pPr>
            <a:lvl4pPr>
              <a:defRPr sz="1800"/>
            </a:lvl4pPr>
            <a:lvl5pPr>
              <a:defRPr sz="18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93486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ående bild, rubrik, punktlista">
    <p:spTree>
      <p:nvGrpSpPr>
        <p:cNvPr id="1" name=""/>
        <p:cNvGrpSpPr/>
        <p:nvPr/>
      </p:nvGrpSpPr>
      <p:grpSpPr>
        <a:xfrm>
          <a:off x="0" y="0"/>
          <a:ext cx="0" cy="0"/>
          <a:chOff x="0" y="0"/>
          <a:chExt cx="0" cy="0"/>
        </a:xfrm>
      </p:grpSpPr>
      <p:sp>
        <p:nvSpPr>
          <p:cNvPr id="2" name="Rubrik 1"/>
          <p:cNvSpPr>
            <a:spLocks noGrp="1"/>
          </p:cNvSpPr>
          <p:nvPr>
            <p:ph type="title"/>
          </p:nvPr>
        </p:nvSpPr>
        <p:spPr>
          <a:xfrm>
            <a:off x="6096000" y="619200"/>
            <a:ext cx="4795200" cy="1224000"/>
          </a:xfrm>
        </p:spPr>
        <p:txBody>
          <a:bodyPr>
            <a:noAutofit/>
          </a:bodyPr>
          <a:lstStyle/>
          <a:p>
            <a:r>
              <a:rPr lang="sv-SE"/>
              <a:t>Klicka här för att ändra format</a:t>
            </a:r>
          </a:p>
        </p:txBody>
      </p:sp>
      <p:sp>
        <p:nvSpPr>
          <p:cNvPr id="3" name="Platshållare för datum 2"/>
          <p:cNvSpPr>
            <a:spLocks noGrp="1"/>
          </p:cNvSpPr>
          <p:nvPr>
            <p:ph type="dt" sz="half" idx="10"/>
          </p:nvPr>
        </p:nvSpPr>
        <p:spPr/>
        <p:txBody>
          <a:bodyPr/>
          <a:lstStyle/>
          <a:p>
            <a:fld id="{A23D4323-FF86-4D11-A5A4-2F6076DAE07D}" type="datetime1">
              <a:rPr lang="sv-SE" smtClean="0"/>
              <a:t>2018-05-06</a:t>
            </a:fld>
            <a:endParaRPr lang="sv-SE" dirty="0"/>
          </a:p>
        </p:txBody>
      </p:sp>
      <p:sp>
        <p:nvSpPr>
          <p:cNvPr id="4" name="Platshållare för sidfot 3"/>
          <p:cNvSpPr>
            <a:spLocks noGrp="1"/>
          </p:cNvSpPr>
          <p:nvPr>
            <p:ph type="ftr" sz="quarter" idx="11"/>
          </p:nvPr>
        </p:nvSpPr>
        <p:spPr/>
        <p:txBody>
          <a:bodyPr/>
          <a:lstStyle/>
          <a:p>
            <a:pPr algn="l"/>
            <a:r>
              <a:rPr lang="sv-SE"/>
              <a:t>Naturvårdsverket | Swedish Environmental Protection Agency</a:t>
            </a:r>
            <a:endParaRPr lang="sv-SE" dirty="0"/>
          </a:p>
        </p:txBody>
      </p:sp>
      <p:sp>
        <p:nvSpPr>
          <p:cNvPr id="5" name="Platshållare för bildnummer 4"/>
          <p:cNvSpPr>
            <a:spLocks noGrp="1"/>
          </p:cNvSpPr>
          <p:nvPr>
            <p:ph type="sldNum" sz="quarter" idx="12"/>
          </p:nvPr>
        </p:nvSpPr>
        <p:spPr/>
        <p:txBody>
          <a:bodyPr/>
          <a:lstStyle/>
          <a:p>
            <a:fld id="{1844E2AD-2CA4-4022-8F3B-D585D66E2E30}" type="slidenum">
              <a:rPr lang="sv-SE" smtClean="0"/>
              <a:pPr/>
              <a:t>‹#›</a:t>
            </a:fld>
            <a:endParaRPr lang="sv-SE" dirty="0"/>
          </a:p>
        </p:txBody>
      </p:sp>
      <p:sp>
        <p:nvSpPr>
          <p:cNvPr id="9" name="Platshållare för bild 8"/>
          <p:cNvSpPr>
            <a:spLocks noGrp="1"/>
          </p:cNvSpPr>
          <p:nvPr>
            <p:ph type="pic" sz="quarter" idx="13"/>
          </p:nvPr>
        </p:nvSpPr>
        <p:spPr>
          <a:xfrm>
            <a:off x="816000" y="0"/>
            <a:ext cx="4800000" cy="5400000"/>
          </a:xfrm>
        </p:spPr>
        <p:txBody>
          <a:bodyPr/>
          <a:lstStyle/>
          <a:p>
            <a:r>
              <a:rPr lang="sv-SE"/>
              <a:t>Klicka på ikonen för att lägga till en bild</a:t>
            </a:r>
          </a:p>
        </p:txBody>
      </p:sp>
      <p:sp>
        <p:nvSpPr>
          <p:cNvPr id="11" name="Platshållare för text 10"/>
          <p:cNvSpPr>
            <a:spLocks noGrp="1"/>
          </p:cNvSpPr>
          <p:nvPr>
            <p:ph type="body" sz="quarter" idx="14"/>
          </p:nvPr>
        </p:nvSpPr>
        <p:spPr>
          <a:xfrm>
            <a:off x="6096000" y="1926000"/>
            <a:ext cx="4915200" cy="3452400"/>
          </a:xfrm>
        </p:spPr>
        <p:txBody>
          <a:bodyPr>
            <a:noAutofit/>
          </a:bodyPr>
          <a:lstStyle>
            <a:lvl1pPr>
              <a:defRPr sz="2000"/>
            </a:lvl1pPr>
            <a:lvl2pPr>
              <a:defRPr sz="2000"/>
            </a:lvl2pPr>
            <a:lvl3pPr>
              <a:defRPr sz="2000"/>
            </a:lvl3pPr>
            <a:lvl4pPr>
              <a:defRPr sz="1800"/>
            </a:lvl4pPr>
            <a:lvl5pPr>
              <a:defRPr sz="18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82918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vå liggande vä bilder och text">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4E1B06E3-D27F-4239-A1EC-88141B585868}" type="datetime1">
              <a:rPr lang="sv-SE" smtClean="0"/>
              <a:t>2018-05-06</a:t>
            </a:fld>
            <a:endParaRPr lang="sv-SE" dirty="0"/>
          </a:p>
        </p:txBody>
      </p:sp>
      <p:sp>
        <p:nvSpPr>
          <p:cNvPr id="4" name="Platshållare för sidfot 3"/>
          <p:cNvSpPr>
            <a:spLocks noGrp="1"/>
          </p:cNvSpPr>
          <p:nvPr>
            <p:ph type="ftr" sz="quarter" idx="11"/>
          </p:nvPr>
        </p:nvSpPr>
        <p:spPr/>
        <p:txBody>
          <a:bodyPr/>
          <a:lstStyle/>
          <a:p>
            <a:pPr algn="l"/>
            <a:r>
              <a:rPr lang="sv-SE"/>
              <a:t>Naturvårdsverket | Swedish Environmental Protection Agency</a:t>
            </a:r>
            <a:endParaRPr lang="sv-SE" dirty="0"/>
          </a:p>
        </p:txBody>
      </p:sp>
      <p:sp>
        <p:nvSpPr>
          <p:cNvPr id="5" name="Platshållare för bildnummer 4"/>
          <p:cNvSpPr>
            <a:spLocks noGrp="1"/>
          </p:cNvSpPr>
          <p:nvPr>
            <p:ph type="sldNum" sz="quarter" idx="12"/>
          </p:nvPr>
        </p:nvSpPr>
        <p:spPr/>
        <p:txBody>
          <a:bodyPr/>
          <a:lstStyle/>
          <a:p>
            <a:fld id="{1844E2AD-2CA4-4022-8F3B-D585D66E2E30}" type="slidenum">
              <a:rPr lang="sv-SE" smtClean="0"/>
              <a:pPr/>
              <a:t>‹#›</a:t>
            </a:fld>
            <a:endParaRPr lang="sv-SE" dirty="0"/>
          </a:p>
        </p:txBody>
      </p:sp>
      <p:sp>
        <p:nvSpPr>
          <p:cNvPr id="9" name="Platshållare för bild 8"/>
          <p:cNvSpPr>
            <a:spLocks noGrp="1"/>
          </p:cNvSpPr>
          <p:nvPr>
            <p:ph type="pic" sz="quarter" idx="14"/>
          </p:nvPr>
        </p:nvSpPr>
        <p:spPr>
          <a:xfrm>
            <a:off x="816000" y="0"/>
            <a:ext cx="4752000" cy="2376000"/>
          </a:xfrm>
        </p:spPr>
        <p:txBody>
          <a:bodyPr/>
          <a:lstStyle/>
          <a:p>
            <a:r>
              <a:rPr lang="sv-SE"/>
              <a:t>Klicka på ikonen för att lägga till en bild</a:t>
            </a:r>
          </a:p>
        </p:txBody>
      </p:sp>
      <p:sp>
        <p:nvSpPr>
          <p:cNvPr id="11" name="Platshållare för bild 10"/>
          <p:cNvSpPr>
            <a:spLocks noGrp="1"/>
          </p:cNvSpPr>
          <p:nvPr>
            <p:ph type="pic" sz="quarter" idx="15"/>
          </p:nvPr>
        </p:nvSpPr>
        <p:spPr>
          <a:xfrm>
            <a:off x="816000" y="2556000"/>
            <a:ext cx="4752000" cy="2376000"/>
          </a:xfrm>
        </p:spPr>
        <p:txBody>
          <a:bodyPr/>
          <a:lstStyle/>
          <a:p>
            <a:r>
              <a:rPr lang="sv-SE"/>
              <a:t>Klicka på ikonen för att lägga till en bild</a:t>
            </a:r>
          </a:p>
        </p:txBody>
      </p:sp>
      <p:sp>
        <p:nvSpPr>
          <p:cNvPr id="13" name="Platshållare för text 12"/>
          <p:cNvSpPr>
            <a:spLocks noGrp="1"/>
          </p:cNvSpPr>
          <p:nvPr>
            <p:ph type="body" sz="quarter" idx="16"/>
          </p:nvPr>
        </p:nvSpPr>
        <p:spPr>
          <a:xfrm>
            <a:off x="6096000" y="619200"/>
            <a:ext cx="4795200" cy="4251600"/>
          </a:xfrm>
        </p:spPr>
        <p:txBody>
          <a:bodyPr>
            <a:noAutofit/>
          </a:bodyPr>
          <a:lstStyle>
            <a:lvl1pPr marL="12700" indent="0">
              <a:buFontTx/>
              <a:buNone/>
              <a:defRPr sz="2000"/>
            </a:lvl1pPr>
            <a:lvl2pPr marL="434250" indent="0">
              <a:buFontTx/>
              <a:buNone/>
              <a:defRPr sz="2000"/>
            </a:lvl2pPr>
            <a:lvl3pPr marL="914400" indent="0">
              <a:buFontTx/>
              <a:buNone/>
              <a:defRPr sz="2000"/>
            </a:lvl3pPr>
            <a:lvl4pPr marL="1312200" indent="0">
              <a:buFontTx/>
              <a:buNone/>
              <a:defRPr sz="1800"/>
            </a:lvl4pPr>
            <a:lvl5pPr marL="1828800" indent="0">
              <a:buFontTx/>
              <a:buNone/>
              <a:defRPr sz="1800"/>
            </a:lvl5pPr>
          </a:lstStyle>
          <a:p>
            <a:pPr lvl="0"/>
            <a:r>
              <a:rPr lang="sv-SE"/>
              <a:t>Redigera format för bakgrundstext</a:t>
            </a:r>
          </a:p>
        </p:txBody>
      </p:sp>
    </p:spTree>
    <p:extLst>
      <p:ext uri="{BB962C8B-B14F-4D97-AF65-F5344CB8AC3E}">
        <p14:creationId xmlns:p14="http://schemas.microsoft.com/office/powerpoint/2010/main" val="18035034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vå liggande toppbilder, rubrik">
    <p:spTree>
      <p:nvGrpSpPr>
        <p:cNvPr id="1" name=""/>
        <p:cNvGrpSpPr/>
        <p:nvPr/>
      </p:nvGrpSpPr>
      <p:grpSpPr>
        <a:xfrm>
          <a:off x="0" y="0"/>
          <a:ext cx="0" cy="0"/>
          <a:chOff x="0" y="0"/>
          <a:chExt cx="0" cy="0"/>
        </a:xfrm>
      </p:grpSpPr>
      <p:sp>
        <p:nvSpPr>
          <p:cNvPr id="2" name="Rubrik 1"/>
          <p:cNvSpPr>
            <a:spLocks noGrp="1"/>
          </p:cNvSpPr>
          <p:nvPr>
            <p:ph type="title"/>
          </p:nvPr>
        </p:nvSpPr>
        <p:spPr>
          <a:xfrm>
            <a:off x="1099200" y="2595600"/>
            <a:ext cx="9796800" cy="1555200"/>
          </a:xfrm>
        </p:spPr>
        <p:txBody>
          <a:bodyPr>
            <a:noAutofit/>
          </a:bodyPr>
          <a:lstStyle>
            <a:lvl1pPr>
              <a:defRPr cap="all" baseline="0"/>
            </a:lvl1p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fld id="{10D36F13-E2F8-45DE-B674-09B5D2408123}" type="datetime1">
              <a:rPr lang="sv-SE" smtClean="0"/>
              <a:t>2018-05-06</a:t>
            </a:fld>
            <a:endParaRPr lang="sv-SE" dirty="0"/>
          </a:p>
        </p:txBody>
      </p:sp>
      <p:sp>
        <p:nvSpPr>
          <p:cNvPr id="4" name="Platshållare för sidfot 3"/>
          <p:cNvSpPr>
            <a:spLocks noGrp="1"/>
          </p:cNvSpPr>
          <p:nvPr>
            <p:ph type="ftr" sz="quarter" idx="11"/>
          </p:nvPr>
        </p:nvSpPr>
        <p:spPr/>
        <p:txBody>
          <a:bodyPr/>
          <a:lstStyle/>
          <a:p>
            <a:pPr algn="l"/>
            <a:r>
              <a:rPr lang="sv-SE"/>
              <a:t>Naturvårdsverket | Swedish Environmental Protection Agency</a:t>
            </a:r>
            <a:endParaRPr lang="sv-SE" dirty="0"/>
          </a:p>
        </p:txBody>
      </p:sp>
      <p:sp>
        <p:nvSpPr>
          <p:cNvPr id="5" name="Platshållare för bildnummer 4"/>
          <p:cNvSpPr>
            <a:spLocks noGrp="1"/>
          </p:cNvSpPr>
          <p:nvPr>
            <p:ph type="sldNum" sz="quarter" idx="12"/>
          </p:nvPr>
        </p:nvSpPr>
        <p:spPr/>
        <p:txBody>
          <a:bodyPr/>
          <a:lstStyle/>
          <a:p>
            <a:fld id="{1844E2AD-2CA4-4022-8F3B-D585D66E2E30}" type="slidenum">
              <a:rPr lang="sv-SE" smtClean="0"/>
              <a:pPr/>
              <a:t>‹#›</a:t>
            </a:fld>
            <a:endParaRPr lang="sv-SE" dirty="0"/>
          </a:p>
        </p:txBody>
      </p:sp>
      <p:sp>
        <p:nvSpPr>
          <p:cNvPr id="9" name="Platshållare för bild 8"/>
          <p:cNvSpPr>
            <a:spLocks noGrp="1"/>
          </p:cNvSpPr>
          <p:nvPr>
            <p:ph type="pic" sz="quarter" idx="13"/>
          </p:nvPr>
        </p:nvSpPr>
        <p:spPr>
          <a:xfrm>
            <a:off x="1123200" y="0"/>
            <a:ext cx="4752000" cy="2376000"/>
          </a:xfrm>
        </p:spPr>
        <p:txBody>
          <a:bodyPr/>
          <a:lstStyle/>
          <a:p>
            <a:r>
              <a:rPr lang="sv-SE"/>
              <a:t>Klicka på ikonen för att lägga till en bild</a:t>
            </a:r>
          </a:p>
        </p:txBody>
      </p:sp>
      <p:sp>
        <p:nvSpPr>
          <p:cNvPr id="11" name="Platshållare för bild 10"/>
          <p:cNvSpPr>
            <a:spLocks noGrp="1"/>
          </p:cNvSpPr>
          <p:nvPr>
            <p:ph type="pic" sz="quarter" idx="14"/>
          </p:nvPr>
        </p:nvSpPr>
        <p:spPr>
          <a:xfrm>
            <a:off x="6120000" y="0"/>
            <a:ext cx="4752000" cy="2376000"/>
          </a:xfrm>
        </p:spPr>
        <p:txBody>
          <a:bodyPr/>
          <a:lstStyle/>
          <a:p>
            <a:r>
              <a:rPr lang="sv-SE"/>
              <a:t>Klicka på ikonen för att lägga till en bild</a:t>
            </a:r>
          </a:p>
        </p:txBody>
      </p:sp>
    </p:spTree>
    <p:extLst>
      <p:ext uri="{BB962C8B-B14F-4D97-AF65-F5344CB8AC3E}">
        <p14:creationId xmlns:p14="http://schemas.microsoft.com/office/powerpoint/2010/main" val="1929992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ående bild och rubrik">
    <p:spTree>
      <p:nvGrpSpPr>
        <p:cNvPr id="1" name=""/>
        <p:cNvGrpSpPr/>
        <p:nvPr/>
      </p:nvGrpSpPr>
      <p:grpSpPr>
        <a:xfrm>
          <a:off x="0" y="0"/>
          <a:ext cx="0" cy="0"/>
          <a:chOff x="0" y="0"/>
          <a:chExt cx="0" cy="0"/>
        </a:xfrm>
      </p:grpSpPr>
      <p:sp>
        <p:nvSpPr>
          <p:cNvPr id="2" name="Rubrik 1"/>
          <p:cNvSpPr>
            <a:spLocks noGrp="1"/>
          </p:cNvSpPr>
          <p:nvPr>
            <p:ph type="title"/>
          </p:nvPr>
        </p:nvSpPr>
        <p:spPr>
          <a:xfrm>
            <a:off x="6628800" y="619200"/>
            <a:ext cx="4372800" cy="2739600"/>
          </a:xfrm>
        </p:spPr>
        <p:txBody>
          <a:bodyPr>
            <a:noAutofit/>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fld id="{7CA0D2A9-BB4A-4762-8E5F-76C237C274BF}" type="datetime1">
              <a:rPr lang="sv-SE" smtClean="0"/>
              <a:t>2018-05-06</a:t>
            </a:fld>
            <a:endParaRPr lang="sv-SE" dirty="0"/>
          </a:p>
        </p:txBody>
      </p:sp>
      <p:sp>
        <p:nvSpPr>
          <p:cNvPr id="4" name="Platshållare för sidfot 3"/>
          <p:cNvSpPr>
            <a:spLocks noGrp="1"/>
          </p:cNvSpPr>
          <p:nvPr>
            <p:ph type="ftr" sz="quarter" idx="11"/>
          </p:nvPr>
        </p:nvSpPr>
        <p:spPr/>
        <p:txBody>
          <a:bodyPr/>
          <a:lstStyle/>
          <a:p>
            <a:pPr algn="l"/>
            <a:r>
              <a:rPr lang="sv-SE"/>
              <a:t>Naturvårdsverket | Swedish Environmental Protection Agency</a:t>
            </a:r>
            <a:endParaRPr lang="sv-SE" dirty="0"/>
          </a:p>
        </p:txBody>
      </p:sp>
      <p:sp>
        <p:nvSpPr>
          <p:cNvPr id="5" name="Platshållare för bildnummer 4"/>
          <p:cNvSpPr>
            <a:spLocks noGrp="1"/>
          </p:cNvSpPr>
          <p:nvPr>
            <p:ph type="sldNum" sz="quarter" idx="12"/>
          </p:nvPr>
        </p:nvSpPr>
        <p:spPr/>
        <p:txBody>
          <a:bodyPr/>
          <a:lstStyle/>
          <a:p>
            <a:fld id="{1844E2AD-2CA4-4022-8F3B-D585D66E2E30}" type="slidenum">
              <a:rPr lang="sv-SE" smtClean="0"/>
              <a:pPr/>
              <a:t>‹#›</a:t>
            </a:fld>
            <a:endParaRPr lang="sv-SE" dirty="0"/>
          </a:p>
        </p:txBody>
      </p:sp>
      <p:sp>
        <p:nvSpPr>
          <p:cNvPr id="8" name="Platshållare för bild 7"/>
          <p:cNvSpPr>
            <a:spLocks noGrp="1"/>
          </p:cNvSpPr>
          <p:nvPr>
            <p:ph type="pic" sz="quarter" idx="13"/>
          </p:nvPr>
        </p:nvSpPr>
        <p:spPr>
          <a:xfrm>
            <a:off x="816000" y="0"/>
            <a:ext cx="5280000" cy="5940000"/>
          </a:xfrm>
        </p:spPr>
        <p:txBody>
          <a:bodyPr/>
          <a:lstStyle/>
          <a:p>
            <a:r>
              <a:rPr lang="sv-SE"/>
              <a:t>Klicka på ikonen för att lägga till en bild</a:t>
            </a:r>
          </a:p>
        </p:txBody>
      </p:sp>
    </p:spTree>
    <p:extLst>
      <p:ext uri="{BB962C8B-B14F-4D97-AF65-F5344CB8AC3E}">
        <p14:creationId xmlns:p14="http://schemas.microsoft.com/office/powerpoint/2010/main" val="2341204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Innehåll utan bild, text, logo">
    <p:spTree>
      <p:nvGrpSpPr>
        <p:cNvPr id="1" name=""/>
        <p:cNvGrpSpPr/>
        <p:nvPr/>
      </p:nvGrpSpPr>
      <p:grpSpPr>
        <a:xfrm>
          <a:off x="0" y="0"/>
          <a:ext cx="0" cy="0"/>
          <a:chOff x="0" y="0"/>
          <a:chExt cx="0" cy="0"/>
        </a:xfrm>
      </p:grpSpPr>
      <p:sp>
        <p:nvSpPr>
          <p:cNvPr id="3" name="Platshållare för innehåll 2"/>
          <p:cNvSpPr>
            <a:spLocks noGrp="1"/>
          </p:cNvSpPr>
          <p:nvPr>
            <p:ph sz="quarter" idx="10"/>
          </p:nvPr>
        </p:nvSpPr>
        <p:spPr>
          <a:xfrm>
            <a:off x="480000" y="360000"/>
            <a:ext cx="11280000" cy="5877312"/>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2" name="Platshållare för datum 1"/>
          <p:cNvSpPr>
            <a:spLocks noGrp="1"/>
          </p:cNvSpPr>
          <p:nvPr>
            <p:ph type="dt" sz="half" idx="11"/>
          </p:nvPr>
        </p:nvSpPr>
        <p:spPr/>
        <p:txBody>
          <a:bodyPr/>
          <a:lstStyle/>
          <a:p>
            <a:fld id="{1C53CA3C-5F59-47CA-AED3-230786DBCF99}" type="datetime1">
              <a:rPr lang="sv-SE" smtClean="0"/>
              <a:t>2018-05-06</a:t>
            </a:fld>
            <a:endParaRPr lang="sv-SE" dirty="0"/>
          </a:p>
        </p:txBody>
      </p:sp>
      <p:sp>
        <p:nvSpPr>
          <p:cNvPr id="4" name="Platshållare för sidfot 3"/>
          <p:cNvSpPr>
            <a:spLocks noGrp="1"/>
          </p:cNvSpPr>
          <p:nvPr>
            <p:ph type="ftr" sz="quarter" idx="12"/>
          </p:nvPr>
        </p:nvSpPr>
        <p:spPr/>
        <p:txBody>
          <a:bodyPr/>
          <a:lstStyle/>
          <a:p>
            <a:pPr algn="l"/>
            <a:r>
              <a:rPr lang="sv-SE"/>
              <a:t>Naturvårdsverket | Swedish Environmental Protection Agency</a:t>
            </a:r>
            <a:endParaRPr lang="sv-SE" dirty="0"/>
          </a:p>
        </p:txBody>
      </p:sp>
      <p:sp>
        <p:nvSpPr>
          <p:cNvPr id="5" name="Platshållare för bildnummer 4"/>
          <p:cNvSpPr>
            <a:spLocks noGrp="1"/>
          </p:cNvSpPr>
          <p:nvPr>
            <p:ph type="sldNum" sz="quarter" idx="13"/>
          </p:nvPr>
        </p:nvSpPr>
        <p:spPr/>
        <p:txBody>
          <a:bodyPr/>
          <a:lstStyle/>
          <a:p>
            <a:fld id="{1844E2AD-2CA4-4022-8F3B-D585D66E2E30}" type="slidenum">
              <a:rPr lang="sv-SE" smtClean="0"/>
              <a:pPr/>
              <a:t>‹#›</a:t>
            </a:fld>
            <a:endParaRPr lang="sv-SE" dirty="0"/>
          </a:p>
        </p:txBody>
      </p:sp>
    </p:spTree>
    <p:extLst>
      <p:ext uri="{BB962C8B-B14F-4D97-AF65-F5344CB8AC3E}">
        <p14:creationId xmlns:p14="http://schemas.microsoft.com/office/powerpoint/2010/main" val="424475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tart grå med rubrik och text">
    <p:spTree>
      <p:nvGrpSpPr>
        <p:cNvPr id="1" name=""/>
        <p:cNvGrpSpPr/>
        <p:nvPr/>
      </p:nvGrpSpPr>
      <p:grpSpPr>
        <a:xfrm>
          <a:off x="0" y="0"/>
          <a:ext cx="0" cy="0"/>
          <a:chOff x="0" y="0"/>
          <a:chExt cx="0" cy="0"/>
        </a:xfrm>
      </p:grpSpPr>
      <p:pic>
        <p:nvPicPr>
          <p:cNvPr id="10" name="Picture 3"/>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7230" r="17738" b="33063"/>
          <a:stretch/>
        </p:blipFill>
        <p:spPr bwMode="auto">
          <a:xfrm>
            <a:off x="335354" y="212391"/>
            <a:ext cx="3066316" cy="1213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ktangel 1"/>
          <p:cNvSpPr/>
          <p:nvPr userDrawn="1"/>
        </p:nvSpPr>
        <p:spPr>
          <a:xfrm>
            <a:off x="0" y="1530000"/>
            <a:ext cx="12196800" cy="4320000"/>
          </a:xfrm>
          <a:prstGeom prst="rect">
            <a:avLst/>
          </a:prstGeom>
          <a:solidFill>
            <a:srgbClr val="717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4" name="Platshållare för datum 3"/>
          <p:cNvSpPr>
            <a:spLocks noGrp="1"/>
          </p:cNvSpPr>
          <p:nvPr>
            <p:ph type="dt" sz="half" idx="10"/>
          </p:nvPr>
        </p:nvSpPr>
        <p:spPr/>
        <p:txBody>
          <a:bodyPr/>
          <a:lstStyle/>
          <a:p>
            <a:fld id="{C4F62CAE-9728-47C8-93BA-C133908D1302}" type="datetime1">
              <a:rPr lang="sv-SE" smtClean="0"/>
              <a:t>2018-05-06</a:t>
            </a:fld>
            <a:endParaRPr lang="sv-SE"/>
          </a:p>
        </p:txBody>
      </p:sp>
      <p:sp>
        <p:nvSpPr>
          <p:cNvPr id="5" name="Platshållare för sidfot 4"/>
          <p:cNvSpPr>
            <a:spLocks noGrp="1"/>
          </p:cNvSpPr>
          <p:nvPr>
            <p:ph type="ftr" sz="quarter" idx="11"/>
          </p:nvPr>
        </p:nvSpPr>
        <p:spPr/>
        <p:txBody>
          <a:bodyPr/>
          <a:lstStyle/>
          <a:p>
            <a:pPr algn="l"/>
            <a:r>
              <a:rPr lang="sv-SE" dirty="0"/>
              <a:t>Naturvårdsverket | Swedish </a:t>
            </a:r>
            <a:r>
              <a:rPr lang="sv-SE" dirty="0" err="1"/>
              <a:t>Environmental</a:t>
            </a:r>
            <a:r>
              <a:rPr lang="sv-SE" dirty="0"/>
              <a:t> </a:t>
            </a:r>
            <a:r>
              <a:rPr lang="sv-SE" dirty="0" err="1"/>
              <a:t>Protection</a:t>
            </a:r>
            <a:r>
              <a:rPr lang="sv-SE" dirty="0"/>
              <a:t> Agency</a:t>
            </a:r>
          </a:p>
        </p:txBody>
      </p:sp>
      <p:sp>
        <p:nvSpPr>
          <p:cNvPr id="6" name="Platshållare för bildnummer 5"/>
          <p:cNvSpPr>
            <a:spLocks noGrp="1"/>
          </p:cNvSpPr>
          <p:nvPr>
            <p:ph type="sldNum" sz="quarter" idx="12"/>
          </p:nvPr>
        </p:nvSpPr>
        <p:spPr/>
        <p:txBody>
          <a:bodyPr/>
          <a:lstStyle>
            <a:lvl1pPr algn="r">
              <a:defRPr/>
            </a:lvl1pPr>
          </a:lstStyle>
          <a:p>
            <a:fld id="{1844E2AD-2CA4-4022-8F3B-D585D66E2E30}" type="slidenum">
              <a:rPr lang="sv-SE" smtClean="0"/>
              <a:pPr/>
              <a:t>‹#›</a:t>
            </a:fld>
            <a:endParaRPr lang="sv-SE" dirty="0"/>
          </a:p>
        </p:txBody>
      </p:sp>
      <p:sp>
        <p:nvSpPr>
          <p:cNvPr id="8" name="Rubrik 1"/>
          <p:cNvSpPr>
            <a:spLocks noGrp="1"/>
          </p:cNvSpPr>
          <p:nvPr>
            <p:ph type="title" hasCustomPrompt="1"/>
          </p:nvPr>
        </p:nvSpPr>
        <p:spPr>
          <a:xfrm>
            <a:off x="5424000" y="1580400"/>
            <a:ext cx="4320000" cy="1998000"/>
          </a:xfrm>
        </p:spPr>
        <p:txBody>
          <a:bodyPr>
            <a:noAutofit/>
          </a:bodyPr>
          <a:lstStyle>
            <a:lvl1pPr algn="ctr">
              <a:defRPr cap="all" baseline="0">
                <a:solidFill>
                  <a:schemeClr val="bg1"/>
                </a:solidFill>
              </a:defRPr>
            </a:lvl1pPr>
          </a:lstStyle>
          <a:p>
            <a:r>
              <a:rPr lang="sv-SE" dirty="0"/>
              <a:t>Miljö-</a:t>
            </a:r>
            <a:br>
              <a:rPr lang="sv-SE" dirty="0"/>
            </a:br>
            <a:r>
              <a:rPr lang="sv-SE" dirty="0"/>
              <a:t>ekonomi-dagarna</a:t>
            </a:r>
            <a:br>
              <a:rPr lang="sv-SE" dirty="0"/>
            </a:br>
            <a:r>
              <a:rPr lang="sv-SE" dirty="0"/>
              <a:t>2050</a:t>
            </a:r>
          </a:p>
        </p:txBody>
      </p:sp>
      <p:sp>
        <p:nvSpPr>
          <p:cNvPr id="9" name="Platshållare för text 11"/>
          <p:cNvSpPr>
            <a:spLocks noGrp="1"/>
          </p:cNvSpPr>
          <p:nvPr>
            <p:ph type="body" sz="quarter" idx="14" hasCustomPrompt="1"/>
          </p:nvPr>
        </p:nvSpPr>
        <p:spPr>
          <a:xfrm>
            <a:off x="5424000" y="3722400"/>
            <a:ext cx="4320000" cy="2091600"/>
          </a:xfrm>
        </p:spPr>
        <p:txBody>
          <a:bodyPr>
            <a:noAutofit/>
          </a:bodyPr>
          <a:lstStyle>
            <a:lvl1pPr marL="0" indent="0" algn="ctr" eaLnBrk="1" hangingPunct="1">
              <a:buFont typeface="Arial" charset="0"/>
              <a:buNone/>
              <a:defRPr sz="2400">
                <a:solidFill>
                  <a:schemeClr val="bg1"/>
                </a:solidFill>
              </a:defRPr>
            </a:lvl1pPr>
            <a:lvl2pPr marL="434250" indent="0" algn="ctr">
              <a:buFontTx/>
              <a:buNone/>
              <a:defRPr sz="2000"/>
            </a:lvl2pPr>
            <a:lvl3pPr marL="914400" indent="0" algn="ctr">
              <a:buFontTx/>
              <a:buNone/>
              <a:defRPr sz="2000"/>
            </a:lvl3pPr>
            <a:lvl4pPr marL="1312200" indent="0" algn="ctr">
              <a:buFontTx/>
              <a:buNone/>
              <a:defRPr sz="2000"/>
            </a:lvl4pPr>
            <a:lvl5pPr marL="1828800" indent="0" algn="ctr">
              <a:buFontTx/>
              <a:buNone/>
              <a:defRPr sz="2000"/>
            </a:lvl5pPr>
          </a:lstStyle>
          <a:p>
            <a:pPr marL="0" indent="0" algn="ctr" eaLnBrk="1" hangingPunct="1">
              <a:buFont typeface="Arial" charset="0"/>
              <a:buNone/>
            </a:pPr>
            <a:r>
              <a:rPr lang="de-DE" dirty="0">
                <a:latin typeface="Arial" charset="0"/>
                <a:cs typeface="Arial" charset="0"/>
              </a:rPr>
              <a:t>Stockholm </a:t>
            </a:r>
            <a:br>
              <a:rPr lang="de-DE" dirty="0">
                <a:latin typeface="Arial" charset="0"/>
                <a:cs typeface="Arial" charset="0"/>
              </a:rPr>
            </a:br>
            <a:r>
              <a:rPr lang="de-DE" dirty="0">
                <a:latin typeface="Arial" charset="0"/>
                <a:cs typeface="Arial" charset="0"/>
              </a:rPr>
              <a:t>20–21 </a:t>
            </a:r>
            <a:r>
              <a:rPr lang="de-DE" dirty="0" err="1">
                <a:latin typeface="Arial" charset="0"/>
                <a:cs typeface="Arial" charset="0"/>
              </a:rPr>
              <a:t>september</a:t>
            </a:r>
            <a:endParaRPr lang="de-DE" dirty="0">
              <a:latin typeface="Arial" charset="0"/>
              <a:cs typeface="Arial" charset="0"/>
            </a:endParaRPr>
          </a:p>
          <a:p>
            <a:pPr marL="0" indent="0" algn="ctr" eaLnBrk="1" hangingPunct="1">
              <a:buFont typeface="Arial" charset="0"/>
              <a:buNone/>
            </a:pPr>
            <a:br>
              <a:rPr lang="de-DE" dirty="0">
                <a:latin typeface="Arial" charset="0"/>
                <a:cs typeface="Arial" charset="0"/>
              </a:rPr>
            </a:br>
            <a:r>
              <a:rPr lang="de-DE" dirty="0">
                <a:latin typeface="Arial" charset="0"/>
                <a:cs typeface="Arial" charset="0"/>
              </a:rPr>
              <a:t>Sven Svensson,</a:t>
            </a:r>
            <a:br>
              <a:rPr lang="de-DE" dirty="0">
                <a:latin typeface="Arial" charset="0"/>
                <a:cs typeface="Arial" charset="0"/>
              </a:rPr>
            </a:br>
            <a:r>
              <a:rPr lang="de-DE" dirty="0" err="1">
                <a:latin typeface="Arial" charset="0"/>
                <a:cs typeface="Arial" charset="0"/>
              </a:rPr>
              <a:t>generaldirektör</a:t>
            </a:r>
            <a:endParaRPr lang="sv-SE" dirty="0">
              <a:latin typeface="Arial" charset="0"/>
              <a:cs typeface="Arial" charset="0"/>
            </a:endParaRPr>
          </a:p>
        </p:txBody>
      </p:sp>
      <p:pic>
        <p:nvPicPr>
          <p:cNvPr id="14" name="Picture 12" descr="J:\Produktion\Peter_arbetsmtrl\PROFIL\PPT_MALL\NYA_MALLEN\25_SWEPA_PMS_PC_KORRAD.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18257"/>
          <a:stretch/>
        </p:blipFill>
        <p:spPr bwMode="auto">
          <a:xfrm>
            <a:off x="10787823" y="5949281"/>
            <a:ext cx="1279720" cy="796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916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tart blå med rubrik och text">
    <p:spTree>
      <p:nvGrpSpPr>
        <p:cNvPr id="1" name=""/>
        <p:cNvGrpSpPr/>
        <p:nvPr/>
      </p:nvGrpSpPr>
      <p:grpSpPr>
        <a:xfrm>
          <a:off x="0" y="0"/>
          <a:ext cx="0" cy="0"/>
          <a:chOff x="0" y="0"/>
          <a:chExt cx="0" cy="0"/>
        </a:xfrm>
      </p:grpSpPr>
      <p:pic>
        <p:nvPicPr>
          <p:cNvPr id="10" name="Picture 3"/>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7230" r="17738" b="33063"/>
          <a:stretch/>
        </p:blipFill>
        <p:spPr bwMode="auto">
          <a:xfrm>
            <a:off x="335354" y="212391"/>
            <a:ext cx="3066316" cy="1213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ktangel 1"/>
          <p:cNvSpPr/>
          <p:nvPr userDrawn="1"/>
        </p:nvSpPr>
        <p:spPr>
          <a:xfrm>
            <a:off x="0" y="1530000"/>
            <a:ext cx="12196800" cy="4320000"/>
          </a:xfrm>
          <a:prstGeom prst="rect">
            <a:avLst/>
          </a:prstGeom>
          <a:solidFill>
            <a:srgbClr val="7E99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4" name="Platshållare för datum 3"/>
          <p:cNvSpPr>
            <a:spLocks noGrp="1"/>
          </p:cNvSpPr>
          <p:nvPr>
            <p:ph type="dt" sz="half" idx="10"/>
          </p:nvPr>
        </p:nvSpPr>
        <p:spPr/>
        <p:txBody>
          <a:bodyPr/>
          <a:lstStyle/>
          <a:p>
            <a:fld id="{FADF277F-3393-4658-901F-608481D950DD}" type="datetime1">
              <a:rPr lang="sv-SE" smtClean="0"/>
              <a:t>2018-05-06</a:t>
            </a:fld>
            <a:endParaRPr lang="sv-SE"/>
          </a:p>
        </p:txBody>
      </p:sp>
      <p:sp>
        <p:nvSpPr>
          <p:cNvPr id="5" name="Platshållare för sidfot 4"/>
          <p:cNvSpPr>
            <a:spLocks noGrp="1"/>
          </p:cNvSpPr>
          <p:nvPr>
            <p:ph type="ftr" sz="quarter" idx="11"/>
          </p:nvPr>
        </p:nvSpPr>
        <p:spPr/>
        <p:txBody>
          <a:bodyPr/>
          <a:lstStyle/>
          <a:p>
            <a:pPr algn="l"/>
            <a:r>
              <a:rPr lang="sv-SE" dirty="0"/>
              <a:t>Naturvårdsverket | Swedish </a:t>
            </a:r>
            <a:r>
              <a:rPr lang="sv-SE" dirty="0" err="1"/>
              <a:t>Environmental</a:t>
            </a:r>
            <a:r>
              <a:rPr lang="sv-SE" dirty="0"/>
              <a:t> </a:t>
            </a:r>
            <a:r>
              <a:rPr lang="sv-SE" dirty="0" err="1"/>
              <a:t>Protection</a:t>
            </a:r>
            <a:r>
              <a:rPr lang="sv-SE" dirty="0"/>
              <a:t> Agency</a:t>
            </a:r>
          </a:p>
        </p:txBody>
      </p:sp>
      <p:sp>
        <p:nvSpPr>
          <p:cNvPr id="6" name="Platshållare för bildnummer 5"/>
          <p:cNvSpPr>
            <a:spLocks noGrp="1"/>
          </p:cNvSpPr>
          <p:nvPr>
            <p:ph type="sldNum" sz="quarter" idx="12"/>
          </p:nvPr>
        </p:nvSpPr>
        <p:spPr/>
        <p:txBody>
          <a:bodyPr/>
          <a:lstStyle>
            <a:lvl1pPr algn="r">
              <a:defRPr/>
            </a:lvl1pPr>
          </a:lstStyle>
          <a:p>
            <a:fld id="{1844E2AD-2CA4-4022-8F3B-D585D66E2E30}" type="slidenum">
              <a:rPr lang="sv-SE" smtClean="0"/>
              <a:pPr/>
              <a:t>‹#›</a:t>
            </a:fld>
            <a:endParaRPr lang="sv-SE" dirty="0"/>
          </a:p>
        </p:txBody>
      </p:sp>
      <p:sp>
        <p:nvSpPr>
          <p:cNvPr id="8" name="Rubrik 1"/>
          <p:cNvSpPr>
            <a:spLocks noGrp="1"/>
          </p:cNvSpPr>
          <p:nvPr>
            <p:ph type="title" hasCustomPrompt="1"/>
          </p:nvPr>
        </p:nvSpPr>
        <p:spPr>
          <a:xfrm>
            <a:off x="5424000" y="1580400"/>
            <a:ext cx="4320000" cy="1998000"/>
          </a:xfrm>
        </p:spPr>
        <p:txBody>
          <a:bodyPr>
            <a:noAutofit/>
          </a:bodyPr>
          <a:lstStyle>
            <a:lvl1pPr algn="ctr">
              <a:defRPr cap="all" baseline="0">
                <a:solidFill>
                  <a:schemeClr val="bg1"/>
                </a:solidFill>
              </a:defRPr>
            </a:lvl1pPr>
          </a:lstStyle>
          <a:p>
            <a:r>
              <a:rPr lang="sv-SE" dirty="0"/>
              <a:t>Miljö-</a:t>
            </a:r>
            <a:br>
              <a:rPr lang="sv-SE" dirty="0"/>
            </a:br>
            <a:r>
              <a:rPr lang="sv-SE" dirty="0"/>
              <a:t>ekonomi-dagarna</a:t>
            </a:r>
            <a:br>
              <a:rPr lang="sv-SE" dirty="0"/>
            </a:br>
            <a:r>
              <a:rPr lang="sv-SE" dirty="0"/>
              <a:t>2050</a:t>
            </a:r>
          </a:p>
        </p:txBody>
      </p:sp>
      <p:sp>
        <p:nvSpPr>
          <p:cNvPr id="9" name="Platshållare för text 11"/>
          <p:cNvSpPr>
            <a:spLocks noGrp="1"/>
          </p:cNvSpPr>
          <p:nvPr>
            <p:ph type="body" sz="quarter" idx="14" hasCustomPrompt="1"/>
          </p:nvPr>
        </p:nvSpPr>
        <p:spPr>
          <a:xfrm>
            <a:off x="5424000" y="3722400"/>
            <a:ext cx="4320000" cy="2091600"/>
          </a:xfrm>
        </p:spPr>
        <p:txBody>
          <a:bodyPr>
            <a:noAutofit/>
          </a:bodyPr>
          <a:lstStyle>
            <a:lvl1pPr marL="0" indent="0" algn="ctr" eaLnBrk="1" hangingPunct="1">
              <a:buFont typeface="Arial" charset="0"/>
              <a:buNone/>
              <a:defRPr sz="2400">
                <a:solidFill>
                  <a:schemeClr val="bg1"/>
                </a:solidFill>
              </a:defRPr>
            </a:lvl1pPr>
            <a:lvl2pPr marL="434250" indent="0" algn="ctr">
              <a:buFontTx/>
              <a:buNone/>
              <a:defRPr sz="2000"/>
            </a:lvl2pPr>
            <a:lvl3pPr marL="914400" indent="0" algn="ctr">
              <a:buFontTx/>
              <a:buNone/>
              <a:defRPr sz="2000"/>
            </a:lvl3pPr>
            <a:lvl4pPr marL="1312200" indent="0" algn="ctr">
              <a:buFontTx/>
              <a:buNone/>
              <a:defRPr sz="2000"/>
            </a:lvl4pPr>
            <a:lvl5pPr marL="1828800" indent="0" algn="ctr">
              <a:buFontTx/>
              <a:buNone/>
              <a:defRPr sz="2000"/>
            </a:lvl5pPr>
          </a:lstStyle>
          <a:p>
            <a:pPr marL="0" indent="0" algn="ctr" eaLnBrk="1" hangingPunct="1">
              <a:buFont typeface="Arial" charset="0"/>
              <a:buNone/>
            </a:pPr>
            <a:r>
              <a:rPr lang="de-DE" dirty="0">
                <a:latin typeface="Arial" charset="0"/>
                <a:cs typeface="Arial" charset="0"/>
              </a:rPr>
              <a:t>Stockholm </a:t>
            </a:r>
            <a:br>
              <a:rPr lang="de-DE" dirty="0">
                <a:latin typeface="Arial" charset="0"/>
                <a:cs typeface="Arial" charset="0"/>
              </a:rPr>
            </a:br>
            <a:r>
              <a:rPr lang="de-DE" dirty="0">
                <a:latin typeface="Arial" charset="0"/>
                <a:cs typeface="Arial" charset="0"/>
              </a:rPr>
              <a:t>20–21 </a:t>
            </a:r>
            <a:r>
              <a:rPr lang="de-DE" dirty="0" err="1">
                <a:latin typeface="Arial" charset="0"/>
                <a:cs typeface="Arial" charset="0"/>
              </a:rPr>
              <a:t>september</a:t>
            </a:r>
            <a:endParaRPr lang="de-DE" dirty="0">
              <a:latin typeface="Arial" charset="0"/>
              <a:cs typeface="Arial" charset="0"/>
            </a:endParaRPr>
          </a:p>
          <a:p>
            <a:pPr marL="0" indent="0" algn="ctr" eaLnBrk="1" hangingPunct="1">
              <a:buFont typeface="Arial" charset="0"/>
              <a:buNone/>
            </a:pPr>
            <a:br>
              <a:rPr lang="de-DE" dirty="0">
                <a:latin typeface="Arial" charset="0"/>
                <a:cs typeface="Arial" charset="0"/>
              </a:rPr>
            </a:br>
            <a:r>
              <a:rPr lang="de-DE" dirty="0">
                <a:latin typeface="Arial" charset="0"/>
                <a:cs typeface="Arial" charset="0"/>
              </a:rPr>
              <a:t>Sven Svensson,</a:t>
            </a:r>
            <a:br>
              <a:rPr lang="de-DE" dirty="0">
                <a:latin typeface="Arial" charset="0"/>
                <a:cs typeface="Arial" charset="0"/>
              </a:rPr>
            </a:br>
            <a:r>
              <a:rPr lang="de-DE" dirty="0" err="1">
                <a:latin typeface="Arial" charset="0"/>
                <a:cs typeface="Arial" charset="0"/>
              </a:rPr>
              <a:t>generaldirektör</a:t>
            </a:r>
            <a:endParaRPr lang="sv-SE" dirty="0">
              <a:latin typeface="Arial" charset="0"/>
              <a:cs typeface="Arial" charset="0"/>
            </a:endParaRPr>
          </a:p>
        </p:txBody>
      </p:sp>
      <p:pic>
        <p:nvPicPr>
          <p:cNvPr id="14" name="Picture 12" descr="J:\Produktion\Peter_arbetsmtrl\PROFIL\PPT_MALL\NYA_MALLEN\25_SWEPA_PMS_PC_KORRAD.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18257"/>
          <a:stretch/>
        </p:blipFill>
        <p:spPr bwMode="auto">
          <a:xfrm>
            <a:off x="10787823" y="5949281"/>
            <a:ext cx="1279720" cy="796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5445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Anpassad layout">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3338" r="21717" b="21940"/>
          <a:stretch/>
        </p:blipFill>
        <p:spPr bwMode="auto">
          <a:xfrm>
            <a:off x="539085" y="722577"/>
            <a:ext cx="3540691" cy="5527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Platshållare för datum 2"/>
          <p:cNvSpPr>
            <a:spLocks noGrp="1"/>
          </p:cNvSpPr>
          <p:nvPr>
            <p:ph type="dt" sz="half" idx="10"/>
          </p:nvPr>
        </p:nvSpPr>
        <p:spPr/>
        <p:txBody>
          <a:bodyPr/>
          <a:lstStyle/>
          <a:p>
            <a:fld id="{A6D0B02E-B19F-49DD-96B3-50E070885963}" type="datetime1">
              <a:rPr lang="sv-SE" smtClean="0"/>
              <a:t>2018-05-06</a:t>
            </a:fld>
            <a:endParaRPr lang="sv-SE" dirty="0"/>
          </a:p>
        </p:txBody>
      </p:sp>
      <p:sp>
        <p:nvSpPr>
          <p:cNvPr id="4" name="Platshållare för sidfot 3"/>
          <p:cNvSpPr>
            <a:spLocks noGrp="1"/>
          </p:cNvSpPr>
          <p:nvPr>
            <p:ph type="ftr" sz="quarter" idx="11"/>
          </p:nvPr>
        </p:nvSpPr>
        <p:spPr/>
        <p:txBody>
          <a:bodyPr/>
          <a:lstStyle/>
          <a:p>
            <a:pPr algn="l"/>
            <a:r>
              <a:rPr lang="sv-SE"/>
              <a:t>Naturvårdsverket | Swedish Environmental Protection Agency</a:t>
            </a:r>
            <a:endParaRPr lang="sv-SE" dirty="0"/>
          </a:p>
        </p:txBody>
      </p:sp>
      <p:sp>
        <p:nvSpPr>
          <p:cNvPr id="5" name="Platshållare för bildnummer 4"/>
          <p:cNvSpPr>
            <a:spLocks noGrp="1"/>
          </p:cNvSpPr>
          <p:nvPr>
            <p:ph type="sldNum" sz="quarter" idx="12"/>
          </p:nvPr>
        </p:nvSpPr>
        <p:spPr/>
        <p:txBody>
          <a:bodyPr/>
          <a:lstStyle/>
          <a:p>
            <a:fld id="{1844E2AD-2CA4-4022-8F3B-D585D66E2E30}" type="slidenum">
              <a:rPr lang="sv-SE" smtClean="0"/>
              <a:pPr/>
              <a:t>‹#›</a:t>
            </a:fld>
            <a:endParaRPr lang="sv-SE" dirty="0"/>
          </a:p>
        </p:txBody>
      </p:sp>
      <p:sp>
        <p:nvSpPr>
          <p:cNvPr id="7" name="Rubrik 1"/>
          <p:cNvSpPr>
            <a:spLocks noGrp="1"/>
          </p:cNvSpPr>
          <p:nvPr>
            <p:ph type="title" hasCustomPrompt="1"/>
          </p:nvPr>
        </p:nvSpPr>
        <p:spPr>
          <a:xfrm>
            <a:off x="5424000" y="1580400"/>
            <a:ext cx="4320000" cy="1998000"/>
          </a:xfrm>
        </p:spPr>
        <p:txBody>
          <a:bodyPr>
            <a:noAutofit/>
          </a:bodyPr>
          <a:lstStyle>
            <a:lvl1pPr algn="ctr">
              <a:defRPr cap="all" baseline="0">
                <a:solidFill>
                  <a:schemeClr val="tx1">
                    <a:lumMod val="50000"/>
                    <a:lumOff val="50000"/>
                  </a:schemeClr>
                </a:solidFill>
              </a:defRPr>
            </a:lvl1pPr>
          </a:lstStyle>
          <a:p>
            <a:r>
              <a:rPr lang="sv-SE" dirty="0"/>
              <a:t>Miljö-</a:t>
            </a:r>
            <a:br>
              <a:rPr lang="sv-SE" dirty="0"/>
            </a:br>
            <a:r>
              <a:rPr lang="sv-SE" dirty="0"/>
              <a:t>ekonomi-dagarna</a:t>
            </a:r>
            <a:br>
              <a:rPr lang="sv-SE" dirty="0"/>
            </a:br>
            <a:r>
              <a:rPr lang="sv-SE" dirty="0"/>
              <a:t>2050</a:t>
            </a:r>
          </a:p>
        </p:txBody>
      </p:sp>
      <p:sp>
        <p:nvSpPr>
          <p:cNvPr id="8" name="Platshållare för text 11"/>
          <p:cNvSpPr>
            <a:spLocks noGrp="1"/>
          </p:cNvSpPr>
          <p:nvPr>
            <p:ph type="body" sz="quarter" idx="14" hasCustomPrompt="1"/>
          </p:nvPr>
        </p:nvSpPr>
        <p:spPr>
          <a:xfrm>
            <a:off x="5424000" y="3722400"/>
            <a:ext cx="4320000" cy="2091600"/>
          </a:xfrm>
        </p:spPr>
        <p:txBody>
          <a:bodyPr>
            <a:noAutofit/>
          </a:bodyPr>
          <a:lstStyle>
            <a:lvl1pPr marL="0" indent="0" algn="ctr" eaLnBrk="1" hangingPunct="1">
              <a:buFont typeface="Arial" charset="0"/>
              <a:buNone/>
              <a:defRPr sz="2400">
                <a:solidFill>
                  <a:schemeClr val="tx1">
                    <a:lumMod val="50000"/>
                    <a:lumOff val="50000"/>
                  </a:schemeClr>
                </a:solidFill>
              </a:defRPr>
            </a:lvl1pPr>
            <a:lvl2pPr marL="434250" indent="0" algn="ctr">
              <a:buFontTx/>
              <a:buNone/>
              <a:defRPr sz="2000"/>
            </a:lvl2pPr>
            <a:lvl3pPr marL="914400" indent="0" algn="ctr">
              <a:buFontTx/>
              <a:buNone/>
              <a:defRPr sz="2000"/>
            </a:lvl3pPr>
            <a:lvl4pPr marL="1312200" indent="0" algn="ctr">
              <a:buFontTx/>
              <a:buNone/>
              <a:defRPr sz="2000"/>
            </a:lvl4pPr>
            <a:lvl5pPr marL="1828800" indent="0" algn="ctr">
              <a:buFontTx/>
              <a:buNone/>
              <a:defRPr sz="2000"/>
            </a:lvl5pPr>
          </a:lstStyle>
          <a:p>
            <a:pPr marL="0" indent="0" algn="ctr" eaLnBrk="1" hangingPunct="1">
              <a:buFont typeface="Arial" charset="0"/>
              <a:buNone/>
            </a:pPr>
            <a:r>
              <a:rPr lang="de-DE" dirty="0">
                <a:latin typeface="Arial" charset="0"/>
                <a:cs typeface="Arial" charset="0"/>
              </a:rPr>
              <a:t>Stockholm </a:t>
            </a:r>
            <a:br>
              <a:rPr lang="de-DE" dirty="0">
                <a:latin typeface="Arial" charset="0"/>
                <a:cs typeface="Arial" charset="0"/>
              </a:rPr>
            </a:br>
            <a:r>
              <a:rPr lang="de-DE" dirty="0">
                <a:latin typeface="Arial" charset="0"/>
                <a:cs typeface="Arial" charset="0"/>
              </a:rPr>
              <a:t>20–21 </a:t>
            </a:r>
            <a:r>
              <a:rPr lang="de-DE" dirty="0" err="1">
                <a:latin typeface="Arial" charset="0"/>
                <a:cs typeface="Arial" charset="0"/>
              </a:rPr>
              <a:t>september</a:t>
            </a:r>
            <a:endParaRPr lang="de-DE" dirty="0">
              <a:latin typeface="Arial" charset="0"/>
              <a:cs typeface="Arial" charset="0"/>
            </a:endParaRPr>
          </a:p>
          <a:p>
            <a:pPr marL="0" indent="0" algn="ctr" eaLnBrk="1" hangingPunct="1">
              <a:buFont typeface="Arial" charset="0"/>
              <a:buNone/>
            </a:pPr>
            <a:br>
              <a:rPr lang="de-DE" dirty="0">
                <a:latin typeface="Arial" charset="0"/>
                <a:cs typeface="Arial" charset="0"/>
              </a:rPr>
            </a:br>
            <a:r>
              <a:rPr lang="de-DE" dirty="0">
                <a:latin typeface="Arial" charset="0"/>
                <a:cs typeface="Arial" charset="0"/>
              </a:rPr>
              <a:t>Sven Svensson,</a:t>
            </a:r>
            <a:br>
              <a:rPr lang="de-DE" dirty="0">
                <a:latin typeface="Arial" charset="0"/>
                <a:cs typeface="Arial" charset="0"/>
              </a:rPr>
            </a:br>
            <a:r>
              <a:rPr lang="de-DE" dirty="0" err="1">
                <a:latin typeface="Arial" charset="0"/>
                <a:cs typeface="Arial" charset="0"/>
              </a:rPr>
              <a:t>generaldirektör</a:t>
            </a:r>
            <a:endParaRPr lang="sv-SE" dirty="0">
              <a:latin typeface="Arial" charset="0"/>
              <a:cs typeface="Arial" charset="0"/>
            </a:endParaRPr>
          </a:p>
        </p:txBody>
      </p:sp>
      <p:pic>
        <p:nvPicPr>
          <p:cNvPr id="12" name="Picture 12" descr="J:\Produktion\Peter_arbetsmtrl\PROFIL\PPT_MALL\NYA_MALLEN\25_SWEPA_PMS_PC_KORRAD.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18257"/>
          <a:stretch/>
        </p:blipFill>
        <p:spPr bwMode="auto">
          <a:xfrm>
            <a:off x="10787823" y="5949281"/>
            <a:ext cx="1279720" cy="796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7534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Rubrik, punktlista, diagram">
    <p:spTree>
      <p:nvGrpSpPr>
        <p:cNvPr id="1" name=""/>
        <p:cNvGrpSpPr/>
        <p:nvPr/>
      </p:nvGrpSpPr>
      <p:grpSpPr>
        <a:xfrm>
          <a:off x="0" y="0"/>
          <a:ext cx="0" cy="0"/>
          <a:chOff x="0" y="0"/>
          <a:chExt cx="0" cy="0"/>
        </a:xfrm>
      </p:grpSpPr>
      <p:sp>
        <p:nvSpPr>
          <p:cNvPr id="2" name="Rubrik 1"/>
          <p:cNvSpPr>
            <a:spLocks noGrp="1"/>
          </p:cNvSpPr>
          <p:nvPr>
            <p:ph type="title"/>
          </p:nvPr>
        </p:nvSpPr>
        <p:spPr>
          <a:xfrm>
            <a:off x="1099200" y="619200"/>
            <a:ext cx="9792000" cy="1224000"/>
          </a:xfrm>
        </p:spPr>
        <p:txBody>
          <a:bodyPr anchor="t">
            <a:noAutofit/>
          </a:bodyPr>
          <a:lstStyle>
            <a:lvl1pPr algn="l">
              <a:defRPr sz="3000" b="1">
                <a:latin typeface="Arial" pitchFamily="34" charset="0"/>
                <a:cs typeface="Arial" pitchFamily="34" charset="0"/>
              </a:defRPr>
            </a:lvl1pPr>
          </a:lstStyle>
          <a:p>
            <a:r>
              <a:rPr lang="sv-SE"/>
              <a:t>Klicka här för att ändra format</a:t>
            </a:r>
            <a:endParaRPr lang="sv-SE" dirty="0"/>
          </a:p>
        </p:txBody>
      </p:sp>
      <p:sp>
        <p:nvSpPr>
          <p:cNvPr id="3" name="Platshållare för innehåll 2"/>
          <p:cNvSpPr>
            <a:spLocks noGrp="1"/>
          </p:cNvSpPr>
          <p:nvPr>
            <p:ph idx="1"/>
          </p:nvPr>
        </p:nvSpPr>
        <p:spPr>
          <a:xfrm>
            <a:off x="1099200" y="1926000"/>
            <a:ext cx="9792000" cy="3888000"/>
          </a:xfrm>
        </p:spPr>
        <p:txBody>
          <a:bodyPr>
            <a:noAutofit/>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marL="756000" indent="-252000">
              <a:buFont typeface="Wingdings" pitchFamily="2" charset="2"/>
              <a:buChar char="§"/>
              <a:defRPr>
                <a:latin typeface="Arial" pitchFamily="34" charset="0"/>
                <a:cs typeface="Arial" pitchFamily="34" charset="0"/>
              </a:defRPr>
            </a:lvl3pPr>
            <a:lvl4pPr>
              <a:defRPr sz="2400">
                <a:latin typeface="Arial" pitchFamily="34" charset="0"/>
                <a:cs typeface="Arial" pitchFamily="34" charset="0"/>
              </a:defRPr>
            </a:lvl4pPr>
            <a:lvl5pPr>
              <a:defRPr sz="2400">
                <a:latin typeface="Arial" pitchFamily="34" charset="0"/>
                <a:cs typeface="Arial" pitchFamily="34" charset="0"/>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a:xfrm>
            <a:off x="4132800" y="6460340"/>
            <a:ext cx="1003093" cy="252000"/>
          </a:xfrm>
        </p:spPr>
        <p:txBody>
          <a:bodyPr/>
          <a:lstStyle/>
          <a:p>
            <a:fld id="{DAC8B0B3-A4C3-43A0-B5C7-75F0C0AB78DD}" type="datetime1">
              <a:rPr lang="sv-SE" smtClean="0"/>
              <a:t>2018-05-06</a:t>
            </a:fld>
            <a:endParaRPr lang="sv-SE" dirty="0"/>
          </a:p>
        </p:txBody>
      </p:sp>
      <p:sp>
        <p:nvSpPr>
          <p:cNvPr id="5" name="Platshållare för sidfot 4"/>
          <p:cNvSpPr>
            <a:spLocks noGrp="1"/>
          </p:cNvSpPr>
          <p:nvPr>
            <p:ph type="ftr" sz="quarter" idx="11"/>
          </p:nvPr>
        </p:nvSpPr>
        <p:spPr>
          <a:xfrm>
            <a:off x="123987" y="6460340"/>
            <a:ext cx="4051800" cy="252000"/>
          </a:xfrm>
        </p:spPr>
        <p:txBody>
          <a:bodyPr/>
          <a:lstStyle/>
          <a:p>
            <a:pPr algn="l"/>
            <a:r>
              <a:rPr lang="sv-SE" dirty="0"/>
              <a:t>Naturvårdsverket | Swedish </a:t>
            </a:r>
            <a:r>
              <a:rPr lang="sv-SE" dirty="0" err="1"/>
              <a:t>Environmental</a:t>
            </a:r>
            <a:r>
              <a:rPr lang="sv-SE" dirty="0"/>
              <a:t> </a:t>
            </a:r>
            <a:r>
              <a:rPr lang="sv-SE" dirty="0" err="1"/>
              <a:t>Protection</a:t>
            </a:r>
            <a:r>
              <a:rPr lang="sv-SE" dirty="0"/>
              <a:t> Agency</a:t>
            </a:r>
          </a:p>
        </p:txBody>
      </p:sp>
      <p:sp>
        <p:nvSpPr>
          <p:cNvPr id="6" name="Platshållare för bildnummer 5"/>
          <p:cNvSpPr>
            <a:spLocks noGrp="1"/>
          </p:cNvSpPr>
          <p:nvPr>
            <p:ph type="sldNum" sz="quarter" idx="12"/>
          </p:nvPr>
        </p:nvSpPr>
        <p:spPr>
          <a:xfrm>
            <a:off x="5116800" y="6460340"/>
            <a:ext cx="480000" cy="252000"/>
          </a:xfrm>
        </p:spPr>
        <p:txBody>
          <a:bodyPr/>
          <a:lstStyle>
            <a:lvl1pPr algn="r">
              <a:defRPr/>
            </a:lvl1pPr>
          </a:lstStyle>
          <a:p>
            <a:fld id="{1844E2AD-2CA4-4022-8F3B-D585D66E2E30}" type="slidenum">
              <a:rPr lang="sv-SE" smtClean="0"/>
              <a:pPr/>
              <a:t>‹#›</a:t>
            </a:fld>
            <a:endParaRPr lang="sv-SE" dirty="0"/>
          </a:p>
        </p:txBody>
      </p:sp>
    </p:spTree>
    <p:extLst>
      <p:ext uri="{BB962C8B-B14F-4D97-AF65-F5344CB8AC3E}">
        <p14:creationId xmlns:p14="http://schemas.microsoft.com/office/powerpoint/2010/main" val="2061566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4" y="561486"/>
            <a:ext cx="10414000" cy="4680000"/>
          </a:xfrm>
        </p:spPr>
        <p:txBody>
          <a:bodyPr anchor="t">
            <a:noAutofit/>
          </a:bodyPr>
          <a:lstStyle>
            <a:lvl1pPr algn="l">
              <a:lnSpc>
                <a:spcPct val="90000"/>
              </a:lnSpc>
              <a:defRPr sz="9000" b="0" cap="none" baseline="0">
                <a:solidFill>
                  <a:schemeClr val="accent1"/>
                </a:solidFill>
              </a:defRPr>
            </a:lvl1p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E7092314-B115-48AB-A3D6-9FE1B7DA6A51}" type="datetime1">
              <a:rPr lang="sv-SE" smtClean="0"/>
              <a:t>2018-05-06</a:t>
            </a:fld>
            <a:endParaRPr lang="sv-SE"/>
          </a:p>
        </p:txBody>
      </p:sp>
      <p:sp>
        <p:nvSpPr>
          <p:cNvPr id="5" name="Platshållare för sidfot 4"/>
          <p:cNvSpPr>
            <a:spLocks noGrp="1"/>
          </p:cNvSpPr>
          <p:nvPr>
            <p:ph type="ftr" sz="quarter" idx="11"/>
          </p:nvPr>
        </p:nvSpPr>
        <p:spPr/>
        <p:txBody>
          <a:bodyPr/>
          <a:lstStyle/>
          <a:p>
            <a:pPr algn="l"/>
            <a:r>
              <a:rPr lang="sv-SE" dirty="0"/>
              <a:t>Naturvårdsverket | Swedish </a:t>
            </a:r>
            <a:r>
              <a:rPr lang="sv-SE" dirty="0" err="1"/>
              <a:t>Environmental</a:t>
            </a:r>
            <a:r>
              <a:rPr lang="sv-SE" dirty="0"/>
              <a:t> </a:t>
            </a:r>
            <a:r>
              <a:rPr lang="sv-SE" dirty="0" err="1"/>
              <a:t>Protection</a:t>
            </a:r>
            <a:r>
              <a:rPr lang="sv-SE" dirty="0"/>
              <a:t> Agency</a:t>
            </a:r>
          </a:p>
        </p:txBody>
      </p:sp>
      <p:sp>
        <p:nvSpPr>
          <p:cNvPr id="6" name="Platshållare för bildnummer 5"/>
          <p:cNvSpPr>
            <a:spLocks noGrp="1"/>
          </p:cNvSpPr>
          <p:nvPr>
            <p:ph type="sldNum" sz="quarter" idx="12"/>
          </p:nvPr>
        </p:nvSpPr>
        <p:spPr/>
        <p:txBody>
          <a:bodyPr/>
          <a:lstStyle>
            <a:lvl1pPr algn="r">
              <a:defRPr/>
            </a:lvl1pPr>
          </a:lstStyle>
          <a:p>
            <a:fld id="{1844E2AD-2CA4-4022-8F3B-D585D66E2E30}" type="slidenum">
              <a:rPr lang="sv-SE" smtClean="0"/>
              <a:pPr/>
              <a:t>‹#›</a:t>
            </a:fld>
            <a:endParaRPr lang="sv-SE" dirty="0"/>
          </a:p>
        </p:txBody>
      </p:sp>
    </p:spTree>
    <p:extLst>
      <p:ext uri="{BB962C8B-B14F-4D97-AF65-F5344CB8AC3E}">
        <p14:creationId xmlns:p14="http://schemas.microsoft.com/office/powerpoint/2010/main" val="3801476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vsnittsrubrik vit">
    <p:spTree>
      <p:nvGrpSpPr>
        <p:cNvPr id="1" name=""/>
        <p:cNvGrpSpPr/>
        <p:nvPr/>
      </p:nvGrpSpPr>
      <p:grpSpPr>
        <a:xfrm>
          <a:off x="0" y="0"/>
          <a:ext cx="0" cy="0"/>
          <a:chOff x="0" y="0"/>
          <a:chExt cx="0" cy="0"/>
        </a:xfrm>
      </p:grpSpPr>
      <p:sp>
        <p:nvSpPr>
          <p:cNvPr id="7" name="Rektangel 6"/>
          <p:cNvSpPr/>
          <p:nvPr userDrawn="1"/>
        </p:nvSpPr>
        <p:spPr>
          <a:xfrm>
            <a:off x="0" y="0"/>
            <a:ext cx="12192000" cy="5661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3" name="Platshållare för datum 2"/>
          <p:cNvSpPr>
            <a:spLocks noGrp="1"/>
          </p:cNvSpPr>
          <p:nvPr>
            <p:ph type="dt" sz="half" idx="10"/>
          </p:nvPr>
        </p:nvSpPr>
        <p:spPr/>
        <p:txBody>
          <a:bodyPr/>
          <a:lstStyle/>
          <a:p>
            <a:fld id="{B6802406-572F-46C5-B43F-D1FE231D4B05}" type="datetime1">
              <a:rPr lang="sv-SE" smtClean="0"/>
              <a:t>2018-05-06</a:t>
            </a:fld>
            <a:endParaRPr lang="sv-SE" dirty="0"/>
          </a:p>
        </p:txBody>
      </p:sp>
      <p:sp>
        <p:nvSpPr>
          <p:cNvPr id="4" name="Platshållare för sidfot 3"/>
          <p:cNvSpPr>
            <a:spLocks noGrp="1"/>
          </p:cNvSpPr>
          <p:nvPr>
            <p:ph type="ftr" sz="quarter" idx="11"/>
          </p:nvPr>
        </p:nvSpPr>
        <p:spPr/>
        <p:txBody>
          <a:bodyPr/>
          <a:lstStyle/>
          <a:p>
            <a:pPr algn="l"/>
            <a:r>
              <a:rPr lang="sv-SE"/>
              <a:t>Naturvårdsverket | Swedish Environmental Protection Agency</a:t>
            </a:r>
            <a:endParaRPr lang="sv-SE" dirty="0"/>
          </a:p>
        </p:txBody>
      </p:sp>
      <p:sp>
        <p:nvSpPr>
          <p:cNvPr id="5" name="Platshållare för bildnummer 4"/>
          <p:cNvSpPr>
            <a:spLocks noGrp="1"/>
          </p:cNvSpPr>
          <p:nvPr>
            <p:ph type="sldNum" sz="quarter" idx="12"/>
          </p:nvPr>
        </p:nvSpPr>
        <p:spPr/>
        <p:txBody>
          <a:bodyPr/>
          <a:lstStyle/>
          <a:p>
            <a:fld id="{1844E2AD-2CA4-4022-8F3B-D585D66E2E30}" type="slidenum">
              <a:rPr lang="sv-SE" smtClean="0"/>
              <a:pPr/>
              <a:t>‹#›</a:t>
            </a:fld>
            <a:endParaRPr lang="sv-SE" dirty="0"/>
          </a:p>
        </p:txBody>
      </p:sp>
      <p:sp>
        <p:nvSpPr>
          <p:cNvPr id="6" name="Rubrik 1"/>
          <p:cNvSpPr>
            <a:spLocks noGrp="1"/>
          </p:cNvSpPr>
          <p:nvPr>
            <p:ph type="title"/>
          </p:nvPr>
        </p:nvSpPr>
        <p:spPr>
          <a:xfrm>
            <a:off x="963084" y="561486"/>
            <a:ext cx="10414000" cy="4680000"/>
          </a:xfrm>
        </p:spPr>
        <p:txBody>
          <a:bodyPr anchor="t">
            <a:noAutofit/>
          </a:bodyPr>
          <a:lstStyle>
            <a:lvl1pPr algn="l">
              <a:lnSpc>
                <a:spcPct val="90000"/>
              </a:lnSpc>
              <a:defRPr sz="9000" b="0" cap="none" baseline="0">
                <a:solidFill>
                  <a:schemeClr val="bg1"/>
                </a:solidFill>
              </a:defRPr>
            </a:lvl1pPr>
          </a:lstStyle>
          <a:p>
            <a:r>
              <a:rPr lang="sv-SE"/>
              <a:t>Klicka här för att ändra format</a:t>
            </a:r>
            <a:endParaRPr lang="sv-SE" dirty="0"/>
          </a:p>
        </p:txBody>
      </p:sp>
    </p:spTree>
    <p:extLst>
      <p:ext uri="{BB962C8B-B14F-4D97-AF65-F5344CB8AC3E}">
        <p14:creationId xmlns:p14="http://schemas.microsoft.com/office/powerpoint/2010/main" val="3641627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tor liggande bild utan logo">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9EE37009-FF1F-4052-A6A3-14F85365A1BF}" type="datetime1">
              <a:rPr lang="sv-SE" smtClean="0"/>
              <a:t>2018-05-06</a:t>
            </a:fld>
            <a:endParaRPr lang="sv-SE" dirty="0"/>
          </a:p>
        </p:txBody>
      </p:sp>
      <p:sp>
        <p:nvSpPr>
          <p:cNvPr id="4" name="Platshållare för sidfot 3"/>
          <p:cNvSpPr>
            <a:spLocks noGrp="1"/>
          </p:cNvSpPr>
          <p:nvPr>
            <p:ph type="ftr" sz="quarter" idx="11"/>
          </p:nvPr>
        </p:nvSpPr>
        <p:spPr/>
        <p:txBody>
          <a:bodyPr/>
          <a:lstStyle/>
          <a:p>
            <a:pPr algn="l"/>
            <a:r>
              <a:rPr lang="sv-SE"/>
              <a:t>Naturvårdsverket | Swedish Environmental Protection Agency</a:t>
            </a:r>
            <a:endParaRPr lang="sv-SE" dirty="0"/>
          </a:p>
        </p:txBody>
      </p:sp>
      <p:sp>
        <p:nvSpPr>
          <p:cNvPr id="5" name="Platshållare för bildnummer 4"/>
          <p:cNvSpPr>
            <a:spLocks noGrp="1"/>
          </p:cNvSpPr>
          <p:nvPr>
            <p:ph type="sldNum" sz="quarter" idx="12"/>
          </p:nvPr>
        </p:nvSpPr>
        <p:spPr/>
        <p:txBody>
          <a:bodyPr/>
          <a:lstStyle/>
          <a:p>
            <a:fld id="{1844E2AD-2CA4-4022-8F3B-D585D66E2E30}" type="slidenum">
              <a:rPr lang="sv-SE" smtClean="0"/>
              <a:pPr/>
              <a:t>‹#›</a:t>
            </a:fld>
            <a:endParaRPr lang="sv-SE" dirty="0"/>
          </a:p>
        </p:txBody>
      </p:sp>
      <p:sp>
        <p:nvSpPr>
          <p:cNvPr id="7" name="Platshållare för bild 6"/>
          <p:cNvSpPr>
            <a:spLocks noGrp="1"/>
          </p:cNvSpPr>
          <p:nvPr>
            <p:ph type="pic" sz="quarter" idx="13"/>
          </p:nvPr>
        </p:nvSpPr>
        <p:spPr>
          <a:xfrm>
            <a:off x="0" y="612000"/>
            <a:ext cx="11188800" cy="5594400"/>
          </a:xfrm>
        </p:spPr>
        <p:txBody>
          <a:bodyPr/>
          <a:lstStyle/>
          <a:p>
            <a:r>
              <a:rPr lang="sv-SE"/>
              <a:t>Klicka på ikonen för att lägga till en bild</a:t>
            </a:r>
          </a:p>
        </p:txBody>
      </p:sp>
    </p:spTree>
    <p:extLst>
      <p:ext uri="{BB962C8B-B14F-4D97-AF65-F5344CB8AC3E}">
        <p14:creationId xmlns:p14="http://schemas.microsoft.com/office/powerpoint/2010/main" val="218503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or liggande bild och rubrik">
    <p:spTree>
      <p:nvGrpSpPr>
        <p:cNvPr id="1" name=""/>
        <p:cNvGrpSpPr/>
        <p:nvPr/>
      </p:nvGrpSpPr>
      <p:grpSpPr>
        <a:xfrm>
          <a:off x="0" y="0"/>
          <a:ext cx="0" cy="0"/>
          <a:chOff x="0" y="0"/>
          <a:chExt cx="0" cy="0"/>
        </a:xfrm>
      </p:grpSpPr>
      <p:sp>
        <p:nvSpPr>
          <p:cNvPr id="2" name="Rubrik 1"/>
          <p:cNvSpPr>
            <a:spLocks noGrp="1"/>
          </p:cNvSpPr>
          <p:nvPr>
            <p:ph type="title"/>
          </p:nvPr>
        </p:nvSpPr>
        <p:spPr>
          <a:xfrm>
            <a:off x="1200000" y="4870800"/>
            <a:ext cx="8736000" cy="1080000"/>
          </a:xfrm>
        </p:spPr>
        <p:txBody>
          <a:bodyPr>
            <a:noAutofit/>
          </a:bodyPr>
          <a:lstStyle>
            <a:lvl1pPr>
              <a:defRPr cap="all" baseline="0"/>
            </a:lvl1p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fld id="{2BA4CC63-B40A-4F91-A7EC-AFA73BE156AB}" type="datetime1">
              <a:rPr lang="sv-SE" smtClean="0"/>
              <a:t>2018-05-06</a:t>
            </a:fld>
            <a:endParaRPr lang="sv-SE" dirty="0"/>
          </a:p>
        </p:txBody>
      </p:sp>
      <p:sp>
        <p:nvSpPr>
          <p:cNvPr id="4" name="Platshållare för sidfot 3"/>
          <p:cNvSpPr>
            <a:spLocks noGrp="1"/>
          </p:cNvSpPr>
          <p:nvPr>
            <p:ph type="ftr" sz="quarter" idx="11"/>
          </p:nvPr>
        </p:nvSpPr>
        <p:spPr/>
        <p:txBody>
          <a:bodyPr/>
          <a:lstStyle/>
          <a:p>
            <a:pPr algn="l"/>
            <a:r>
              <a:rPr lang="sv-SE"/>
              <a:t>Naturvårdsverket | Swedish Environmental Protection Agency</a:t>
            </a:r>
            <a:endParaRPr lang="sv-SE" dirty="0"/>
          </a:p>
        </p:txBody>
      </p:sp>
      <p:sp>
        <p:nvSpPr>
          <p:cNvPr id="5" name="Platshållare för bildnummer 4"/>
          <p:cNvSpPr>
            <a:spLocks noGrp="1"/>
          </p:cNvSpPr>
          <p:nvPr>
            <p:ph type="sldNum" sz="quarter" idx="12"/>
          </p:nvPr>
        </p:nvSpPr>
        <p:spPr/>
        <p:txBody>
          <a:bodyPr/>
          <a:lstStyle/>
          <a:p>
            <a:fld id="{1844E2AD-2CA4-4022-8F3B-D585D66E2E30}" type="slidenum">
              <a:rPr lang="sv-SE" smtClean="0"/>
              <a:pPr/>
              <a:t>‹#›</a:t>
            </a:fld>
            <a:endParaRPr lang="sv-SE" dirty="0"/>
          </a:p>
        </p:txBody>
      </p:sp>
      <p:sp>
        <p:nvSpPr>
          <p:cNvPr id="8" name="Platshållare för bild 7"/>
          <p:cNvSpPr>
            <a:spLocks noGrp="1"/>
          </p:cNvSpPr>
          <p:nvPr>
            <p:ph type="pic" sz="quarter" idx="13"/>
          </p:nvPr>
        </p:nvSpPr>
        <p:spPr>
          <a:xfrm>
            <a:off x="1200000" y="-25200"/>
            <a:ext cx="9360000" cy="4680000"/>
          </a:xfrm>
        </p:spPr>
        <p:txBody>
          <a:bodyPr/>
          <a:lstStyle/>
          <a:p>
            <a:r>
              <a:rPr lang="sv-SE"/>
              <a:t>Klicka på ikonen för att lägga till en bild</a:t>
            </a:r>
          </a:p>
        </p:txBody>
      </p:sp>
    </p:spTree>
    <p:extLst>
      <p:ext uri="{BB962C8B-B14F-4D97-AF65-F5344CB8AC3E}">
        <p14:creationId xmlns:p14="http://schemas.microsoft.com/office/powerpoint/2010/main" val="2442815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rotWithShape="1">
          <a:blip r:embed="rId17">
            <a:extLst>
              <a:ext uri="{28A0092B-C50C-407E-A947-70E740481C1C}">
                <a14:useLocalDpi xmlns:a14="http://schemas.microsoft.com/office/drawing/2010/main" val="0"/>
              </a:ext>
            </a:extLst>
          </a:blip>
          <a:srcRect r="13835" b="26807"/>
          <a:stretch/>
        </p:blipFill>
        <p:spPr bwMode="auto">
          <a:xfrm>
            <a:off x="9840417" y="5797982"/>
            <a:ext cx="2132068" cy="987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Platshållare för rubrik 1"/>
          <p:cNvSpPr>
            <a:spLocks noGrp="1"/>
          </p:cNvSpPr>
          <p:nvPr>
            <p:ph type="title"/>
          </p:nvPr>
        </p:nvSpPr>
        <p:spPr>
          <a:xfrm>
            <a:off x="1099200" y="619200"/>
            <a:ext cx="9792000" cy="1224000"/>
          </a:xfrm>
          <a:prstGeom prst="rect">
            <a:avLst/>
          </a:prstGeom>
        </p:spPr>
        <p:txBody>
          <a:bodyPr vert="horz" lIns="91440" tIns="45720" rIns="9144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1098996" y="1926000"/>
            <a:ext cx="9792000" cy="3888000"/>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4132800" y="6462000"/>
            <a:ext cx="1003093" cy="252000"/>
          </a:xfrm>
          <a:prstGeom prst="rect">
            <a:avLst/>
          </a:prstGeom>
        </p:spPr>
        <p:txBody>
          <a:bodyPr vert="horz" lIns="91440" tIns="45720" rIns="91440" bIns="45720" rtlCol="0" anchor="ctr"/>
          <a:lstStyle>
            <a:lvl1pPr algn="l">
              <a:defRPr sz="800" baseline="0">
                <a:solidFill>
                  <a:schemeClr val="tx1"/>
                </a:solidFill>
                <a:latin typeface="Arial" pitchFamily="34" charset="0"/>
                <a:cs typeface="Arial" pitchFamily="34" charset="0"/>
              </a:defRPr>
            </a:lvl1pPr>
          </a:lstStyle>
          <a:p>
            <a:fld id="{AF0990E6-D35A-49AE-8EFB-889AC21AEA30}" type="datetime1">
              <a:rPr lang="sv-SE" smtClean="0"/>
              <a:t>2018-05-06</a:t>
            </a:fld>
            <a:endParaRPr lang="sv-SE" dirty="0"/>
          </a:p>
        </p:txBody>
      </p:sp>
      <p:sp>
        <p:nvSpPr>
          <p:cNvPr id="5" name="Platshållare för sidfot 4"/>
          <p:cNvSpPr>
            <a:spLocks noGrp="1"/>
          </p:cNvSpPr>
          <p:nvPr>
            <p:ph type="ftr" sz="quarter" idx="3"/>
          </p:nvPr>
        </p:nvSpPr>
        <p:spPr>
          <a:xfrm>
            <a:off x="123987" y="6462000"/>
            <a:ext cx="4051800" cy="252000"/>
          </a:xfrm>
          <a:prstGeom prst="rect">
            <a:avLst/>
          </a:prstGeom>
        </p:spPr>
        <p:txBody>
          <a:bodyPr vert="horz" lIns="91440" tIns="45720" rIns="91440" bIns="45720" rtlCol="0" anchor="ctr"/>
          <a:lstStyle>
            <a:lvl1pPr algn="ctr">
              <a:defRPr sz="800" baseline="0">
                <a:solidFill>
                  <a:schemeClr val="tx1"/>
                </a:solidFill>
                <a:latin typeface="Arial" pitchFamily="34" charset="0"/>
                <a:cs typeface="Arial" pitchFamily="34" charset="0"/>
              </a:defRPr>
            </a:lvl1pPr>
          </a:lstStyle>
          <a:p>
            <a:pPr algn="l"/>
            <a:r>
              <a:rPr lang="sv-SE" dirty="0"/>
              <a:t>Naturvårdsverket | Swedish </a:t>
            </a:r>
            <a:r>
              <a:rPr lang="sv-SE" dirty="0" err="1"/>
              <a:t>Environmental</a:t>
            </a:r>
            <a:r>
              <a:rPr lang="sv-SE" dirty="0"/>
              <a:t> </a:t>
            </a:r>
            <a:r>
              <a:rPr lang="sv-SE" dirty="0" err="1"/>
              <a:t>Protection</a:t>
            </a:r>
            <a:r>
              <a:rPr lang="sv-SE" dirty="0"/>
              <a:t> Agency</a:t>
            </a:r>
          </a:p>
        </p:txBody>
      </p:sp>
      <p:sp>
        <p:nvSpPr>
          <p:cNvPr id="6" name="Platshållare för bildnummer 5"/>
          <p:cNvSpPr>
            <a:spLocks noGrp="1"/>
          </p:cNvSpPr>
          <p:nvPr>
            <p:ph type="sldNum" sz="quarter" idx="4"/>
          </p:nvPr>
        </p:nvSpPr>
        <p:spPr>
          <a:xfrm>
            <a:off x="5116800" y="6462000"/>
            <a:ext cx="480000" cy="252000"/>
          </a:xfrm>
          <a:prstGeom prst="rect">
            <a:avLst/>
          </a:prstGeom>
        </p:spPr>
        <p:txBody>
          <a:bodyPr vert="horz" lIns="91440" tIns="45720" rIns="91440" bIns="45720" rtlCol="0" anchor="ctr"/>
          <a:lstStyle>
            <a:lvl1pPr algn="r">
              <a:defRPr sz="800" baseline="0">
                <a:solidFill>
                  <a:schemeClr val="tx1"/>
                </a:solidFill>
                <a:latin typeface="Arial" pitchFamily="34" charset="0"/>
                <a:cs typeface="Arial" pitchFamily="34" charset="0"/>
              </a:defRPr>
            </a:lvl1pPr>
          </a:lstStyle>
          <a:p>
            <a:fld id="{1844E2AD-2CA4-4022-8F3B-D585D66E2E30}" type="slidenum">
              <a:rPr lang="sv-SE" smtClean="0"/>
              <a:pPr/>
              <a:t>‹#›</a:t>
            </a:fld>
            <a:endParaRPr lang="sv-SE" dirty="0"/>
          </a:p>
        </p:txBody>
      </p:sp>
    </p:spTree>
    <p:extLst>
      <p:ext uri="{BB962C8B-B14F-4D97-AF65-F5344CB8AC3E}">
        <p14:creationId xmlns:p14="http://schemas.microsoft.com/office/powerpoint/2010/main" val="31756037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sldNum="0" hdr="0" ftr="0" dt="0"/>
  <p:txStyles>
    <p:titleStyle>
      <a:lvl1pPr algn="l" defTabSz="914400" rtl="0" eaLnBrk="1" latinLnBrk="0" hangingPunct="1">
        <a:spcBef>
          <a:spcPct val="0"/>
        </a:spcBef>
        <a:buNone/>
        <a:defRPr sz="3000" b="1" kern="1200">
          <a:solidFill>
            <a:srgbClr val="5F5F5F"/>
          </a:solidFill>
          <a:latin typeface="Arial" pitchFamily="34" charset="0"/>
          <a:ea typeface="+mj-ea"/>
          <a:cs typeface="Arial" pitchFamily="34" charset="0"/>
        </a:defRPr>
      </a:lvl1pPr>
    </p:titleStyle>
    <p:bodyStyle>
      <a:lvl1pPr marL="252000" indent="-2520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504000" indent="-2520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756000" indent="-252000" algn="l" defTabSz="914400" rtl="0" eaLnBrk="1" latinLnBrk="0" hangingPunct="1">
        <a:spcBef>
          <a:spcPct val="20000"/>
        </a:spcBef>
        <a:buFont typeface="Wingdings" pitchFamily="2" charset="2"/>
        <a:buChar char="§"/>
        <a:defRPr sz="2400" kern="1200">
          <a:solidFill>
            <a:schemeClr val="tx1"/>
          </a:solidFill>
          <a:latin typeface="Arial" pitchFamily="34" charset="0"/>
          <a:ea typeface="+mn-ea"/>
          <a:cs typeface="Arial" pitchFamily="34" charset="0"/>
        </a:defRPr>
      </a:lvl3pPr>
      <a:lvl4pPr marL="1008000" indent="-2520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4pPr>
      <a:lvl5pPr marL="1260000" indent="-2520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063552" y="1935056"/>
            <a:ext cx="7776864" cy="1998000"/>
          </a:xfrm>
        </p:spPr>
        <p:txBody>
          <a:bodyPr/>
          <a:lstStyle/>
          <a:p>
            <a:r>
              <a:rPr lang="sv-SE" dirty="0"/>
              <a:t>Beskrivning av </a:t>
            </a:r>
            <a:r>
              <a:rPr lang="sv-SE" dirty="0" err="1"/>
              <a:t>förändringsprinciper</a:t>
            </a:r>
            <a:r>
              <a:rPr lang="sv-SE" dirty="0"/>
              <a:t> för samverkan kring smart miljöinformation</a:t>
            </a:r>
            <a:endParaRPr lang="sv-SE" sz="3600" dirty="0"/>
          </a:p>
        </p:txBody>
      </p:sp>
      <p:sp>
        <p:nvSpPr>
          <p:cNvPr id="3" name="Platshållare för innehåll 2"/>
          <p:cNvSpPr>
            <a:spLocks noGrp="1"/>
          </p:cNvSpPr>
          <p:nvPr>
            <p:ph type="body" sz="quarter" idx="14"/>
          </p:nvPr>
        </p:nvSpPr>
        <p:spPr>
          <a:xfrm>
            <a:off x="3431704" y="4565211"/>
            <a:ext cx="5256584" cy="936104"/>
          </a:xfrm>
        </p:spPr>
        <p:txBody>
          <a:bodyPr/>
          <a:lstStyle/>
          <a:p>
            <a:r>
              <a:rPr lang="sv-SE" dirty="0">
                <a:latin typeface="Arial" charset="0"/>
                <a:cs typeface="Arial" charset="0"/>
              </a:rPr>
              <a:t>Version 1.0</a:t>
            </a:r>
            <a:endParaRPr lang="sv-SE" noProof="0" dirty="0">
              <a:latin typeface="Arial" charset="0"/>
              <a:cs typeface="Arial" charset="0"/>
            </a:endParaRPr>
          </a:p>
        </p:txBody>
      </p:sp>
    </p:spTree>
    <p:extLst>
      <p:ext uri="{BB962C8B-B14F-4D97-AF65-F5344CB8AC3E}">
        <p14:creationId xmlns:p14="http://schemas.microsoft.com/office/powerpoint/2010/main" val="4007471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Platshållare för innehåll 6">
            <a:extLst>
              <a:ext uri="{FF2B5EF4-FFF2-40B4-BE49-F238E27FC236}">
                <a16:creationId xmlns:a16="http://schemas.microsoft.com/office/drawing/2014/main" id="{D979B9AE-CC0B-46DA-9E1E-DB0ACA8DFB3E}"/>
              </a:ext>
            </a:extLst>
          </p:cNvPr>
          <p:cNvGraphicFramePr>
            <a:graphicFrameLocks/>
          </p:cNvGraphicFramePr>
          <p:nvPr>
            <p:extLst>
              <p:ext uri="{D42A27DB-BD31-4B8C-83A1-F6EECF244321}">
                <p14:modId xmlns:p14="http://schemas.microsoft.com/office/powerpoint/2010/main" val="520743723"/>
              </p:ext>
            </p:extLst>
          </p:nvPr>
        </p:nvGraphicFramePr>
        <p:xfrm>
          <a:off x="1613647" y="466271"/>
          <a:ext cx="8731624" cy="5371175"/>
        </p:xfrm>
        <a:graphic>
          <a:graphicData uri="http://schemas.openxmlformats.org/drawingml/2006/table">
            <a:tbl>
              <a:tblPr firstRow="1" bandRow="1">
                <a:tableStyleId>{5C22544A-7EE6-4342-B048-85BDC9FD1C3A}</a:tableStyleId>
              </a:tblPr>
              <a:tblGrid>
                <a:gridCol w="8731624">
                  <a:extLst>
                    <a:ext uri="{9D8B030D-6E8A-4147-A177-3AD203B41FA5}">
                      <a16:colId xmlns:a16="http://schemas.microsoft.com/office/drawing/2014/main" val="2432633308"/>
                    </a:ext>
                  </a:extLst>
                </a:gridCol>
              </a:tblGrid>
              <a:tr h="595566">
                <a:tc>
                  <a:txBody>
                    <a:bodyPr/>
                    <a:lstStyle/>
                    <a:p>
                      <a:r>
                        <a:rPr lang="sv-SE" sz="2400" dirty="0"/>
                        <a:t>Samverkansprincip 2</a:t>
                      </a:r>
                    </a:p>
                  </a:txBody>
                  <a:tcPr/>
                </a:tc>
                <a:extLst>
                  <a:ext uri="{0D108BD9-81ED-4DB2-BD59-A6C34878D82A}">
                    <a16:rowId xmlns:a16="http://schemas.microsoft.com/office/drawing/2014/main" val="1316189018"/>
                  </a:ext>
                </a:extLst>
              </a:tr>
              <a:tr h="509278">
                <a:tc>
                  <a:txBody>
                    <a:bodyPr/>
                    <a:lstStyle/>
                    <a:p>
                      <a:pPr marL="0" algn="l" defTabSz="914400" rtl="0" eaLnBrk="1" latinLnBrk="0" hangingPunct="1"/>
                      <a:r>
                        <a:rPr lang="sv-SE" sz="2000" b="1" i="0" kern="1200" dirty="0">
                          <a:solidFill>
                            <a:schemeClr val="dk1"/>
                          </a:solidFill>
                          <a:effectLst/>
                          <a:latin typeface="+mn-lt"/>
                          <a:ea typeface="+mn-ea"/>
                          <a:cs typeface="+mn-cs"/>
                        </a:rPr>
                        <a:t>Vi följer ordinarie ansvar</a:t>
                      </a:r>
                    </a:p>
                  </a:txBody>
                  <a:tcPr/>
                </a:tc>
                <a:extLst>
                  <a:ext uri="{0D108BD9-81ED-4DB2-BD59-A6C34878D82A}">
                    <a16:rowId xmlns:a16="http://schemas.microsoft.com/office/drawing/2014/main" val="3972031823"/>
                  </a:ext>
                </a:extLst>
              </a:tr>
              <a:tr h="509278">
                <a:tc>
                  <a:txBody>
                    <a:bodyPr/>
                    <a:lstStyle/>
                    <a:p>
                      <a:r>
                        <a:rPr lang="sv-SE" sz="2000" b="1" i="1" kern="1200" dirty="0">
                          <a:solidFill>
                            <a:schemeClr val="tx1"/>
                          </a:solidFill>
                          <a:latin typeface="+mn-lt"/>
                          <a:ea typeface="+mn-ea"/>
                          <a:cs typeface="+mn-cs"/>
                        </a:rPr>
                        <a:t>Beskrivning</a:t>
                      </a:r>
                    </a:p>
                  </a:txBody>
                  <a:tcPr/>
                </a:tc>
                <a:extLst>
                  <a:ext uri="{0D108BD9-81ED-4DB2-BD59-A6C34878D82A}">
                    <a16:rowId xmlns:a16="http://schemas.microsoft.com/office/drawing/2014/main" val="931437281"/>
                  </a:ext>
                </a:extLst>
              </a:tr>
              <a:tr h="7403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2000" i="1" dirty="0"/>
                        <a:t>Vi utgår från att initiativ för utveckling - av arbetssätt, verksamhet och stöd (inklusive IT) - startas och </a:t>
                      </a:r>
                      <a:r>
                        <a:rPr lang="sv-SE" sz="2000" i="1" dirty="0">
                          <a:solidFill>
                            <a:schemeClr val="tx1"/>
                          </a:solidFill>
                        </a:rPr>
                        <a:t>genomförs av varje samverkansaktör </a:t>
                      </a:r>
                      <a:r>
                        <a:rPr lang="sv-SE" sz="2000" i="1" dirty="0"/>
                        <a:t>som har ett utpekat ansvar att genomföra verksamhet, och därmed t ex skapa information, samordna process eller teknisk lösning.</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2000" i="1" dirty="0"/>
                        <a:t> </a:t>
                      </a:r>
                    </a:p>
                  </a:txBody>
                  <a:tcPr/>
                </a:tc>
                <a:extLst>
                  <a:ext uri="{0D108BD9-81ED-4DB2-BD59-A6C34878D82A}">
                    <a16:rowId xmlns:a16="http://schemas.microsoft.com/office/drawing/2014/main" val="1471140471"/>
                  </a:ext>
                </a:extLst>
              </a:tr>
              <a:tr h="509278">
                <a:tc>
                  <a:txBody>
                    <a:bodyPr/>
                    <a:lstStyle/>
                    <a:p>
                      <a:r>
                        <a:rPr lang="sv-SE" sz="2000" b="1" dirty="0">
                          <a:solidFill>
                            <a:schemeClr val="tx1"/>
                          </a:solidFill>
                        </a:rPr>
                        <a:t>Spårbarhet</a:t>
                      </a:r>
                    </a:p>
                  </a:txBody>
                  <a:tcPr/>
                </a:tc>
                <a:extLst>
                  <a:ext uri="{0D108BD9-81ED-4DB2-BD59-A6C34878D82A}">
                    <a16:rowId xmlns:a16="http://schemas.microsoft.com/office/drawing/2014/main" val="641913026"/>
                  </a:ext>
                </a:extLst>
              </a:tr>
              <a:tr h="494769">
                <a:tc>
                  <a:txBody>
                    <a:bodyPr/>
                    <a:lstStyle/>
                    <a:p>
                      <a:r>
                        <a:rPr lang="sv-SE" sz="2000" dirty="0"/>
                        <a:t>Legalitetsprincipen</a:t>
                      </a:r>
                    </a:p>
                  </a:txBody>
                  <a:tcPr/>
                </a:tc>
                <a:extLst>
                  <a:ext uri="{0D108BD9-81ED-4DB2-BD59-A6C34878D82A}">
                    <a16:rowId xmlns:a16="http://schemas.microsoft.com/office/drawing/2014/main" val="3033738375"/>
                  </a:ext>
                </a:extLst>
              </a:tr>
              <a:tr h="497486">
                <a:tc>
                  <a:txBody>
                    <a:bodyPr/>
                    <a:lstStyle/>
                    <a:p>
                      <a:r>
                        <a:rPr lang="sv-SE" sz="2000" b="1" i="1" dirty="0"/>
                        <a:t>Till exempellista</a:t>
                      </a:r>
                    </a:p>
                  </a:txBody>
                  <a:tcPr/>
                </a:tc>
                <a:extLst>
                  <a:ext uri="{0D108BD9-81ED-4DB2-BD59-A6C34878D82A}">
                    <a16:rowId xmlns:a16="http://schemas.microsoft.com/office/drawing/2014/main" val="2264616662"/>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2000" i="1" dirty="0"/>
                        <a:t>Exempel där vi fördelat ansvar för genomförande och finansiering</a:t>
                      </a:r>
                    </a:p>
                  </a:txBody>
                  <a:tcPr/>
                </a:tc>
                <a:extLst>
                  <a:ext uri="{0D108BD9-81ED-4DB2-BD59-A6C34878D82A}">
                    <a16:rowId xmlns:a16="http://schemas.microsoft.com/office/drawing/2014/main" val="1942625965"/>
                  </a:ext>
                </a:extLst>
              </a:tr>
            </a:tbl>
          </a:graphicData>
        </a:graphic>
      </p:graphicFrame>
    </p:spTree>
    <p:extLst>
      <p:ext uri="{BB962C8B-B14F-4D97-AF65-F5344CB8AC3E}">
        <p14:creationId xmlns:p14="http://schemas.microsoft.com/office/powerpoint/2010/main" val="4198356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Platshållare för innehåll 6">
            <a:extLst>
              <a:ext uri="{FF2B5EF4-FFF2-40B4-BE49-F238E27FC236}">
                <a16:creationId xmlns:a16="http://schemas.microsoft.com/office/drawing/2014/main" id="{37BFE882-D69F-4583-9079-EAC532A0EB66}"/>
              </a:ext>
            </a:extLst>
          </p:cNvPr>
          <p:cNvGraphicFramePr>
            <a:graphicFrameLocks noGrp="1"/>
          </p:cNvGraphicFramePr>
          <p:nvPr>
            <p:ph idx="1"/>
            <p:extLst>
              <p:ext uri="{D42A27DB-BD31-4B8C-83A1-F6EECF244321}">
                <p14:modId xmlns:p14="http://schemas.microsoft.com/office/powerpoint/2010/main" val="2180616176"/>
              </p:ext>
            </p:extLst>
          </p:nvPr>
        </p:nvGraphicFramePr>
        <p:xfrm>
          <a:off x="1613647" y="510519"/>
          <a:ext cx="8731624" cy="5371175"/>
        </p:xfrm>
        <a:graphic>
          <a:graphicData uri="http://schemas.openxmlformats.org/drawingml/2006/table">
            <a:tbl>
              <a:tblPr firstRow="1" bandRow="1">
                <a:tableStyleId>{5C22544A-7EE6-4342-B048-85BDC9FD1C3A}</a:tableStyleId>
              </a:tblPr>
              <a:tblGrid>
                <a:gridCol w="8731624">
                  <a:extLst>
                    <a:ext uri="{9D8B030D-6E8A-4147-A177-3AD203B41FA5}">
                      <a16:colId xmlns:a16="http://schemas.microsoft.com/office/drawing/2014/main" val="2432633308"/>
                    </a:ext>
                  </a:extLst>
                </a:gridCol>
              </a:tblGrid>
              <a:tr h="595566">
                <a:tc>
                  <a:txBody>
                    <a:bodyPr/>
                    <a:lstStyle/>
                    <a:p>
                      <a:r>
                        <a:rPr lang="sv-SE" sz="2400" dirty="0"/>
                        <a:t>Samverkansprincip 3</a:t>
                      </a:r>
                    </a:p>
                  </a:txBody>
                  <a:tcPr/>
                </a:tc>
                <a:extLst>
                  <a:ext uri="{0D108BD9-81ED-4DB2-BD59-A6C34878D82A}">
                    <a16:rowId xmlns:a16="http://schemas.microsoft.com/office/drawing/2014/main" val="1316189018"/>
                  </a:ext>
                </a:extLst>
              </a:tr>
              <a:tr h="509278">
                <a:tc>
                  <a:txBody>
                    <a:bodyPr/>
                    <a:lstStyle/>
                    <a:p>
                      <a:pPr marL="0" algn="l" defTabSz="914400" rtl="0" eaLnBrk="1" latinLnBrk="0" hangingPunct="1"/>
                      <a:r>
                        <a:rPr lang="sv-SE" sz="2000" b="1" i="0" kern="1200" dirty="0">
                          <a:solidFill>
                            <a:schemeClr val="dk1"/>
                          </a:solidFill>
                          <a:effectLst/>
                          <a:latin typeface="+mn-lt"/>
                          <a:ea typeface="+mn-ea"/>
                          <a:cs typeface="+mn-cs"/>
                        </a:rPr>
                        <a:t>Vi utvecklar ur ett helhetsperspektiv</a:t>
                      </a:r>
                    </a:p>
                  </a:txBody>
                  <a:tcPr/>
                </a:tc>
                <a:extLst>
                  <a:ext uri="{0D108BD9-81ED-4DB2-BD59-A6C34878D82A}">
                    <a16:rowId xmlns:a16="http://schemas.microsoft.com/office/drawing/2014/main" val="3972031823"/>
                  </a:ext>
                </a:extLst>
              </a:tr>
              <a:tr h="509278">
                <a:tc>
                  <a:txBody>
                    <a:bodyPr/>
                    <a:lstStyle/>
                    <a:p>
                      <a:r>
                        <a:rPr lang="sv-SE" sz="2000" b="1" i="1" kern="1200" dirty="0">
                          <a:solidFill>
                            <a:schemeClr val="tx1"/>
                          </a:solidFill>
                          <a:latin typeface="+mn-lt"/>
                          <a:ea typeface="+mn-ea"/>
                          <a:cs typeface="+mn-cs"/>
                        </a:rPr>
                        <a:t>Beskrivning</a:t>
                      </a:r>
                    </a:p>
                  </a:txBody>
                  <a:tcPr/>
                </a:tc>
                <a:extLst>
                  <a:ext uri="{0D108BD9-81ED-4DB2-BD59-A6C34878D82A}">
                    <a16:rowId xmlns:a16="http://schemas.microsoft.com/office/drawing/2014/main" val="931437281"/>
                  </a:ext>
                </a:extLst>
              </a:tr>
              <a:tr h="740310">
                <a:tc>
                  <a:txBody>
                    <a:bodyPr/>
                    <a:lstStyle/>
                    <a:p>
                      <a:r>
                        <a:rPr lang="sv-SE" sz="2000" i="1" dirty="0"/>
                        <a:t>Vi strävar efter att utvecklande samverkansaktörer tar höjd för att skapa nytta hos andra, samt att utvecklingsinsatser bidrar till nytta för företag, individer och myndigheter. Vi samverkar om gemensamma frågor och förstår att vi alla står i samma utmaning.</a:t>
                      </a:r>
                    </a:p>
                    <a:p>
                      <a:endParaRPr lang="sv-SE" sz="2000" i="1" dirty="0"/>
                    </a:p>
                  </a:txBody>
                  <a:tcPr/>
                </a:tc>
                <a:extLst>
                  <a:ext uri="{0D108BD9-81ED-4DB2-BD59-A6C34878D82A}">
                    <a16:rowId xmlns:a16="http://schemas.microsoft.com/office/drawing/2014/main" val="1471140471"/>
                  </a:ext>
                </a:extLst>
              </a:tr>
              <a:tr h="509278">
                <a:tc>
                  <a:txBody>
                    <a:bodyPr/>
                    <a:lstStyle/>
                    <a:p>
                      <a:r>
                        <a:rPr lang="sv-SE" sz="2000" b="1" dirty="0">
                          <a:solidFill>
                            <a:schemeClr val="tx1"/>
                          </a:solidFill>
                        </a:rPr>
                        <a:t>Spårbarhet</a:t>
                      </a:r>
                    </a:p>
                  </a:txBody>
                  <a:tcPr/>
                </a:tc>
                <a:extLst>
                  <a:ext uri="{0D108BD9-81ED-4DB2-BD59-A6C34878D82A}">
                    <a16:rowId xmlns:a16="http://schemas.microsoft.com/office/drawing/2014/main" val="641913026"/>
                  </a:ext>
                </a:extLst>
              </a:tr>
              <a:tr h="494769">
                <a:tc>
                  <a:txBody>
                    <a:bodyPr/>
                    <a:lstStyle/>
                    <a:p>
                      <a:r>
                        <a:rPr lang="sv-SE" sz="2000" dirty="0"/>
                        <a:t>Egen HUR-princip</a:t>
                      </a:r>
                    </a:p>
                  </a:txBody>
                  <a:tcPr/>
                </a:tc>
                <a:extLst>
                  <a:ext uri="{0D108BD9-81ED-4DB2-BD59-A6C34878D82A}">
                    <a16:rowId xmlns:a16="http://schemas.microsoft.com/office/drawing/2014/main" val="3033738375"/>
                  </a:ext>
                </a:extLst>
              </a:tr>
              <a:tr h="497486">
                <a:tc>
                  <a:txBody>
                    <a:bodyPr/>
                    <a:lstStyle/>
                    <a:p>
                      <a:r>
                        <a:rPr lang="sv-SE" sz="2000" b="1" i="1" dirty="0"/>
                        <a:t>Till exempellista</a:t>
                      </a:r>
                    </a:p>
                  </a:txBody>
                  <a:tcPr/>
                </a:tc>
                <a:extLst>
                  <a:ext uri="{0D108BD9-81ED-4DB2-BD59-A6C34878D82A}">
                    <a16:rowId xmlns:a16="http://schemas.microsoft.com/office/drawing/2014/main" val="2264616662"/>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2000" i="1" dirty="0"/>
                    </a:p>
                  </a:txBody>
                  <a:tcPr/>
                </a:tc>
                <a:extLst>
                  <a:ext uri="{0D108BD9-81ED-4DB2-BD59-A6C34878D82A}">
                    <a16:rowId xmlns:a16="http://schemas.microsoft.com/office/drawing/2014/main" val="1942625965"/>
                  </a:ext>
                </a:extLst>
              </a:tr>
            </a:tbl>
          </a:graphicData>
        </a:graphic>
      </p:graphicFrame>
    </p:spTree>
    <p:extLst>
      <p:ext uri="{BB962C8B-B14F-4D97-AF65-F5344CB8AC3E}">
        <p14:creationId xmlns:p14="http://schemas.microsoft.com/office/powerpoint/2010/main" val="2247074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tshållare för innehåll 6">
            <a:extLst>
              <a:ext uri="{FF2B5EF4-FFF2-40B4-BE49-F238E27FC236}">
                <a16:creationId xmlns:a16="http://schemas.microsoft.com/office/drawing/2014/main" id="{7F1902A0-562A-4CA9-899D-79C685025624}"/>
              </a:ext>
            </a:extLst>
          </p:cNvPr>
          <p:cNvGraphicFramePr>
            <a:graphicFrameLocks/>
          </p:cNvGraphicFramePr>
          <p:nvPr>
            <p:extLst>
              <p:ext uri="{D42A27DB-BD31-4B8C-83A1-F6EECF244321}">
                <p14:modId xmlns:p14="http://schemas.microsoft.com/office/powerpoint/2010/main" val="342886864"/>
              </p:ext>
            </p:extLst>
          </p:nvPr>
        </p:nvGraphicFramePr>
        <p:xfrm>
          <a:off x="1580238" y="481019"/>
          <a:ext cx="8731624" cy="5127335"/>
        </p:xfrm>
        <a:graphic>
          <a:graphicData uri="http://schemas.openxmlformats.org/drawingml/2006/table">
            <a:tbl>
              <a:tblPr firstRow="1" bandRow="1">
                <a:tableStyleId>{5C22544A-7EE6-4342-B048-85BDC9FD1C3A}</a:tableStyleId>
              </a:tblPr>
              <a:tblGrid>
                <a:gridCol w="8731624">
                  <a:extLst>
                    <a:ext uri="{9D8B030D-6E8A-4147-A177-3AD203B41FA5}">
                      <a16:colId xmlns:a16="http://schemas.microsoft.com/office/drawing/2014/main" val="2432633308"/>
                    </a:ext>
                  </a:extLst>
                </a:gridCol>
              </a:tblGrid>
              <a:tr h="595566">
                <a:tc>
                  <a:txBody>
                    <a:bodyPr/>
                    <a:lstStyle/>
                    <a:p>
                      <a:r>
                        <a:rPr lang="sv-SE" sz="2400" dirty="0"/>
                        <a:t>Samverkansprincip 4</a:t>
                      </a:r>
                    </a:p>
                  </a:txBody>
                  <a:tcPr/>
                </a:tc>
                <a:extLst>
                  <a:ext uri="{0D108BD9-81ED-4DB2-BD59-A6C34878D82A}">
                    <a16:rowId xmlns:a16="http://schemas.microsoft.com/office/drawing/2014/main" val="1316189018"/>
                  </a:ext>
                </a:extLst>
              </a:tr>
              <a:tr h="509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2000" b="1" i="0" kern="1200" dirty="0">
                          <a:solidFill>
                            <a:schemeClr val="dk1"/>
                          </a:solidFill>
                          <a:effectLst/>
                          <a:latin typeface="+mn-lt"/>
                          <a:ea typeface="+mn-ea"/>
                          <a:cs typeface="+mn-cs"/>
                        </a:rPr>
                        <a:t>Vi återbrukar innan vi nyutvecklar</a:t>
                      </a:r>
                    </a:p>
                  </a:txBody>
                  <a:tcPr/>
                </a:tc>
                <a:extLst>
                  <a:ext uri="{0D108BD9-81ED-4DB2-BD59-A6C34878D82A}">
                    <a16:rowId xmlns:a16="http://schemas.microsoft.com/office/drawing/2014/main" val="3972031823"/>
                  </a:ext>
                </a:extLst>
              </a:tr>
              <a:tr h="509278">
                <a:tc>
                  <a:txBody>
                    <a:bodyPr/>
                    <a:lstStyle/>
                    <a:p>
                      <a:r>
                        <a:rPr lang="sv-SE" sz="2000" b="1" i="1" kern="1200" dirty="0">
                          <a:solidFill>
                            <a:schemeClr val="tx1"/>
                          </a:solidFill>
                          <a:latin typeface="+mn-lt"/>
                          <a:ea typeface="+mn-ea"/>
                          <a:cs typeface="+mn-cs"/>
                        </a:rPr>
                        <a:t>Beskrivning</a:t>
                      </a:r>
                    </a:p>
                  </a:txBody>
                  <a:tcPr/>
                </a:tc>
                <a:extLst>
                  <a:ext uri="{0D108BD9-81ED-4DB2-BD59-A6C34878D82A}">
                    <a16:rowId xmlns:a16="http://schemas.microsoft.com/office/drawing/2014/main" val="931437281"/>
                  </a:ext>
                </a:extLst>
              </a:tr>
              <a:tr h="7403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2000" i="1" kern="1200" dirty="0">
                          <a:solidFill>
                            <a:schemeClr val="dk1"/>
                          </a:solidFill>
                          <a:effectLst/>
                          <a:latin typeface="+mn-lt"/>
                          <a:ea typeface="+mn-ea"/>
                          <a:cs typeface="+mn-cs"/>
                        </a:rPr>
                        <a:t>Vi delar och återbrukar så långt möjligt lösningar för utveckling av verksamhet och IT och tar hjälp av standarder och överenskommelser när de finns. Vi s</a:t>
                      </a:r>
                      <a:r>
                        <a:rPr lang="sv-SE" sz="2000" i="1" dirty="0"/>
                        <a:t>er riktningen och hittar nästa möjliga steg tillsammans.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2000" i="1" dirty="0"/>
                    </a:p>
                  </a:txBody>
                  <a:tcPr/>
                </a:tc>
                <a:extLst>
                  <a:ext uri="{0D108BD9-81ED-4DB2-BD59-A6C34878D82A}">
                    <a16:rowId xmlns:a16="http://schemas.microsoft.com/office/drawing/2014/main" val="1471140471"/>
                  </a:ext>
                </a:extLst>
              </a:tr>
              <a:tr h="509278">
                <a:tc>
                  <a:txBody>
                    <a:bodyPr/>
                    <a:lstStyle/>
                    <a:p>
                      <a:r>
                        <a:rPr lang="sv-SE" sz="2000" b="1" dirty="0">
                          <a:solidFill>
                            <a:schemeClr val="tx1"/>
                          </a:solidFill>
                        </a:rPr>
                        <a:t>Spårbarhet</a:t>
                      </a:r>
                    </a:p>
                  </a:txBody>
                  <a:tcPr/>
                </a:tc>
                <a:extLst>
                  <a:ext uri="{0D108BD9-81ED-4DB2-BD59-A6C34878D82A}">
                    <a16:rowId xmlns:a16="http://schemas.microsoft.com/office/drawing/2014/main" val="641913026"/>
                  </a:ext>
                </a:extLst>
              </a:tr>
              <a:tr h="494769">
                <a:tc>
                  <a:txBody>
                    <a:bodyPr/>
                    <a:lstStyle/>
                    <a:p>
                      <a:r>
                        <a:rPr lang="sv-SE" sz="2000" dirty="0"/>
                        <a:t>Egen HUR-princip</a:t>
                      </a:r>
                    </a:p>
                  </a:txBody>
                  <a:tcPr/>
                </a:tc>
                <a:extLst>
                  <a:ext uri="{0D108BD9-81ED-4DB2-BD59-A6C34878D82A}">
                    <a16:rowId xmlns:a16="http://schemas.microsoft.com/office/drawing/2014/main" val="3033738375"/>
                  </a:ext>
                </a:extLst>
              </a:tr>
              <a:tr h="497486">
                <a:tc>
                  <a:txBody>
                    <a:bodyPr/>
                    <a:lstStyle/>
                    <a:p>
                      <a:r>
                        <a:rPr lang="sv-SE" sz="2000" b="1" i="1" dirty="0"/>
                        <a:t>Till exempellista</a:t>
                      </a:r>
                    </a:p>
                  </a:txBody>
                  <a:tcPr/>
                </a:tc>
                <a:extLst>
                  <a:ext uri="{0D108BD9-81ED-4DB2-BD59-A6C34878D82A}">
                    <a16:rowId xmlns:a16="http://schemas.microsoft.com/office/drawing/2014/main" val="2264616662"/>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2000" i="1" kern="1200" dirty="0" err="1">
                          <a:solidFill>
                            <a:schemeClr val="dk1"/>
                          </a:solidFill>
                          <a:effectLst/>
                          <a:latin typeface="+mn-lt"/>
                          <a:ea typeface="+mn-ea"/>
                          <a:cs typeface="+mn-cs"/>
                        </a:rPr>
                        <a:t>eSams</a:t>
                      </a:r>
                      <a:r>
                        <a:rPr lang="sv-SE" sz="2000" i="1" kern="1200" dirty="0">
                          <a:solidFill>
                            <a:schemeClr val="dk1"/>
                          </a:solidFill>
                          <a:effectLst/>
                          <a:latin typeface="+mn-lt"/>
                          <a:ea typeface="+mn-ea"/>
                          <a:cs typeface="+mn-cs"/>
                        </a:rPr>
                        <a:t> </a:t>
                      </a:r>
                      <a:r>
                        <a:rPr lang="en-US" sz="2000" i="1" kern="1200" dirty="0" err="1">
                          <a:solidFill>
                            <a:schemeClr val="dk1"/>
                          </a:solidFill>
                          <a:effectLst/>
                          <a:latin typeface="+mn-lt"/>
                          <a:ea typeface="+mn-ea"/>
                          <a:cs typeface="+mn-cs"/>
                        </a:rPr>
                        <a:t>Juridiska</a:t>
                      </a:r>
                      <a:r>
                        <a:rPr lang="en-US" sz="2000" i="1" kern="1200" dirty="0">
                          <a:solidFill>
                            <a:schemeClr val="dk1"/>
                          </a:solidFill>
                          <a:effectLst/>
                          <a:latin typeface="+mn-lt"/>
                          <a:ea typeface="+mn-ea"/>
                          <a:cs typeface="+mn-cs"/>
                        </a:rPr>
                        <a:t> </a:t>
                      </a:r>
                      <a:r>
                        <a:rPr lang="en-US" sz="2000" i="1" kern="1200" dirty="0" err="1">
                          <a:solidFill>
                            <a:schemeClr val="dk1"/>
                          </a:solidFill>
                          <a:effectLst/>
                          <a:latin typeface="+mn-lt"/>
                          <a:ea typeface="+mn-ea"/>
                          <a:cs typeface="+mn-cs"/>
                        </a:rPr>
                        <a:t>vägledning</a:t>
                      </a:r>
                      <a:r>
                        <a:rPr lang="en-US" sz="2000" i="1" kern="1200" dirty="0">
                          <a:solidFill>
                            <a:schemeClr val="dk1"/>
                          </a:solidFill>
                          <a:effectLst/>
                          <a:latin typeface="+mn-lt"/>
                          <a:ea typeface="+mn-ea"/>
                          <a:cs typeface="+mn-cs"/>
                        </a:rPr>
                        <a:t>­ </a:t>
                      </a:r>
                      <a:r>
                        <a:rPr lang="en-US" sz="2000" i="1" kern="1200" dirty="0" err="1">
                          <a:solidFill>
                            <a:schemeClr val="dk1"/>
                          </a:solidFill>
                          <a:effectLst/>
                          <a:latin typeface="+mn-lt"/>
                          <a:ea typeface="+mn-ea"/>
                          <a:cs typeface="+mn-cs"/>
                        </a:rPr>
                        <a:t>för</a:t>
                      </a:r>
                      <a:r>
                        <a:rPr lang="en-US" sz="2000" i="1" kern="1200" dirty="0">
                          <a:solidFill>
                            <a:schemeClr val="dk1"/>
                          </a:solidFill>
                          <a:effectLst/>
                          <a:latin typeface="+mn-lt"/>
                          <a:ea typeface="+mn-ea"/>
                          <a:cs typeface="+mn-cs"/>
                        </a:rPr>
                        <a:t> </a:t>
                      </a:r>
                      <a:r>
                        <a:rPr lang="en-US" sz="2000" i="1" kern="1200" dirty="0" err="1">
                          <a:solidFill>
                            <a:schemeClr val="dk1"/>
                          </a:solidFill>
                          <a:effectLst/>
                          <a:latin typeface="+mn-lt"/>
                          <a:ea typeface="+mn-ea"/>
                          <a:cs typeface="+mn-cs"/>
                        </a:rPr>
                        <a:t>verksamhetsutveckling</a:t>
                      </a:r>
                      <a:r>
                        <a:rPr lang="en-US" sz="2000" i="1" kern="1200" dirty="0">
                          <a:solidFill>
                            <a:schemeClr val="dk1"/>
                          </a:solidFill>
                          <a:effectLst/>
                          <a:latin typeface="+mn-lt"/>
                          <a:ea typeface="+mn-ea"/>
                          <a:cs typeface="+mn-cs"/>
                        </a:rPr>
                        <a:t> </a:t>
                      </a:r>
                      <a:r>
                        <a:rPr lang="en-US" sz="2000" i="1" kern="1200" dirty="0" err="1">
                          <a:solidFill>
                            <a:schemeClr val="dk1"/>
                          </a:solidFill>
                          <a:effectLst/>
                          <a:latin typeface="+mn-lt"/>
                          <a:ea typeface="+mn-ea"/>
                          <a:cs typeface="+mn-cs"/>
                        </a:rPr>
                        <a:t>inom</a:t>
                      </a:r>
                      <a:r>
                        <a:rPr lang="en-US" sz="2000" i="1" kern="1200" dirty="0">
                          <a:solidFill>
                            <a:schemeClr val="dk1"/>
                          </a:solidFill>
                          <a:effectLst/>
                          <a:latin typeface="+mn-lt"/>
                          <a:ea typeface="+mn-ea"/>
                          <a:cs typeface="+mn-cs"/>
                        </a:rPr>
                        <a:t> e-</a:t>
                      </a:r>
                      <a:r>
                        <a:rPr lang="en-US" sz="2000" i="1" kern="1200" dirty="0" err="1">
                          <a:solidFill>
                            <a:schemeClr val="dk1"/>
                          </a:solidFill>
                          <a:effectLst/>
                          <a:latin typeface="+mn-lt"/>
                          <a:ea typeface="+mn-ea"/>
                          <a:cs typeface="+mn-cs"/>
                        </a:rPr>
                        <a:t>förvaltningen</a:t>
                      </a:r>
                      <a:r>
                        <a:rPr lang="en-US" sz="2000" i="1" kern="1200" dirty="0">
                          <a:solidFill>
                            <a:schemeClr val="dk1"/>
                          </a:solidFill>
                          <a:effectLst/>
                          <a:latin typeface="+mn-lt"/>
                          <a:ea typeface="+mn-ea"/>
                          <a:cs typeface="+mn-cs"/>
                        </a:rPr>
                        <a:t> (3.0).</a:t>
                      </a:r>
                      <a:r>
                        <a:rPr lang="sv-SE" sz="2000" i="1" dirty="0"/>
                        <a:t> </a:t>
                      </a:r>
                    </a:p>
                  </a:txBody>
                  <a:tcPr/>
                </a:tc>
                <a:extLst>
                  <a:ext uri="{0D108BD9-81ED-4DB2-BD59-A6C34878D82A}">
                    <a16:rowId xmlns:a16="http://schemas.microsoft.com/office/drawing/2014/main" val="1942625965"/>
                  </a:ext>
                </a:extLst>
              </a:tr>
            </a:tbl>
          </a:graphicData>
        </a:graphic>
      </p:graphicFrame>
    </p:spTree>
    <p:extLst>
      <p:ext uri="{BB962C8B-B14F-4D97-AF65-F5344CB8AC3E}">
        <p14:creationId xmlns:p14="http://schemas.microsoft.com/office/powerpoint/2010/main" val="4061465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tshållare för innehåll 6">
            <a:extLst>
              <a:ext uri="{FF2B5EF4-FFF2-40B4-BE49-F238E27FC236}">
                <a16:creationId xmlns:a16="http://schemas.microsoft.com/office/drawing/2014/main" id="{1D271F12-0556-4B4F-A3CA-8364F67B97DA}"/>
              </a:ext>
            </a:extLst>
          </p:cNvPr>
          <p:cNvGraphicFramePr>
            <a:graphicFrameLocks/>
          </p:cNvGraphicFramePr>
          <p:nvPr>
            <p:extLst>
              <p:ext uri="{D42A27DB-BD31-4B8C-83A1-F6EECF244321}">
                <p14:modId xmlns:p14="http://schemas.microsoft.com/office/powerpoint/2010/main" val="2875423054"/>
              </p:ext>
            </p:extLst>
          </p:nvPr>
        </p:nvGraphicFramePr>
        <p:xfrm>
          <a:off x="1706953" y="627264"/>
          <a:ext cx="8731624" cy="5266720"/>
        </p:xfrm>
        <a:graphic>
          <a:graphicData uri="http://schemas.openxmlformats.org/drawingml/2006/table">
            <a:tbl>
              <a:tblPr firstRow="1" bandRow="1">
                <a:tableStyleId>{5C22544A-7EE6-4342-B048-85BDC9FD1C3A}</a:tableStyleId>
              </a:tblPr>
              <a:tblGrid>
                <a:gridCol w="8731624">
                  <a:extLst>
                    <a:ext uri="{9D8B030D-6E8A-4147-A177-3AD203B41FA5}">
                      <a16:colId xmlns:a16="http://schemas.microsoft.com/office/drawing/2014/main" val="2432633308"/>
                    </a:ext>
                  </a:extLst>
                </a:gridCol>
              </a:tblGrid>
              <a:tr h="491111">
                <a:tc>
                  <a:txBody>
                    <a:bodyPr/>
                    <a:lstStyle/>
                    <a:p>
                      <a:r>
                        <a:rPr lang="sv-SE" sz="2400" dirty="0"/>
                        <a:t>Samverkansprincip 5</a:t>
                      </a:r>
                    </a:p>
                  </a:txBody>
                  <a:tcPr/>
                </a:tc>
                <a:extLst>
                  <a:ext uri="{0D108BD9-81ED-4DB2-BD59-A6C34878D82A}">
                    <a16:rowId xmlns:a16="http://schemas.microsoft.com/office/drawing/2014/main" val="1316189018"/>
                  </a:ext>
                </a:extLst>
              </a:tr>
              <a:tr h="509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2000" b="1" i="0" kern="1200" dirty="0">
                          <a:solidFill>
                            <a:schemeClr val="dk1"/>
                          </a:solidFill>
                          <a:effectLst/>
                          <a:latin typeface="+mn-lt"/>
                          <a:ea typeface="+mn-ea"/>
                          <a:cs typeface="+mn-cs"/>
                        </a:rPr>
                        <a:t>Vi strukturerar information</a:t>
                      </a:r>
                    </a:p>
                  </a:txBody>
                  <a:tcPr/>
                </a:tc>
                <a:extLst>
                  <a:ext uri="{0D108BD9-81ED-4DB2-BD59-A6C34878D82A}">
                    <a16:rowId xmlns:a16="http://schemas.microsoft.com/office/drawing/2014/main" val="3972031823"/>
                  </a:ext>
                </a:extLst>
              </a:tr>
              <a:tr h="509278">
                <a:tc>
                  <a:txBody>
                    <a:bodyPr/>
                    <a:lstStyle/>
                    <a:p>
                      <a:r>
                        <a:rPr lang="sv-SE" sz="2000" b="1" i="1" kern="1200" dirty="0">
                          <a:solidFill>
                            <a:schemeClr val="tx1"/>
                          </a:solidFill>
                          <a:latin typeface="+mn-lt"/>
                          <a:ea typeface="+mn-ea"/>
                          <a:cs typeface="+mn-cs"/>
                        </a:rPr>
                        <a:t>Beskrivning</a:t>
                      </a:r>
                    </a:p>
                  </a:txBody>
                  <a:tcPr/>
                </a:tc>
                <a:extLst>
                  <a:ext uri="{0D108BD9-81ED-4DB2-BD59-A6C34878D82A}">
                    <a16:rowId xmlns:a16="http://schemas.microsoft.com/office/drawing/2014/main" val="931437281"/>
                  </a:ext>
                </a:extLst>
              </a:tr>
              <a:tr h="740310">
                <a:tc>
                  <a:txBody>
                    <a:bodyPr/>
                    <a:lstStyle/>
                    <a:p>
                      <a:r>
                        <a:rPr lang="sv-SE" sz="2000" i="1" kern="1200" dirty="0">
                          <a:solidFill>
                            <a:schemeClr val="dk1"/>
                          </a:solidFill>
                          <a:latin typeface="+mn-lt"/>
                          <a:ea typeface="+mn-ea"/>
                          <a:cs typeface="+mn-cs"/>
                        </a:rPr>
                        <a:t>Vi skapar </a:t>
                      </a:r>
                      <a:r>
                        <a:rPr lang="sv-SE" sz="2000" i="1" dirty="0"/>
                        <a:t>verksamhetsnytta genom att information kan hittas, förstås, återanvändas och bearbetas av olika målgrupper för olika syften. Vi beskriver informationen med hjälp av metadata och använder i första hand begrepp ur svensk författning. </a:t>
                      </a:r>
                    </a:p>
                    <a:p>
                      <a:pPr marL="0" lvl="1" algn="l" defTabSz="914400" rtl="0" eaLnBrk="1" latinLnBrk="0" hangingPunct="1"/>
                      <a:r>
                        <a:rPr lang="sv-SE" sz="2000" i="1" kern="1200" dirty="0">
                          <a:solidFill>
                            <a:schemeClr val="dk1"/>
                          </a:solidFill>
                          <a:latin typeface="+mn-lt"/>
                          <a:ea typeface="+mn-ea"/>
                          <a:cs typeface="+mn-cs"/>
                        </a:rPr>
                        <a:t> </a:t>
                      </a:r>
                      <a:endParaRPr lang="sv-SE" sz="2000" i="1" dirty="0"/>
                    </a:p>
                  </a:txBody>
                  <a:tcPr/>
                </a:tc>
                <a:extLst>
                  <a:ext uri="{0D108BD9-81ED-4DB2-BD59-A6C34878D82A}">
                    <a16:rowId xmlns:a16="http://schemas.microsoft.com/office/drawing/2014/main" val="1471140471"/>
                  </a:ext>
                </a:extLst>
              </a:tr>
              <a:tr h="509278">
                <a:tc>
                  <a:txBody>
                    <a:bodyPr/>
                    <a:lstStyle/>
                    <a:p>
                      <a:r>
                        <a:rPr lang="sv-SE" sz="2000" b="1" dirty="0">
                          <a:solidFill>
                            <a:schemeClr val="tx1"/>
                          </a:solidFill>
                        </a:rPr>
                        <a:t>Spårbarhet</a:t>
                      </a:r>
                    </a:p>
                  </a:txBody>
                  <a:tcPr/>
                </a:tc>
                <a:extLst>
                  <a:ext uri="{0D108BD9-81ED-4DB2-BD59-A6C34878D82A}">
                    <a16:rowId xmlns:a16="http://schemas.microsoft.com/office/drawing/2014/main" val="641913026"/>
                  </a:ext>
                </a:extLst>
              </a:tr>
              <a:tr h="494769">
                <a:tc>
                  <a:txBody>
                    <a:bodyPr/>
                    <a:lstStyle/>
                    <a:p>
                      <a:r>
                        <a:rPr lang="sv-SE" sz="2000" dirty="0"/>
                        <a:t>Egen HUR-princip</a:t>
                      </a:r>
                    </a:p>
                  </a:txBody>
                  <a:tcPr/>
                </a:tc>
                <a:extLst>
                  <a:ext uri="{0D108BD9-81ED-4DB2-BD59-A6C34878D82A}">
                    <a16:rowId xmlns:a16="http://schemas.microsoft.com/office/drawing/2014/main" val="3033738375"/>
                  </a:ext>
                </a:extLst>
              </a:tr>
              <a:tr h="497486">
                <a:tc>
                  <a:txBody>
                    <a:bodyPr/>
                    <a:lstStyle/>
                    <a:p>
                      <a:r>
                        <a:rPr lang="sv-SE" sz="2000" b="1" i="1" dirty="0"/>
                        <a:t>Till exempellista</a:t>
                      </a:r>
                    </a:p>
                  </a:txBody>
                  <a:tcPr/>
                </a:tc>
                <a:extLst>
                  <a:ext uri="{0D108BD9-81ED-4DB2-BD59-A6C34878D82A}">
                    <a16:rowId xmlns:a16="http://schemas.microsoft.com/office/drawing/2014/main" val="2264616662"/>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2000" i="1" dirty="0"/>
                        <a:t>Strategin för hantering av miljödata.</a:t>
                      </a:r>
                    </a:p>
                  </a:txBody>
                  <a:tcPr/>
                </a:tc>
                <a:extLst>
                  <a:ext uri="{0D108BD9-81ED-4DB2-BD59-A6C34878D82A}">
                    <a16:rowId xmlns:a16="http://schemas.microsoft.com/office/drawing/2014/main" val="1942625965"/>
                  </a:ext>
                </a:extLst>
              </a:tr>
            </a:tbl>
          </a:graphicData>
        </a:graphic>
      </p:graphicFrame>
    </p:spTree>
    <p:extLst>
      <p:ext uri="{BB962C8B-B14F-4D97-AF65-F5344CB8AC3E}">
        <p14:creationId xmlns:p14="http://schemas.microsoft.com/office/powerpoint/2010/main" val="1412510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tshållare för innehåll 6">
            <a:extLst>
              <a:ext uri="{FF2B5EF4-FFF2-40B4-BE49-F238E27FC236}">
                <a16:creationId xmlns:a16="http://schemas.microsoft.com/office/drawing/2014/main" id="{D8EA6E13-7E01-4576-A0D9-3F6670F8DB16}"/>
              </a:ext>
            </a:extLst>
          </p:cNvPr>
          <p:cNvGraphicFramePr>
            <a:graphicFrameLocks/>
          </p:cNvGraphicFramePr>
          <p:nvPr>
            <p:extLst>
              <p:ext uri="{D42A27DB-BD31-4B8C-83A1-F6EECF244321}">
                <p14:modId xmlns:p14="http://schemas.microsoft.com/office/powerpoint/2010/main" val="3904286182"/>
              </p:ext>
            </p:extLst>
          </p:nvPr>
        </p:nvGraphicFramePr>
        <p:xfrm>
          <a:off x="1706953" y="538766"/>
          <a:ext cx="8731624" cy="5937280"/>
        </p:xfrm>
        <a:graphic>
          <a:graphicData uri="http://schemas.openxmlformats.org/drawingml/2006/table">
            <a:tbl>
              <a:tblPr firstRow="1" bandRow="1">
                <a:tableStyleId>{5C22544A-7EE6-4342-B048-85BDC9FD1C3A}</a:tableStyleId>
              </a:tblPr>
              <a:tblGrid>
                <a:gridCol w="8731624">
                  <a:extLst>
                    <a:ext uri="{9D8B030D-6E8A-4147-A177-3AD203B41FA5}">
                      <a16:colId xmlns:a16="http://schemas.microsoft.com/office/drawing/2014/main" val="2432633308"/>
                    </a:ext>
                  </a:extLst>
                </a:gridCol>
              </a:tblGrid>
              <a:tr h="491111">
                <a:tc>
                  <a:txBody>
                    <a:bodyPr/>
                    <a:lstStyle/>
                    <a:p>
                      <a:r>
                        <a:rPr lang="sv-SE" sz="2400" dirty="0"/>
                        <a:t>Samverkansprincip 6</a:t>
                      </a:r>
                    </a:p>
                  </a:txBody>
                  <a:tcPr/>
                </a:tc>
                <a:extLst>
                  <a:ext uri="{0D108BD9-81ED-4DB2-BD59-A6C34878D82A}">
                    <a16:rowId xmlns:a16="http://schemas.microsoft.com/office/drawing/2014/main" val="1316189018"/>
                  </a:ext>
                </a:extLst>
              </a:tr>
              <a:tr h="509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2000" b="1" i="0" kern="1200" dirty="0">
                          <a:solidFill>
                            <a:schemeClr val="dk1"/>
                          </a:solidFill>
                          <a:effectLst/>
                          <a:latin typeface="+mn-lt"/>
                          <a:ea typeface="+mn-ea"/>
                          <a:cs typeface="+mn-cs"/>
                        </a:rPr>
                        <a:t>Vi digitaliserar utifrån reella behov</a:t>
                      </a:r>
                    </a:p>
                  </a:txBody>
                  <a:tcPr/>
                </a:tc>
                <a:extLst>
                  <a:ext uri="{0D108BD9-81ED-4DB2-BD59-A6C34878D82A}">
                    <a16:rowId xmlns:a16="http://schemas.microsoft.com/office/drawing/2014/main" val="3972031823"/>
                  </a:ext>
                </a:extLst>
              </a:tr>
              <a:tr h="509278">
                <a:tc>
                  <a:txBody>
                    <a:bodyPr/>
                    <a:lstStyle/>
                    <a:p>
                      <a:r>
                        <a:rPr lang="sv-SE" sz="2000" b="1" i="1" kern="1200" dirty="0">
                          <a:solidFill>
                            <a:schemeClr val="tx1"/>
                          </a:solidFill>
                          <a:latin typeface="+mn-lt"/>
                          <a:ea typeface="+mn-ea"/>
                          <a:cs typeface="+mn-cs"/>
                        </a:rPr>
                        <a:t>Beskrivning</a:t>
                      </a:r>
                    </a:p>
                  </a:txBody>
                  <a:tcPr/>
                </a:tc>
                <a:extLst>
                  <a:ext uri="{0D108BD9-81ED-4DB2-BD59-A6C34878D82A}">
                    <a16:rowId xmlns:a16="http://schemas.microsoft.com/office/drawing/2014/main" val="931437281"/>
                  </a:ext>
                </a:extLst>
              </a:tr>
              <a:tr h="7403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2000" i="1" kern="1200" dirty="0">
                          <a:solidFill>
                            <a:schemeClr val="dk1"/>
                          </a:solidFill>
                          <a:latin typeface="+mn-lt"/>
                          <a:ea typeface="+mn-ea"/>
                          <a:cs typeface="+mn-cs"/>
                        </a:rPr>
                        <a:t>Vi genomför digitaliseringsinitiativ </a:t>
                      </a:r>
                      <a:r>
                        <a:rPr lang="sv-SE" sz="2000" i="1" dirty="0"/>
                        <a:t>för utveckling av verksamhet som har ett reellt </a:t>
                      </a:r>
                      <a:r>
                        <a:rPr lang="sv-SE" sz="2000" i="1" dirty="0" err="1"/>
                        <a:t>närtida</a:t>
                      </a:r>
                      <a:r>
                        <a:rPr lang="sv-SE" sz="2000" i="1" dirty="0"/>
                        <a:t> förändringsbehov. Vi planerar initiativ genom att ”</a:t>
                      </a:r>
                      <a:r>
                        <a:rPr lang="sv-SE" sz="2000" i="1" dirty="0" err="1"/>
                        <a:t>korsläsa</a:t>
                      </a:r>
                      <a:r>
                        <a:rPr lang="sv-SE" sz="2000" i="1" dirty="0"/>
                        <a:t>” mot förändringsmålen så att vi tar höjd för det digitala klivet. Vi tänker tjänsteorienterat.</a:t>
                      </a:r>
                    </a:p>
                    <a:p>
                      <a:pPr marL="0" lvl="1" algn="l" defTabSz="914400" rtl="0" eaLnBrk="1" latinLnBrk="0" hangingPunct="1"/>
                      <a:r>
                        <a:rPr lang="sv-SE" sz="2000" i="1" kern="1200" dirty="0">
                          <a:solidFill>
                            <a:schemeClr val="dk1"/>
                          </a:solidFill>
                          <a:latin typeface="+mn-lt"/>
                          <a:ea typeface="+mn-ea"/>
                          <a:cs typeface="+mn-cs"/>
                        </a:rPr>
                        <a:t> </a:t>
                      </a:r>
                      <a:endParaRPr lang="sv-SE" sz="2000" i="1" dirty="0"/>
                    </a:p>
                  </a:txBody>
                  <a:tcPr/>
                </a:tc>
                <a:extLst>
                  <a:ext uri="{0D108BD9-81ED-4DB2-BD59-A6C34878D82A}">
                    <a16:rowId xmlns:a16="http://schemas.microsoft.com/office/drawing/2014/main" val="1471140471"/>
                  </a:ext>
                </a:extLst>
              </a:tr>
              <a:tr h="509278">
                <a:tc>
                  <a:txBody>
                    <a:bodyPr/>
                    <a:lstStyle/>
                    <a:p>
                      <a:r>
                        <a:rPr lang="sv-SE" sz="2000" b="1" dirty="0">
                          <a:solidFill>
                            <a:schemeClr val="tx1"/>
                          </a:solidFill>
                        </a:rPr>
                        <a:t>Spårbarhet</a:t>
                      </a:r>
                    </a:p>
                  </a:txBody>
                  <a:tcPr/>
                </a:tc>
                <a:extLst>
                  <a:ext uri="{0D108BD9-81ED-4DB2-BD59-A6C34878D82A}">
                    <a16:rowId xmlns:a16="http://schemas.microsoft.com/office/drawing/2014/main" val="641913026"/>
                  </a:ext>
                </a:extLst>
              </a:tr>
              <a:tr h="494769">
                <a:tc>
                  <a:txBody>
                    <a:bodyPr/>
                    <a:lstStyle/>
                    <a:p>
                      <a:r>
                        <a:rPr lang="sv-SE" sz="2000" dirty="0"/>
                        <a:t>Egen HUR-princip</a:t>
                      </a:r>
                    </a:p>
                  </a:txBody>
                  <a:tcPr/>
                </a:tc>
                <a:extLst>
                  <a:ext uri="{0D108BD9-81ED-4DB2-BD59-A6C34878D82A}">
                    <a16:rowId xmlns:a16="http://schemas.microsoft.com/office/drawing/2014/main" val="3033738375"/>
                  </a:ext>
                </a:extLst>
              </a:tr>
              <a:tr h="497486">
                <a:tc>
                  <a:txBody>
                    <a:bodyPr/>
                    <a:lstStyle/>
                    <a:p>
                      <a:r>
                        <a:rPr lang="sv-SE" sz="2000" b="1" i="1" dirty="0"/>
                        <a:t>Till exempellista</a:t>
                      </a:r>
                    </a:p>
                  </a:txBody>
                  <a:tcPr/>
                </a:tc>
                <a:extLst>
                  <a:ext uri="{0D108BD9-81ED-4DB2-BD59-A6C34878D82A}">
                    <a16:rowId xmlns:a16="http://schemas.microsoft.com/office/drawing/2014/main" val="2264616662"/>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2000" i="1" dirty="0"/>
                        <a:t>Medelstora förbränningsanläggningar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2000" i="1" dirty="0"/>
                        <a:t>Avfallsstatistik och spårbarhet farligt avfall</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2000" i="1" dirty="0" err="1"/>
                        <a:t>Invasiva</a:t>
                      </a:r>
                      <a:r>
                        <a:rPr lang="sv-SE" sz="2000" i="1" dirty="0"/>
                        <a:t> främmande arter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2000" i="1" dirty="0"/>
                    </a:p>
                  </a:txBody>
                  <a:tcPr/>
                </a:tc>
                <a:extLst>
                  <a:ext uri="{0D108BD9-81ED-4DB2-BD59-A6C34878D82A}">
                    <a16:rowId xmlns:a16="http://schemas.microsoft.com/office/drawing/2014/main" val="1942625965"/>
                  </a:ext>
                </a:extLst>
              </a:tr>
            </a:tbl>
          </a:graphicData>
        </a:graphic>
      </p:graphicFrame>
    </p:spTree>
    <p:extLst>
      <p:ext uri="{BB962C8B-B14F-4D97-AF65-F5344CB8AC3E}">
        <p14:creationId xmlns:p14="http://schemas.microsoft.com/office/powerpoint/2010/main" val="2542120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tshållare för innehåll 6">
            <a:extLst>
              <a:ext uri="{FF2B5EF4-FFF2-40B4-BE49-F238E27FC236}">
                <a16:creationId xmlns:a16="http://schemas.microsoft.com/office/drawing/2014/main" id="{01A1BE13-A8A0-4526-BCA9-5AB80D4115F3}"/>
              </a:ext>
            </a:extLst>
          </p:cNvPr>
          <p:cNvGraphicFramePr>
            <a:graphicFrameLocks/>
          </p:cNvGraphicFramePr>
          <p:nvPr>
            <p:extLst>
              <p:ext uri="{D42A27DB-BD31-4B8C-83A1-F6EECF244321}">
                <p14:modId xmlns:p14="http://schemas.microsoft.com/office/powerpoint/2010/main" val="566842890"/>
              </p:ext>
            </p:extLst>
          </p:nvPr>
        </p:nvGraphicFramePr>
        <p:xfrm>
          <a:off x="1706953" y="524025"/>
          <a:ext cx="8731624" cy="4961920"/>
        </p:xfrm>
        <a:graphic>
          <a:graphicData uri="http://schemas.openxmlformats.org/drawingml/2006/table">
            <a:tbl>
              <a:tblPr firstRow="1" bandRow="1">
                <a:tableStyleId>{5C22544A-7EE6-4342-B048-85BDC9FD1C3A}</a:tableStyleId>
              </a:tblPr>
              <a:tblGrid>
                <a:gridCol w="8731624">
                  <a:extLst>
                    <a:ext uri="{9D8B030D-6E8A-4147-A177-3AD203B41FA5}">
                      <a16:colId xmlns:a16="http://schemas.microsoft.com/office/drawing/2014/main" val="2432633308"/>
                    </a:ext>
                  </a:extLst>
                </a:gridCol>
              </a:tblGrid>
              <a:tr h="491111">
                <a:tc>
                  <a:txBody>
                    <a:bodyPr/>
                    <a:lstStyle/>
                    <a:p>
                      <a:r>
                        <a:rPr lang="sv-SE" sz="2400" dirty="0"/>
                        <a:t>Samverkansprincip 7</a:t>
                      </a:r>
                    </a:p>
                  </a:txBody>
                  <a:tcPr/>
                </a:tc>
                <a:extLst>
                  <a:ext uri="{0D108BD9-81ED-4DB2-BD59-A6C34878D82A}">
                    <a16:rowId xmlns:a16="http://schemas.microsoft.com/office/drawing/2014/main" val="1316189018"/>
                  </a:ext>
                </a:extLst>
              </a:tr>
              <a:tr h="509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2000" b="1" i="0" kern="1200" dirty="0">
                          <a:solidFill>
                            <a:schemeClr val="dk1"/>
                          </a:solidFill>
                          <a:effectLst/>
                          <a:latin typeface="+mn-lt"/>
                          <a:ea typeface="+mn-ea"/>
                          <a:cs typeface="+mn-cs"/>
                        </a:rPr>
                        <a:t>Vi bejakar </a:t>
                      </a:r>
                      <a:r>
                        <a:rPr lang="sv-SE" sz="2000" b="1" i="0" kern="1200" dirty="0">
                          <a:solidFill>
                            <a:schemeClr val="tx1"/>
                          </a:solidFill>
                          <a:effectLst/>
                          <a:latin typeface="+mn-lt"/>
                          <a:ea typeface="+mn-ea"/>
                          <a:cs typeface="+mn-cs"/>
                        </a:rPr>
                        <a:t>samhällsför</a:t>
                      </a:r>
                      <a:r>
                        <a:rPr lang="sv-SE" sz="2000" b="1" i="0" kern="1200" dirty="0">
                          <a:solidFill>
                            <a:schemeClr val="dk1"/>
                          </a:solidFill>
                          <a:effectLst/>
                          <a:latin typeface="+mn-lt"/>
                          <a:ea typeface="+mn-ea"/>
                          <a:cs typeface="+mn-cs"/>
                        </a:rPr>
                        <a:t>ändringen</a:t>
                      </a:r>
                    </a:p>
                  </a:txBody>
                  <a:tcPr/>
                </a:tc>
                <a:extLst>
                  <a:ext uri="{0D108BD9-81ED-4DB2-BD59-A6C34878D82A}">
                    <a16:rowId xmlns:a16="http://schemas.microsoft.com/office/drawing/2014/main" val="3972031823"/>
                  </a:ext>
                </a:extLst>
              </a:tr>
              <a:tr h="509278">
                <a:tc>
                  <a:txBody>
                    <a:bodyPr/>
                    <a:lstStyle/>
                    <a:p>
                      <a:r>
                        <a:rPr lang="sv-SE" sz="2000" b="1" i="1" kern="1200" dirty="0">
                          <a:solidFill>
                            <a:schemeClr val="tx1"/>
                          </a:solidFill>
                          <a:latin typeface="+mn-lt"/>
                          <a:ea typeface="+mn-ea"/>
                          <a:cs typeface="+mn-cs"/>
                        </a:rPr>
                        <a:t>Beskrivning</a:t>
                      </a:r>
                    </a:p>
                  </a:txBody>
                  <a:tcPr/>
                </a:tc>
                <a:extLst>
                  <a:ext uri="{0D108BD9-81ED-4DB2-BD59-A6C34878D82A}">
                    <a16:rowId xmlns:a16="http://schemas.microsoft.com/office/drawing/2014/main" val="931437281"/>
                  </a:ext>
                </a:extLst>
              </a:tr>
              <a:tr h="740310">
                <a:tc>
                  <a:txBody>
                    <a:bodyPr/>
                    <a:lstStyle/>
                    <a:p>
                      <a:r>
                        <a:rPr lang="sv-SE" sz="2000" i="1" kern="1200" dirty="0">
                          <a:solidFill>
                            <a:schemeClr val="dk1"/>
                          </a:solidFill>
                          <a:latin typeface="+mn-lt"/>
                          <a:ea typeface="+mn-ea"/>
                          <a:cs typeface="+mn-cs"/>
                        </a:rPr>
                        <a:t>Vi förstår att d</a:t>
                      </a:r>
                      <a:r>
                        <a:rPr lang="sv-SE" sz="2000" i="1" dirty="0"/>
                        <a:t>igitalisering förändrar samhället i grunden (nya affärsmodeller, nya arbetssätt, annan informationshantering, ny teknik) oavsett om vi är med på tåget eller inte. Vi ifrågasätter nuvarande paradigm, gör det som krävs och delar kompetens, kunskap och andra resurser med varandra. </a:t>
                      </a:r>
                    </a:p>
                  </a:txBody>
                  <a:tcPr/>
                </a:tc>
                <a:extLst>
                  <a:ext uri="{0D108BD9-81ED-4DB2-BD59-A6C34878D82A}">
                    <a16:rowId xmlns:a16="http://schemas.microsoft.com/office/drawing/2014/main" val="1471140471"/>
                  </a:ext>
                </a:extLst>
              </a:tr>
              <a:tr h="509278">
                <a:tc>
                  <a:txBody>
                    <a:bodyPr/>
                    <a:lstStyle/>
                    <a:p>
                      <a:r>
                        <a:rPr lang="sv-SE" sz="2000" b="1" dirty="0">
                          <a:solidFill>
                            <a:schemeClr val="tx1"/>
                          </a:solidFill>
                        </a:rPr>
                        <a:t>Spårbarhet</a:t>
                      </a:r>
                    </a:p>
                  </a:txBody>
                  <a:tcPr/>
                </a:tc>
                <a:extLst>
                  <a:ext uri="{0D108BD9-81ED-4DB2-BD59-A6C34878D82A}">
                    <a16:rowId xmlns:a16="http://schemas.microsoft.com/office/drawing/2014/main" val="641913026"/>
                  </a:ext>
                </a:extLst>
              </a:tr>
              <a:tr h="494769">
                <a:tc>
                  <a:txBody>
                    <a:bodyPr/>
                    <a:lstStyle/>
                    <a:p>
                      <a:r>
                        <a:rPr lang="sv-SE" sz="2000" dirty="0"/>
                        <a:t>Egen HUR-princip</a:t>
                      </a:r>
                    </a:p>
                  </a:txBody>
                  <a:tcPr/>
                </a:tc>
                <a:extLst>
                  <a:ext uri="{0D108BD9-81ED-4DB2-BD59-A6C34878D82A}">
                    <a16:rowId xmlns:a16="http://schemas.microsoft.com/office/drawing/2014/main" val="3033738375"/>
                  </a:ext>
                </a:extLst>
              </a:tr>
              <a:tr h="497486">
                <a:tc>
                  <a:txBody>
                    <a:bodyPr/>
                    <a:lstStyle/>
                    <a:p>
                      <a:r>
                        <a:rPr lang="sv-SE" sz="2000" b="1" i="1" dirty="0"/>
                        <a:t>Till exempellista</a:t>
                      </a:r>
                    </a:p>
                  </a:txBody>
                  <a:tcPr/>
                </a:tc>
                <a:extLst>
                  <a:ext uri="{0D108BD9-81ED-4DB2-BD59-A6C34878D82A}">
                    <a16:rowId xmlns:a16="http://schemas.microsoft.com/office/drawing/2014/main" val="2264616662"/>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2000" i="1" dirty="0"/>
                    </a:p>
                  </a:txBody>
                  <a:tcPr/>
                </a:tc>
                <a:extLst>
                  <a:ext uri="{0D108BD9-81ED-4DB2-BD59-A6C34878D82A}">
                    <a16:rowId xmlns:a16="http://schemas.microsoft.com/office/drawing/2014/main" val="1942625965"/>
                  </a:ext>
                </a:extLst>
              </a:tr>
            </a:tbl>
          </a:graphicData>
        </a:graphic>
      </p:graphicFrame>
    </p:spTree>
    <p:extLst>
      <p:ext uri="{BB962C8B-B14F-4D97-AF65-F5344CB8AC3E}">
        <p14:creationId xmlns:p14="http://schemas.microsoft.com/office/powerpoint/2010/main" val="2559670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tshållare för innehåll 6">
            <a:extLst>
              <a:ext uri="{FF2B5EF4-FFF2-40B4-BE49-F238E27FC236}">
                <a16:creationId xmlns:a16="http://schemas.microsoft.com/office/drawing/2014/main" id="{1EB8017E-A872-476E-95A9-8419AD421B96}"/>
              </a:ext>
            </a:extLst>
          </p:cNvPr>
          <p:cNvGraphicFramePr>
            <a:graphicFrameLocks/>
          </p:cNvGraphicFramePr>
          <p:nvPr>
            <p:extLst>
              <p:ext uri="{D42A27DB-BD31-4B8C-83A1-F6EECF244321}">
                <p14:modId xmlns:p14="http://schemas.microsoft.com/office/powerpoint/2010/main" val="1749115225"/>
              </p:ext>
            </p:extLst>
          </p:nvPr>
        </p:nvGraphicFramePr>
        <p:xfrm>
          <a:off x="1706953" y="465022"/>
          <a:ext cx="8731624" cy="4961920"/>
        </p:xfrm>
        <a:graphic>
          <a:graphicData uri="http://schemas.openxmlformats.org/drawingml/2006/table">
            <a:tbl>
              <a:tblPr firstRow="1" bandRow="1">
                <a:tableStyleId>{5C22544A-7EE6-4342-B048-85BDC9FD1C3A}</a:tableStyleId>
              </a:tblPr>
              <a:tblGrid>
                <a:gridCol w="8731624">
                  <a:extLst>
                    <a:ext uri="{9D8B030D-6E8A-4147-A177-3AD203B41FA5}">
                      <a16:colId xmlns:a16="http://schemas.microsoft.com/office/drawing/2014/main" val="2432633308"/>
                    </a:ext>
                  </a:extLst>
                </a:gridCol>
              </a:tblGrid>
              <a:tr h="491111">
                <a:tc>
                  <a:txBody>
                    <a:bodyPr/>
                    <a:lstStyle/>
                    <a:p>
                      <a:r>
                        <a:rPr lang="sv-SE" sz="2400" dirty="0"/>
                        <a:t>Samverkansprincip 8</a:t>
                      </a:r>
                    </a:p>
                  </a:txBody>
                  <a:tcPr/>
                </a:tc>
                <a:extLst>
                  <a:ext uri="{0D108BD9-81ED-4DB2-BD59-A6C34878D82A}">
                    <a16:rowId xmlns:a16="http://schemas.microsoft.com/office/drawing/2014/main" val="1316189018"/>
                  </a:ext>
                </a:extLst>
              </a:tr>
              <a:tr h="509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2000" b="1" i="0" kern="1200" dirty="0">
                          <a:solidFill>
                            <a:schemeClr val="dk1"/>
                          </a:solidFill>
                          <a:effectLst/>
                          <a:latin typeface="+mn-lt"/>
                          <a:ea typeface="+mn-ea"/>
                          <a:cs typeface="+mn-cs"/>
                        </a:rPr>
                        <a:t>Vi påverkar utformning av rättsakter</a:t>
                      </a:r>
                    </a:p>
                  </a:txBody>
                  <a:tcPr/>
                </a:tc>
                <a:extLst>
                  <a:ext uri="{0D108BD9-81ED-4DB2-BD59-A6C34878D82A}">
                    <a16:rowId xmlns:a16="http://schemas.microsoft.com/office/drawing/2014/main" val="3972031823"/>
                  </a:ext>
                </a:extLst>
              </a:tr>
              <a:tr h="509278">
                <a:tc>
                  <a:txBody>
                    <a:bodyPr/>
                    <a:lstStyle/>
                    <a:p>
                      <a:r>
                        <a:rPr lang="sv-SE" sz="2000" b="1" i="1" kern="1200" dirty="0">
                          <a:solidFill>
                            <a:schemeClr val="tx1"/>
                          </a:solidFill>
                          <a:latin typeface="+mn-lt"/>
                          <a:ea typeface="+mn-ea"/>
                          <a:cs typeface="+mn-cs"/>
                        </a:rPr>
                        <a:t>Beskrivning</a:t>
                      </a:r>
                    </a:p>
                  </a:txBody>
                  <a:tcPr/>
                </a:tc>
                <a:extLst>
                  <a:ext uri="{0D108BD9-81ED-4DB2-BD59-A6C34878D82A}">
                    <a16:rowId xmlns:a16="http://schemas.microsoft.com/office/drawing/2014/main" val="931437281"/>
                  </a:ext>
                </a:extLst>
              </a:tr>
              <a:tr h="7403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2000" i="1" kern="1200" dirty="0">
                          <a:solidFill>
                            <a:schemeClr val="dk1"/>
                          </a:solidFill>
                          <a:latin typeface="+mn-lt"/>
                          <a:ea typeface="+mn-ea"/>
                          <a:cs typeface="+mn-cs"/>
                        </a:rPr>
                        <a:t>Vi </a:t>
                      </a:r>
                      <a:r>
                        <a:rPr lang="sv-SE" sz="2000" i="1" dirty="0"/>
                        <a:t>tar chansen att påverka planerat och pågående arbete med utformning av internationella, europeiska och nationella rättsakter – så att de blir teknikneutrala och tar höjd för det digitala klivet.</a:t>
                      </a:r>
                    </a:p>
                    <a:p>
                      <a:endParaRPr lang="sv-SE" sz="2000" i="1" dirty="0"/>
                    </a:p>
                  </a:txBody>
                  <a:tcPr/>
                </a:tc>
                <a:extLst>
                  <a:ext uri="{0D108BD9-81ED-4DB2-BD59-A6C34878D82A}">
                    <a16:rowId xmlns:a16="http://schemas.microsoft.com/office/drawing/2014/main" val="1471140471"/>
                  </a:ext>
                </a:extLst>
              </a:tr>
              <a:tr h="509278">
                <a:tc>
                  <a:txBody>
                    <a:bodyPr/>
                    <a:lstStyle/>
                    <a:p>
                      <a:r>
                        <a:rPr lang="sv-SE" sz="2000" b="1" dirty="0">
                          <a:solidFill>
                            <a:schemeClr val="tx1"/>
                          </a:solidFill>
                        </a:rPr>
                        <a:t>Spårbarhet</a:t>
                      </a:r>
                    </a:p>
                  </a:txBody>
                  <a:tcPr/>
                </a:tc>
                <a:extLst>
                  <a:ext uri="{0D108BD9-81ED-4DB2-BD59-A6C34878D82A}">
                    <a16:rowId xmlns:a16="http://schemas.microsoft.com/office/drawing/2014/main" val="641913026"/>
                  </a:ext>
                </a:extLst>
              </a:tr>
              <a:tr h="494769">
                <a:tc>
                  <a:txBody>
                    <a:bodyPr/>
                    <a:lstStyle/>
                    <a:p>
                      <a:r>
                        <a:rPr lang="sv-SE" sz="2000" dirty="0"/>
                        <a:t>Egen HUR-princip</a:t>
                      </a:r>
                    </a:p>
                  </a:txBody>
                  <a:tcPr/>
                </a:tc>
                <a:extLst>
                  <a:ext uri="{0D108BD9-81ED-4DB2-BD59-A6C34878D82A}">
                    <a16:rowId xmlns:a16="http://schemas.microsoft.com/office/drawing/2014/main" val="3033738375"/>
                  </a:ext>
                </a:extLst>
              </a:tr>
              <a:tr h="497486">
                <a:tc>
                  <a:txBody>
                    <a:bodyPr/>
                    <a:lstStyle/>
                    <a:p>
                      <a:r>
                        <a:rPr lang="sv-SE" sz="2000" b="1" i="1" dirty="0"/>
                        <a:t>Till exempellista</a:t>
                      </a:r>
                    </a:p>
                  </a:txBody>
                  <a:tcPr/>
                </a:tc>
                <a:extLst>
                  <a:ext uri="{0D108BD9-81ED-4DB2-BD59-A6C34878D82A}">
                    <a16:rowId xmlns:a16="http://schemas.microsoft.com/office/drawing/2014/main" val="2264616662"/>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2000" i="1" dirty="0"/>
                    </a:p>
                  </a:txBody>
                  <a:tcPr/>
                </a:tc>
                <a:extLst>
                  <a:ext uri="{0D108BD9-81ED-4DB2-BD59-A6C34878D82A}">
                    <a16:rowId xmlns:a16="http://schemas.microsoft.com/office/drawing/2014/main" val="1942625965"/>
                  </a:ext>
                </a:extLst>
              </a:tr>
            </a:tbl>
          </a:graphicData>
        </a:graphic>
      </p:graphicFrame>
    </p:spTree>
    <p:extLst>
      <p:ext uri="{BB962C8B-B14F-4D97-AF65-F5344CB8AC3E}">
        <p14:creationId xmlns:p14="http://schemas.microsoft.com/office/powerpoint/2010/main" val="2301046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tshållare för innehåll 6">
            <a:extLst>
              <a:ext uri="{FF2B5EF4-FFF2-40B4-BE49-F238E27FC236}">
                <a16:creationId xmlns:a16="http://schemas.microsoft.com/office/drawing/2014/main" id="{1EB8017E-A872-476E-95A9-8419AD421B96}"/>
              </a:ext>
            </a:extLst>
          </p:cNvPr>
          <p:cNvGraphicFramePr>
            <a:graphicFrameLocks/>
          </p:cNvGraphicFramePr>
          <p:nvPr>
            <p:extLst>
              <p:ext uri="{D42A27DB-BD31-4B8C-83A1-F6EECF244321}">
                <p14:modId xmlns:p14="http://schemas.microsoft.com/office/powerpoint/2010/main" val="2450828677"/>
              </p:ext>
            </p:extLst>
          </p:nvPr>
        </p:nvGraphicFramePr>
        <p:xfrm>
          <a:off x="1706953" y="465022"/>
          <a:ext cx="8731624" cy="5266720"/>
        </p:xfrm>
        <a:graphic>
          <a:graphicData uri="http://schemas.openxmlformats.org/drawingml/2006/table">
            <a:tbl>
              <a:tblPr firstRow="1" bandRow="1">
                <a:tableStyleId>{5C22544A-7EE6-4342-B048-85BDC9FD1C3A}</a:tableStyleId>
              </a:tblPr>
              <a:tblGrid>
                <a:gridCol w="8731624">
                  <a:extLst>
                    <a:ext uri="{9D8B030D-6E8A-4147-A177-3AD203B41FA5}">
                      <a16:colId xmlns:a16="http://schemas.microsoft.com/office/drawing/2014/main" val="2432633308"/>
                    </a:ext>
                  </a:extLst>
                </a:gridCol>
              </a:tblGrid>
              <a:tr h="491111">
                <a:tc>
                  <a:txBody>
                    <a:bodyPr/>
                    <a:lstStyle/>
                    <a:p>
                      <a:pPr marL="0" algn="l" defTabSz="914400" rtl="0" eaLnBrk="1" latinLnBrk="0" hangingPunct="1"/>
                      <a:r>
                        <a:rPr lang="sv-SE" sz="2400" kern="1200" dirty="0">
                          <a:solidFill>
                            <a:schemeClr val="bg1"/>
                          </a:solidFill>
                          <a:latin typeface="+mn-lt"/>
                          <a:ea typeface="+mn-ea"/>
                          <a:cs typeface="+mn-cs"/>
                        </a:rPr>
                        <a:t>Samverkansprincip 9</a:t>
                      </a:r>
                    </a:p>
                  </a:txBody>
                  <a:tcPr/>
                </a:tc>
                <a:extLst>
                  <a:ext uri="{0D108BD9-81ED-4DB2-BD59-A6C34878D82A}">
                    <a16:rowId xmlns:a16="http://schemas.microsoft.com/office/drawing/2014/main" val="1316189018"/>
                  </a:ext>
                </a:extLst>
              </a:tr>
              <a:tr h="509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2000" b="1" i="0" kern="1200" dirty="0">
                          <a:solidFill>
                            <a:schemeClr val="dk1"/>
                          </a:solidFill>
                          <a:latin typeface="+mn-lt"/>
                          <a:ea typeface="+mn-ea"/>
                          <a:cs typeface="+mn-cs"/>
                        </a:rPr>
                        <a:t>Vi använder arkitekturstyrning i förändringsarbetet</a:t>
                      </a:r>
                      <a:endParaRPr lang="sv-SE" sz="2000" i="0" kern="1200" dirty="0">
                        <a:solidFill>
                          <a:schemeClr val="dk1"/>
                        </a:solidFill>
                        <a:latin typeface="+mn-lt"/>
                        <a:ea typeface="+mn-ea"/>
                        <a:cs typeface="+mn-cs"/>
                      </a:endParaRPr>
                    </a:p>
                  </a:txBody>
                  <a:tcPr/>
                </a:tc>
                <a:extLst>
                  <a:ext uri="{0D108BD9-81ED-4DB2-BD59-A6C34878D82A}">
                    <a16:rowId xmlns:a16="http://schemas.microsoft.com/office/drawing/2014/main" val="3972031823"/>
                  </a:ext>
                </a:extLst>
              </a:tr>
              <a:tr h="509278">
                <a:tc>
                  <a:txBody>
                    <a:bodyPr/>
                    <a:lstStyle/>
                    <a:p>
                      <a:pPr marL="0" algn="l" defTabSz="914400" rtl="0" eaLnBrk="1" latinLnBrk="0" hangingPunct="1"/>
                      <a:r>
                        <a:rPr lang="sv-SE" sz="2000" b="1" i="1" kern="1200" dirty="0">
                          <a:solidFill>
                            <a:schemeClr val="dk1"/>
                          </a:solidFill>
                          <a:latin typeface="+mn-lt"/>
                          <a:ea typeface="+mn-ea"/>
                          <a:cs typeface="+mn-cs"/>
                        </a:rPr>
                        <a:t>Beskrivning</a:t>
                      </a:r>
                      <a:endParaRPr lang="sv-SE" sz="2000" i="1" kern="1200" dirty="0">
                        <a:solidFill>
                          <a:schemeClr val="dk1"/>
                        </a:solidFill>
                        <a:latin typeface="+mn-lt"/>
                        <a:ea typeface="+mn-ea"/>
                        <a:cs typeface="+mn-cs"/>
                      </a:endParaRPr>
                    </a:p>
                  </a:txBody>
                  <a:tcPr/>
                </a:tc>
                <a:extLst>
                  <a:ext uri="{0D108BD9-81ED-4DB2-BD59-A6C34878D82A}">
                    <a16:rowId xmlns:a16="http://schemas.microsoft.com/office/drawing/2014/main" val="931437281"/>
                  </a:ext>
                </a:extLst>
              </a:tr>
              <a:tr h="740310">
                <a:tc>
                  <a:txBody>
                    <a:bodyPr/>
                    <a:lstStyle/>
                    <a:p>
                      <a:pPr marL="0" algn="l" defTabSz="914400" rtl="0" eaLnBrk="1" latinLnBrk="0" hangingPunct="1"/>
                      <a:r>
                        <a:rPr lang="sv-SE" sz="2000" i="1" kern="1200" dirty="0">
                          <a:solidFill>
                            <a:schemeClr val="dk1"/>
                          </a:solidFill>
                          <a:latin typeface="+mn-lt"/>
                          <a:ea typeface="+mn-ea"/>
                          <a:cs typeface="+mn-cs"/>
                        </a:rPr>
                        <a:t>Vi </a:t>
                      </a:r>
                      <a:r>
                        <a:rPr lang="sv-SE" sz="2000" i="1" dirty="0"/>
                        <a:t>åstadkommer </a:t>
                      </a:r>
                      <a:r>
                        <a:rPr lang="sv-SE" sz="2000" i="1" dirty="0" err="1">
                          <a:solidFill>
                            <a:schemeClr val="tx1"/>
                          </a:solidFill>
                        </a:rPr>
                        <a:t>interoperabilitet</a:t>
                      </a:r>
                      <a:r>
                        <a:rPr lang="sv-SE" sz="2000" i="1" dirty="0">
                          <a:solidFill>
                            <a:schemeClr val="tx1"/>
                          </a:solidFill>
                        </a:rPr>
                        <a:t> i och mellan </a:t>
                      </a:r>
                      <a:r>
                        <a:rPr lang="sv-SE" sz="2000" i="1" dirty="0"/>
                        <a:t>organisationer genom att använda arkitekturstyrning för överblick, spårbarhet, flexibilitet och återbruk. Vi belyser perspektiven politik, juridik, verksamhet, information och teknik - så att underlag för beslut skapar förutsättningar för en medveten förändring.</a:t>
                      </a:r>
                    </a:p>
                    <a:p>
                      <a:pPr marL="0" algn="l" defTabSz="914400" rtl="0" eaLnBrk="1" latinLnBrk="0" hangingPunct="1"/>
                      <a:endParaRPr lang="sv-SE" sz="2000" i="1" kern="1200" dirty="0">
                        <a:solidFill>
                          <a:schemeClr val="dk1"/>
                        </a:solidFill>
                        <a:latin typeface="+mn-lt"/>
                        <a:ea typeface="+mn-ea"/>
                        <a:cs typeface="+mn-cs"/>
                      </a:endParaRPr>
                    </a:p>
                  </a:txBody>
                  <a:tcPr/>
                </a:tc>
                <a:extLst>
                  <a:ext uri="{0D108BD9-81ED-4DB2-BD59-A6C34878D82A}">
                    <a16:rowId xmlns:a16="http://schemas.microsoft.com/office/drawing/2014/main" val="1471140471"/>
                  </a:ext>
                </a:extLst>
              </a:tr>
              <a:tr h="509278">
                <a:tc>
                  <a:txBody>
                    <a:bodyPr/>
                    <a:lstStyle/>
                    <a:p>
                      <a:pPr marL="0" algn="l" defTabSz="914400" rtl="0" eaLnBrk="1" latinLnBrk="0" hangingPunct="1"/>
                      <a:r>
                        <a:rPr lang="sv-SE" sz="2000" b="1" kern="1200" dirty="0">
                          <a:solidFill>
                            <a:schemeClr val="dk1"/>
                          </a:solidFill>
                          <a:latin typeface="+mn-lt"/>
                          <a:ea typeface="+mn-ea"/>
                          <a:cs typeface="+mn-cs"/>
                        </a:rPr>
                        <a:t>Spårbarhet</a:t>
                      </a:r>
                    </a:p>
                  </a:txBody>
                  <a:tcPr/>
                </a:tc>
                <a:extLst>
                  <a:ext uri="{0D108BD9-81ED-4DB2-BD59-A6C34878D82A}">
                    <a16:rowId xmlns:a16="http://schemas.microsoft.com/office/drawing/2014/main" val="641913026"/>
                  </a:ext>
                </a:extLst>
              </a:tr>
              <a:tr h="494769">
                <a:tc>
                  <a:txBody>
                    <a:bodyPr/>
                    <a:lstStyle/>
                    <a:p>
                      <a:pPr marL="0" algn="l" defTabSz="914400" rtl="0" eaLnBrk="1" latinLnBrk="0" hangingPunct="1"/>
                      <a:r>
                        <a:rPr lang="sv-SE" sz="2000" kern="1200" dirty="0" err="1">
                          <a:solidFill>
                            <a:schemeClr val="dk1"/>
                          </a:solidFill>
                          <a:latin typeface="+mn-lt"/>
                          <a:ea typeface="+mn-ea"/>
                          <a:cs typeface="+mn-cs"/>
                        </a:rPr>
                        <a:t>European</a:t>
                      </a:r>
                      <a:r>
                        <a:rPr lang="sv-SE" sz="2000" kern="1200" dirty="0">
                          <a:solidFill>
                            <a:schemeClr val="dk1"/>
                          </a:solidFill>
                          <a:latin typeface="+mn-lt"/>
                          <a:ea typeface="+mn-ea"/>
                          <a:cs typeface="+mn-cs"/>
                        </a:rPr>
                        <a:t> </a:t>
                      </a:r>
                      <a:r>
                        <a:rPr lang="sv-SE" sz="2000" kern="1200" dirty="0" err="1">
                          <a:solidFill>
                            <a:schemeClr val="dk1"/>
                          </a:solidFill>
                          <a:latin typeface="+mn-lt"/>
                          <a:ea typeface="+mn-ea"/>
                          <a:cs typeface="+mn-cs"/>
                        </a:rPr>
                        <a:t>Interoperability</a:t>
                      </a:r>
                      <a:r>
                        <a:rPr lang="sv-SE" sz="2000" kern="1200" dirty="0">
                          <a:solidFill>
                            <a:schemeClr val="dk1"/>
                          </a:solidFill>
                          <a:latin typeface="+mn-lt"/>
                          <a:ea typeface="+mn-ea"/>
                          <a:cs typeface="+mn-cs"/>
                        </a:rPr>
                        <a:t> </a:t>
                      </a:r>
                      <a:r>
                        <a:rPr lang="sv-SE" sz="2000" kern="1200" dirty="0" err="1">
                          <a:solidFill>
                            <a:schemeClr val="dk1"/>
                          </a:solidFill>
                          <a:latin typeface="+mn-lt"/>
                          <a:ea typeface="+mn-ea"/>
                          <a:cs typeface="+mn-cs"/>
                        </a:rPr>
                        <a:t>Framework</a:t>
                      </a:r>
                      <a:r>
                        <a:rPr lang="sv-SE" sz="2000" kern="1200" dirty="0">
                          <a:solidFill>
                            <a:schemeClr val="dk1"/>
                          </a:solidFill>
                          <a:latin typeface="+mn-lt"/>
                          <a:ea typeface="+mn-ea"/>
                          <a:cs typeface="+mn-cs"/>
                        </a:rPr>
                        <a:t> (EIF)</a:t>
                      </a:r>
                    </a:p>
                  </a:txBody>
                  <a:tcPr/>
                </a:tc>
                <a:extLst>
                  <a:ext uri="{0D108BD9-81ED-4DB2-BD59-A6C34878D82A}">
                    <a16:rowId xmlns:a16="http://schemas.microsoft.com/office/drawing/2014/main" val="3033738375"/>
                  </a:ext>
                </a:extLst>
              </a:tr>
              <a:tr h="497486">
                <a:tc>
                  <a:txBody>
                    <a:bodyPr/>
                    <a:lstStyle/>
                    <a:p>
                      <a:pPr marL="0" algn="l" defTabSz="914400" rtl="0" eaLnBrk="1" latinLnBrk="0" hangingPunct="1"/>
                      <a:r>
                        <a:rPr lang="sv-SE" sz="2000" b="1" i="1" dirty="0">
                          <a:effectLst/>
                        </a:rPr>
                        <a:t>Till exempellista</a:t>
                      </a:r>
                      <a:endParaRPr lang="sv-SE" sz="2000" i="1" kern="1200" dirty="0">
                        <a:solidFill>
                          <a:schemeClr val="dk1"/>
                        </a:solidFill>
                        <a:latin typeface="+mn-lt"/>
                        <a:ea typeface="+mn-ea"/>
                        <a:cs typeface="+mn-cs"/>
                      </a:endParaRPr>
                    </a:p>
                  </a:txBody>
                  <a:tcPr/>
                </a:tc>
                <a:extLst>
                  <a:ext uri="{0D108BD9-81ED-4DB2-BD59-A6C34878D82A}">
                    <a16:rowId xmlns:a16="http://schemas.microsoft.com/office/drawing/2014/main" val="2264616662"/>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2000" i="1" kern="1200" dirty="0">
                          <a:solidFill>
                            <a:schemeClr val="dk1"/>
                          </a:solidFill>
                          <a:latin typeface="+mn-lt"/>
                          <a:ea typeface="+mn-ea"/>
                          <a:cs typeface="+mn-cs"/>
                        </a:rPr>
                        <a:t>Exempel på hur EU och </a:t>
                      </a:r>
                      <a:r>
                        <a:rPr lang="sv-SE" sz="2000" i="1" kern="1200" dirty="0" err="1">
                          <a:solidFill>
                            <a:schemeClr val="dk1"/>
                          </a:solidFill>
                          <a:latin typeface="+mn-lt"/>
                          <a:ea typeface="+mn-ea"/>
                          <a:cs typeface="+mn-cs"/>
                        </a:rPr>
                        <a:t>eSam</a:t>
                      </a:r>
                      <a:r>
                        <a:rPr lang="sv-SE" sz="2000" i="1" kern="1200" dirty="0">
                          <a:solidFill>
                            <a:schemeClr val="dk1"/>
                          </a:solidFill>
                          <a:latin typeface="+mn-lt"/>
                          <a:ea typeface="+mn-ea"/>
                          <a:cs typeface="+mn-cs"/>
                        </a:rPr>
                        <a:t> m </a:t>
                      </a:r>
                      <a:r>
                        <a:rPr lang="sv-SE" sz="2000" i="1" kern="1200" dirty="0" err="1">
                          <a:solidFill>
                            <a:schemeClr val="dk1"/>
                          </a:solidFill>
                          <a:latin typeface="+mn-lt"/>
                          <a:ea typeface="+mn-ea"/>
                          <a:cs typeface="+mn-cs"/>
                        </a:rPr>
                        <a:t>fl</a:t>
                      </a:r>
                      <a:r>
                        <a:rPr lang="sv-SE" sz="2000" i="1" kern="1200" dirty="0">
                          <a:solidFill>
                            <a:schemeClr val="dk1"/>
                          </a:solidFill>
                          <a:latin typeface="+mn-lt"/>
                          <a:ea typeface="+mn-ea"/>
                          <a:cs typeface="+mn-cs"/>
                        </a:rPr>
                        <a:t> arbetar med arkitekturstyrning</a:t>
                      </a:r>
                    </a:p>
                  </a:txBody>
                  <a:tcPr/>
                </a:tc>
                <a:extLst>
                  <a:ext uri="{0D108BD9-81ED-4DB2-BD59-A6C34878D82A}">
                    <a16:rowId xmlns:a16="http://schemas.microsoft.com/office/drawing/2014/main" val="1942625965"/>
                  </a:ext>
                </a:extLst>
              </a:tr>
            </a:tbl>
          </a:graphicData>
        </a:graphic>
      </p:graphicFrame>
    </p:spTree>
    <p:extLst>
      <p:ext uri="{BB962C8B-B14F-4D97-AF65-F5344CB8AC3E}">
        <p14:creationId xmlns:p14="http://schemas.microsoft.com/office/powerpoint/2010/main" val="1360306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7550">
            <a:off x="8363626" y="1797625"/>
            <a:ext cx="1831916" cy="261232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
        <p:nvSpPr>
          <p:cNvPr id="2" name="Rubrik 1"/>
          <p:cNvSpPr>
            <a:spLocks noGrp="1"/>
          </p:cNvSpPr>
          <p:nvPr>
            <p:ph type="title"/>
          </p:nvPr>
        </p:nvSpPr>
        <p:spPr/>
        <p:txBody>
          <a:bodyPr>
            <a:noAutofit/>
          </a:bodyPr>
          <a:lstStyle/>
          <a:p>
            <a:pPr lvl="0"/>
            <a:r>
              <a:rPr lang="sv-SE" dirty="0"/>
              <a:t>Naturvårdsverket är utsedd till utvecklings-                                  myndighet 2016-2018 för smartare miljöinformation</a:t>
            </a:r>
          </a:p>
        </p:txBody>
      </p:sp>
      <p:sp>
        <p:nvSpPr>
          <p:cNvPr id="9" name="Platshållare för innehåll 2"/>
          <p:cNvSpPr>
            <a:spLocks noGrp="1"/>
          </p:cNvSpPr>
          <p:nvPr>
            <p:ph idx="1"/>
          </p:nvPr>
        </p:nvSpPr>
        <p:spPr/>
        <p:txBody>
          <a:bodyPr>
            <a:noAutofit/>
          </a:bodyPr>
          <a:lstStyle/>
          <a:p>
            <a:pPr marL="0" indent="0" hangingPunct="0">
              <a:buNone/>
            </a:pPr>
            <a:r>
              <a:rPr lang="sv-SE" sz="2000" dirty="0"/>
              <a:t>”miljöinformation är en </a:t>
            </a:r>
            <a:r>
              <a:rPr lang="sv-SE" sz="2000" b="1" dirty="0"/>
              <a:t>strategisk resurs i samhället,</a:t>
            </a:r>
            <a:r>
              <a:rPr lang="sv-SE" sz="2000" dirty="0"/>
              <a:t> </a:t>
            </a:r>
          </a:p>
          <a:p>
            <a:pPr marL="0" indent="0" hangingPunct="0">
              <a:buNone/>
            </a:pPr>
            <a:r>
              <a:rPr lang="sv-SE" sz="2000" dirty="0"/>
              <a:t>för företag, individ och myndighet”</a:t>
            </a:r>
          </a:p>
          <a:p>
            <a:pPr marL="0" indent="0" hangingPunct="0">
              <a:buNone/>
            </a:pPr>
            <a:endParaRPr lang="sv-SE" sz="2000" dirty="0"/>
          </a:p>
          <a:p>
            <a:pPr marL="0" indent="0" hangingPunct="0">
              <a:buNone/>
            </a:pPr>
            <a:r>
              <a:rPr lang="sv-SE" sz="2000" dirty="0"/>
              <a:t>Mål: </a:t>
            </a:r>
            <a:r>
              <a:rPr lang="sv-SE" sz="2000" b="1" dirty="0"/>
              <a:t>förbättra tillgängliggörandet </a:t>
            </a:r>
            <a:r>
              <a:rPr lang="sv-SE" sz="2000" dirty="0"/>
              <a:t>av miljöinformation</a:t>
            </a:r>
          </a:p>
          <a:p>
            <a:pPr marL="0" indent="0" hangingPunct="0">
              <a:buNone/>
            </a:pPr>
            <a:endParaRPr lang="sv-SE" sz="2000" dirty="0"/>
          </a:p>
          <a:p>
            <a:pPr marL="0" indent="0" hangingPunct="0">
              <a:buNone/>
            </a:pPr>
            <a:r>
              <a:rPr lang="sv-SE" sz="2000" dirty="0"/>
              <a:t>Syfte:</a:t>
            </a:r>
          </a:p>
          <a:p>
            <a:pPr hangingPunct="0"/>
            <a:r>
              <a:rPr lang="sv-SE" sz="2000" b="1" dirty="0"/>
              <a:t>ökad användning </a:t>
            </a:r>
            <a:r>
              <a:rPr lang="sv-SE" sz="2000" dirty="0"/>
              <a:t>av miljöinformationen</a:t>
            </a:r>
          </a:p>
          <a:p>
            <a:pPr hangingPunct="0"/>
            <a:r>
              <a:rPr lang="sv-SE" sz="2000" dirty="0"/>
              <a:t>bidra till att </a:t>
            </a:r>
            <a:r>
              <a:rPr lang="sv-SE" sz="2000" b="1" dirty="0"/>
              <a:t>möta klimatutmaningen </a:t>
            </a:r>
            <a:r>
              <a:rPr lang="sv-SE" sz="2000" dirty="0"/>
              <a:t>och nå de nationella </a:t>
            </a:r>
            <a:r>
              <a:rPr lang="sv-SE" sz="2000" b="1" dirty="0"/>
              <a:t>miljökvalitetsmålen och generationsmålet</a:t>
            </a:r>
            <a:endParaRPr lang="sv-SE" sz="2000" strike="sngStrike" dirty="0">
              <a:solidFill>
                <a:srgbClr val="FF0000"/>
              </a:solidFill>
            </a:endParaRPr>
          </a:p>
          <a:p>
            <a:pPr marL="0" indent="0" hangingPunct="0">
              <a:buNone/>
            </a:pPr>
            <a:endParaRPr lang="sv-SE" sz="2000" dirty="0"/>
          </a:p>
          <a:p>
            <a:pPr marL="0" indent="0" hangingPunct="0">
              <a:buNone/>
            </a:pPr>
            <a:r>
              <a:rPr lang="sv-SE" sz="2000" dirty="0"/>
              <a:t>Ska sträva efter att </a:t>
            </a:r>
            <a:r>
              <a:rPr lang="sv-SE" sz="2000" b="1" dirty="0"/>
              <a:t>sätta medborgaren och företagaren i centrum </a:t>
            </a:r>
            <a:r>
              <a:rPr lang="sv-SE" sz="2000" dirty="0"/>
              <a:t> och främja öppen och datadriven innovation</a:t>
            </a:r>
          </a:p>
          <a:p>
            <a:pPr hangingPunct="0"/>
            <a:endParaRPr lang="sv-SE" sz="2000" dirty="0"/>
          </a:p>
          <a:p>
            <a:pPr marL="0" indent="0" hangingPunct="0">
              <a:buNone/>
            </a:pPr>
            <a:endParaRPr lang="sv-SE" sz="2000" dirty="0"/>
          </a:p>
        </p:txBody>
      </p:sp>
    </p:spTree>
    <p:extLst>
      <p:ext uri="{BB962C8B-B14F-4D97-AF65-F5344CB8AC3E}">
        <p14:creationId xmlns:p14="http://schemas.microsoft.com/office/powerpoint/2010/main" val="164078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7550">
            <a:off x="8363626" y="1797625"/>
            <a:ext cx="1831916" cy="261232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
        <p:nvSpPr>
          <p:cNvPr id="2" name="Rubrik 1"/>
          <p:cNvSpPr>
            <a:spLocks noGrp="1"/>
          </p:cNvSpPr>
          <p:nvPr>
            <p:ph type="title"/>
          </p:nvPr>
        </p:nvSpPr>
        <p:spPr/>
        <p:txBody>
          <a:bodyPr>
            <a:noAutofit/>
          </a:bodyPr>
          <a:lstStyle/>
          <a:p>
            <a:pPr lvl="0"/>
            <a:r>
              <a:rPr lang="sv-SE" dirty="0"/>
              <a:t>Naturvårdsverket är utsedd till utvecklings-                                  myndighet 2016-2018 för smartare miljöinformation</a:t>
            </a:r>
          </a:p>
        </p:txBody>
      </p:sp>
      <p:sp>
        <p:nvSpPr>
          <p:cNvPr id="9" name="Platshållare för innehåll 2"/>
          <p:cNvSpPr>
            <a:spLocks noGrp="1"/>
          </p:cNvSpPr>
          <p:nvPr>
            <p:ph idx="1"/>
          </p:nvPr>
        </p:nvSpPr>
        <p:spPr/>
        <p:txBody>
          <a:bodyPr>
            <a:noAutofit/>
          </a:bodyPr>
          <a:lstStyle/>
          <a:p>
            <a:pPr marL="0" indent="0" hangingPunct="0">
              <a:buNone/>
            </a:pPr>
            <a:r>
              <a:rPr lang="sv-SE" sz="2000" dirty="0"/>
              <a:t>”miljöinformation är en </a:t>
            </a:r>
            <a:r>
              <a:rPr lang="sv-SE" sz="2000" b="1" dirty="0"/>
              <a:t>strategisk resurs i samhället,</a:t>
            </a:r>
            <a:r>
              <a:rPr lang="sv-SE" sz="2000" dirty="0"/>
              <a:t> </a:t>
            </a:r>
          </a:p>
          <a:p>
            <a:pPr marL="0" indent="0" hangingPunct="0">
              <a:buNone/>
            </a:pPr>
            <a:r>
              <a:rPr lang="sv-SE" sz="2000" dirty="0"/>
              <a:t>för företag, individ och myndighet”</a:t>
            </a:r>
          </a:p>
          <a:p>
            <a:pPr marL="0" indent="0" hangingPunct="0">
              <a:buNone/>
            </a:pPr>
            <a:endParaRPr lang="sv-SE" sz="2000" dirty="0"/>
          </a:p>
          <a:p>
            <a:pPr marL="0" indent="0" hangingPunct="0">
              <a:buNone/>
            </a:pPr>
            <a:r>
              <a:rPr lang="sv-SE" sz="2000" dirty="0"/>
              <a:t>Mål: </a:t>
            </a:r>
            <a:r>
              <a:rPr lang="sv-SE" sz="2000" b="1" dirty="0"/>
              <a:t>förbättra tillgängliggörandet </a:t>
            </a:r>
            <a:r>
              <a:rPr lang="sv-SE" sz="2000" dirty="0"/>
              <a:t>av miljöinformation</a:t>
            </a:r>
          </a:p>
          <a:p>
            <a:pPr marL="0" indent="0" hangingPunct="0">
              <a:buNone/>
            </a:pPr>
            <a:endParaRPr lang="sv-SE" sz="2000" dirty="0"/>
          </a:p>
          <a:p>
            <a:pPr marL="0" indent="0" hangingPunct="0">
              <a:buNone/>
            </a:pPr>
            <a:r>
              <a:rPr lang="sv-SE" sz="2000" dirty="0"/>
              <a:t>Syfte:</a:t>
            </a:r>
          </a:p>
          <a:p>
            <a:pPr hangingPunct="0"/>
            <a:r>
              <a:rPr lang="sv-SE" sz="2000" b="1" dirty="0"/>
              <a:t>ökad användning </a:t>
            </a:r>
            <a:r>
              <a:rPr lang="sv-SE" sz="2000" dirty="0"/>
              <a:t>av miljöinformationen</a:t>
            </a:r>
          </a:p>
          <a:p>
            <a:pPr hangingPunct="0"/>
            <a:r>
              <a:rPr lang="sv-SE" sz="2000" dirty="0"/>
              <a:t>bidra till att </a:t>
            </a:r>
            <a:r>
              <a:rPr lang="sv-SE" sz="2000" b="1" dirty="0"/>
              <a:t>möta klimatutmaningen </a:t>
            </a:r>
            <a:r>
              <a:rPr lang="sv-SE" sz="2000" dirty="0"/>
              <a:t>och nå de nationella </a:t>
            </a:r>
            <a:r>
              <a:rPr lang="sv-SE" sz="2000" b="1" dirty="0"/>
              <a:t>miljökvalitetsmålen och generationsmålet</a:t>
            </a:r>
            <a:endParaRPr lang="sv-SE" sz="2000" strike="sngStrike" dirty="0">
              <a:solidFill>
                <a:srgbClr val="FF0000"/>
              </a:solidFill>
            </a:endParaRPr>
          </a:p>
          <a:p>
            <a:pPr marL="0" indent="0" hangingPunct="0">
              <a:buNone/>
            </a:pPr>
            <a:endParaRPr lang="sv-SE" sz="2000" dirty="0"/>
          </a:p>
          <a:p>
            <a:pPr marL="0" indent="0" hangingPunct="0">
              <a:buNone/>
            </a:pPr>
            <a:r>
              <a:rPr lang="sv-SE" sz="2000" dirty="0"/>
              <a:t>Ska sträva efter att </a:t>
            </a:r>
            <a:r>
              <a:rPr lang="sv-SE" sz="2000" b="1" dirty="0"/>
              <a:t>sätta medborgaren och företagaren i centrum </a:t>
            </a:r>
            <a:r>
              <a:rPr lang="sv-SE" sz="2000" dirty="0"/>
              <a:t> och främja öppen och datadriven innovation</a:t>
            </a:r>
          </a:p>
          <a:p>
            <a:pPr hangingPunct="0"/>
            <a:endParaRPr lang="sv-SE" sz="2000" dirty="0"/>
          </a:p>
          <a:p>
            <a:pPr marL="0" indent="0" hangingPunct="0">
              <a:buNone/>
            </a:pPr>
            <a:endParaRPr lang="sv-SE" sz="2000" dirty="0"/>
          </a:p>
        </p:txBody>
      </p:sp>
      <p:sp>
        <p:nvSpPr>
          <p:cNvPr id="3" name="textruta 2">
            <a:extLst>
              <a:ext uri="{FF2B5EF4-FFF2-40B4-BE49-F238E27FC236}">
                <a16:creationId xmlns:a16="http://schemas.microsoft.com/office/drawing/2014/main" id="{E9B02BA1-4EAA-45A4-AB49-8CFEA11945E6}"/>
              </a:ext>
            </a:extLst>
          </p:cNvPr>
          <p:cNvSpPr txBox="1"/>
          <p:nvPr/>
        </p:nvSpPr>
        <p:spPr>
          <a:xfrm rot="1057147">
            <a:off x="2048360" y="2570797"/>
            <a:ext cx="8392832" cy="1200329"/>
          </a:xfrm>
          <a:prstGeom prst="rect">
            <a:avLst/>
          </a:prstGeom>
          <a:ln/>
        </p:spPr>
        <p:style>
          <a:lnRef idx="0">
            <a:schemeClr val="accent6"/>
          </a:lnRef>
          <a:fillRef idx="3">
            <a:schemeClr val="accent6"/>
          </a:fillRef>
          <a:effectRef idx="3">
            <a:schemeClr val="accent6"/>
          </a:effectRef>
          <a:fontRef idx="minor">
            <a:schemeClr val="lt1"/>
          </a:fontRef>
        </p:style>
        <p:txBody>
          <a:bodyPr wrap="square" rtlCol="0">
            <a:spAutoFit/>
          </a:bodyPr>
          <a:lstStyle>
            <a:defPPr>
              <a:defRPr lang="sv-SE"/>
            </a:defPPr>
            <a:lvl1pPr marR="0" lvl="0" indent="0" fontAlgn="auto">
              <a:lnSpc>
                <a:spcPct val="100000"/>
              </a:lnSpc>
              <a:spcBef>
                <a:spcPts val="0"/>
              </a:spcBef>
              <a:spcAft>
                <a:spcPts val="0"/>
              </a:spcAft>
              <a:buClrTx/>
              <a:buSzTx/>
              <a:buFontTx/>
              <a:buNone/>
              <a:tabLst/>
              <a:defRPr kumimoji="0" sz="2000" b="0" i="0" u="none" strike="noStrike" cap="none" spc="0" normalizeH="0" baseline="0">
                <a:ln>
                  <a:noFill/>
                </a:ln>
                <a:solidFill>
                  <a:prstClr val="white"/>
                </a:solidFill>
                <a:effectLst/>
                <a:uLnTx/>
                <a:uFillTx/>
                <a:latin typeface="Aria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sv-SE" sz="2400" dirty="0"/>
              <a:t>Uppdraget slutredovisas i februari 2019 </a:t>
            </a:r>
            <a:br>
              <a:rPr lang="sv-SE" sz="2400" dirty="0"/>
            </a:br>
            <a:r>
              <a:rPr lang="sv-SE" sz="2400" dirty="0"/>
              <a:t>– då arbetar Naturvårdsverket på ett nytt sätt och samverkar med andra i forum som är beständiga över tid!</a:t>
            </a:r>
          </a:p>
        </p:txBody>
      </p:sp>
    </p:spTree>
    <p:extLst>
      <p:ext uri="{BB962C8B-B14F-4D97-AF65-F5344CB8AC3E}">
        <p14:creationId xmlns:p14="http://schemas.microsoft.com/office/powerpoint/2010/main" val="3781249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5BB673C-375F-4980-96D1-4A7D6F8C27FC}"/>
              </a:ext>
            </a:extLst>
          </p:cNvPr>
          <p:cNvSpPr>
            <a:spLocks noGrp="1"/>
          </p:cNvSpPr>
          <p:nvPr>
            <p:ph type="title"/>
          </p:nvPr>
        </p:nvSpPr>
        <p:spPr>
          <a:xfrm>
            <a:off x="1099199" y="619200"/>
            <a:ext cx="10448787" cy="1224000"/>
          </a:xfrm>
        </p:spPr>
        <p:txBody>
          <a:bodyPr/>
          <a:lstStyle/>
          <a:p>
            <a:r>
              <a:rPr lang="sv-SE" sz="3200" dirty="0"/>
              <a:t>Styrningen av informationshantering är omfattande</a:t>
            </a:r>
            <a:endParaRPr lang="sv-SE" dirty="0"/>
          </a:p>
        </p:txBody>
      </p:sp>
      <p:pic>
        <p:nvPicPr>
          <p:cNvPr id="6" name="Platshållare för innehåll 5">
            <a:extLst>
              <a:ext uri="{FF2B5EF4-FFF2-40B4-BE49-F238E27FC236}">
                <a16:creationId xmlns:a16="http://schemas.microsoft.com/office/drawing/2014/main" id="{E625424F-782F-49BF-B69D-6D48734A9934}"/>
              </a:ext>
            </a:extLst>
          </p:cNvPr>
          <p:cNvPicPr>
            <a:picLocks noGrp="1" noChangeAspect="1"/>
          </p:cNvPicPr>
          <p:nvPr>
            <p:ph idx="1"/>
          </p:nvPr>
        </p:nvPicPr>
        <p:blipFill>
          <a:blip r:embed="rId3"/>
          <a:stretch>
            <a:fillRect/>
          </a:stretch>
        </p:blipFill>
        <p:spPr>
          <a:xfrm>
            <a:off x="1802110" y="1375582"/>
            <a:ext cx="7890290" cy="4868218"/>
          </a:xfrm>
          <a:prstGeom prst="rect">
            <a:avLst/>
          </a:prstGeom>
        </p:spPr>
      </p:pic>
      <p:grpSp>
        <p:nvGrpSpPr>
          <p:cNvPr id="20" name="Grupp 19">
            <a:extLst>
              <a:ext uri="{FF2B5EF4-FFF2-40B4-BE49-F238E27FC236}">
                <a16:creationId xmlns:a16="http://schemas.microsoft.com/office/drawing/2014/main" id="{46BB9718-3EB7-4F79-89BF-D5048DAE01C7}"/>
              </a:ext>
            </a:extLst>
          </p:cNvPr>
          <p:cNvGrpSpPr/>
          <p:nvPr/>
        </p:nvGrpSpPr>
        <p:grpSpPr>
          <a:xfrm>
            <a:off x="2548624" y="2609382"/>
            <a:ext cx="2572334" cy="955926"/>
            <a:chOff x="983332" y="2924944"/>
            <a:chExt cx="2572334" cy="955926"/>
          </a:xfrm>
        </p:grpSpPr>
        <p:sp>
          <p:nvSpPr>
            <p:cNvPr id="8" name="textruta 7">
              <a:extLst>
                <a:ext uri="{FF2B5EF4-FFF2-40B4-BE49-F238E27FC236}">
                  <a16:creationId xmlns:a16="http://schemas.microsoft.com/office/drawing/2014/main" id="{5E4B14F6-AFCB-4436-ADD8-EE6CB03048BA}"/>
                </a:ext>
              </a:extLst>
            </p:cNvPr>
            <p:cNvSpPr txBox="1"/>
            <p:nvPr/>
          </p:nvSpPr>
          <p:spPr>
            <a:xfrm>
              <a:off x="983332" y="2925730"/>
              <a:ext cx="1860476" cy="584775"/>
            </a:xfrm>
            <a:prstGeom prst="rect">
              <a:avLst/>
            </a:prstGeom>
            <a:solidFill>
              <a:schemeClr val="bg1"/>
            </a:solidFill>
            <a:ln>
              <a:solidFill>
                <a:schemeClr val="bg1">
                  <a:lumMod val="65000"/>
                </a:schemeClr>
              </a:solidFill>
            </a:ln>
          </p:spPr>
          <p:txBody>
            <a:bodyPr wrap="square" rtlCol="0">
              <a:spAutoFit/>
            </a:bodyPr>
            <a:lstStyle/>
            <a:p>
              <a:r>
                <a:rPr lang="sv-SE" sz="1600" b="1" dirty="0" err="1">
                  <a:solidFill>
                    <a:prstClr val="white">
                      <a:lumMod val="65000"/>
                    </a:prstClr>
                  </a:solidFill>
                  <a:latin typeface="Arial"/>
                </a:rPr>
                <a:t>eGovernment</a:t>
              </a:r>
              <a:r>
                <a:rPr lang="sv-SE" sz="1600" b="1" dirty="0">
                  <a:solidFill>
                    <a:prstClr val="white">
                      <a:lumMod val="65000"/>
                    </a:prstClr>
                  </a:solidFill>
                  <a:latin typeface="Arial"/>
                </a:rPr>
                <a:t> Action Plan</a:t>
              </a:r>
            </a:p>
          </p:txBody>
        </p:sp>
        <p:sp>
          <p:nvSpPr>
            <p:cNvPr id="9" name="textruta 8">
              <a:extLst>
                <a:ext uri="{FF2B5EF4-FFF2-40B4-BE49-F238E27FC236}">
                  <a16:creationId xmlns:a16="http://schemas.microsoft.com/office/drawing/2014/main" id="{41E858F3-CB43-4C60-A48A-2FEC45A17F6E}"/>
                </a:ext>
              </a:extLst>
            </p:cNvPr>
            <p:cNvSpPr txBox="1"/>
            <p:nvPr/>
          </p:nvSpPr>
          <p:spPr>
            <a:xfrm>
              <a:off x="2496651" y="2924944"/>
              <a:ext cx="1059015" cy="338554"/>
            </a:xfrm>
            <a:prstGeom prst="rect">
              <a:avLst/>
            </a:prstGeom>
            <a:solidFill>
              <a:schemeClr val="bg1"/>
            </a:solidFill>
            <a:ln>
              <a:solidFill>
                <a:schemeClr val="bg1">
                  <a:lumMod val="65000"/>
                </a:schemeClr>
              </a:solidFill>
            </a:ln>
          </p:spPr>
          <p:txBody>
            <a:bodyPr wrap="square" rtlCol="0">
              <a:spAutoFit/>
            </a:bodyPr>
            <a:lstStyle/>
            <a:p>
              <a:r>
                <a:rPr lang="sv-SE" sz="1600" b="1" dirty="0">
                  <a:solidFill>
                    <a:prstClr val="white">
                      <a:lumMod val="65000"/>
                    </a:prstClr>
                  </a:solidFill>
                  <a:latin typeface="Arial"/>
                </a:rPr>
                <a:t>New EIF</a:t>
              </a:r>
            </a:p>
          </p:txBody>
        </p:sp>
        <p:sp>
          <p:nvSpPr>
            <p:cNvPr id="10" name="textruta 9">
              <a:extLst>
                <a:ext uri="{FF2B5EF4-FFF2-40B4-BE49-F238E27FC236}">
                  <a16:creationId xmlns:a16="http://schemas.microsoft.com/office/drawing/2014/main" id="{4151B9B4-C879-4D3A-BA0B-73AABD2902F3}"/>
                </a:ext>
              </a:extLst>
            </p:cNvPr>
            <p:cNvSpPr txBox="1"/>
            <p:nvPr/>
          </p:nvSpPr>
          <p:spPr>
            <a:xfrm>
              <a:off x="2202753" y="3296095"/>
              <a:ext cx="1352913" cy="584775"/>
            </a:xfrm>
            <a:prstGeom prst="rect">
              <a:avLst/>
            </a:prstGeom>
            <a:solidFill>
              <a:schemeClr val="bg1"/>
            </a:solidFill>
            <a:ln>
              <a:solidFill>
                <a:schemeClr val="bg1">
                  <a:lumMod val="65000"/>
                </a:schemeClr>
              </a:solidFill>
            </a:ln>
          </p:spPr>
          <p:txBody>
            <a:bodyPr wrap="square" rtlCol="0">
              <a:spAutoFit/>
            </a:bodyPr>
            <a:lstStyle/>
            <a:p>
              <a:r>
                <a:rPr lang="sv-SE" sz="1600" b="1" dirty="0">
                  <a:solidFill>
                    <a:prstClr val="white">
                      <a:lumMod val="65000"/>
                    </a:prstClr>
                  </a:solidFill>
                  <a:latin typeface="Arial"/>
                </a:rPr>
                <a:t>Tallinn </a:t>
              </a:r>
              <a:r>
                <a:rPr lang="sv-SE" sz="1600" b="1" dirty="0" err="1">
                  <a:solidFill>
                    <a:prstClr val="white">
                      <a:lumMod val="65000"/>
                    </a:prstClr>
                  </a:solidFill>
                  <a:latin typeface="Arial"/>
                </a:rPr>
                <a:t>Declaration</a:t>
              </a:r>
              <a:endParaRPr lang="sv-SE" sz="1600" b="1" dirty="0">
                <a:solidFill>
                  <a:prstClr val="white">
                    <a:lumMod val="65000"/>
                  </a:prstClr>
                </a:solidFill>
                <a:latin typeface="Arial"/>
              </a:endParaRPr>
            </a:p>
          </p:txBody>
        </p:sp>
      </p:grpSp>
      <p:grpSp>
        <p:nvGrpSpPr>
          <p:cNvPr id="4" name="Grupp 3">
            <a:extLst>
              <a:ext uri="{FF2B5EF4-FFF2-40B4-BE49-F238E27FC236}">
                <a16:creationId xmlns:a16="http://schemas.microsoft.com/office/drawing/2014/main" id="{293F3C17-9B74-4987-9875-403A10500D99}"/>
              </a:ext>
            </a:extLst>
          </p:cNvPr>
          <p:cNvGrpSpPr/>
          <p:nvPr/>
        </p:nvGrpSpPr>
        <p:grpSpPr>
          <a:xfrm>
            <a:off x="6478513" y="2532571"/>
            <a:ext cx="1363984" cy="1086702"/>
            <a:chOff x="5007604" y="2586390"/>
            <a:chExt cx="1363984" cy="1086702"/>
          </a:xfrm>
        </p:grpSpPr>
        <p:sp>
          <p:nvSpPr>
            <p:cNvPr id="5" name="textruta 4">
              <a:extLst>
                <a:ext uri="{FF2B5EF4-FFF2-40B4-BE49-F238E27FC236}">
                  <a16:creationId xmlns:a16="http://schemas.microsoft.com/office/drawing/2014/main" id="{822D4568-C140-4E73-9CB3-DC8CF859F9F2}"/>
                </a:ext>
              </a:extLst>
            </p:cNvPr>
            <p:cNvSpPr txBox="1"/>
            <p:nvPr/>
          </p:nvSpPr>
          <p:spPr>
            <a:xfrm>
              <a:off x="5367787" y="3334538"/>
              <a:ext cx="1003801" cy="338554"/>
            </a:xfrm>
            <a:prstGeom prst="rect">
              <a:avLst/>
            </a:prstGeom>
            <a:solidFill>
              <a:schemeClr val="bg1"/>
            </a:solidFill>
            <a:ln>
              <a:solidFill>
                <a:schemeClr val="bg1">
                  <a:lumMod val="65000"/>
                </a:schemeClr>
              </a:solidFill>
            </a:ln>
          </p:spPr>
          <p:txBody>
            <a:bodyPr wrap="none" rtlCol="0">
              <a:spAutoFit/>
            </a:bodyPr>
            <a:lstStyle/>
            <a:p>
              <a:r>
                <a:rPr lang="sv-SE" sz="1600" b="1" dirty="0">
                  <a:solidFill>
                    <a:prstClr val="white">
                      <a:lumMod val="65000"/>
                    </a:prstClr>
                  </a:solidFill>
                  <a:latin typeface="Arial"/>
                </a:rPr>
                <a:t>INSPIRE</a:t>
              </a:r>
            </a:p>
          </p:txBody>
        </p:sp>
        <p:sp>
          <p:nvSpPr>
            <p:cNvPr id="11" name="textruta 10">
              <a:extLst>
                <a:ext uri="{FF2B5EF4-FFF2-40B4-BE49-F238E27FC236}">
                  <a16:creationId xmlns:a16="http://schemas.microsoft.com/office/drawing/2014/main" id="{5F16A44C-A4C8-4AB5-9D12-46970F2AC827}"/>
                </a:ext>
              </a:extLst>
            </p:cNvPr>
            <p:cNvSpPr txBox="1"/>
            <p:nvPr/>
          </p:nvSpPr>
          <p:spPr>
            <a:xfrm>
              <a:off x="5007604" y="2827957"/>
              <a:ext cx="581913" cy="338554"/>
            </a:xfrm>
            <a:prstGeom prst="rect">
              <a:avLst/>
            </a:prstGeom>
            <a:solidFill>
              <a:schemeClr val="bg1"/>
            </a:solidFill>
            <a:ln>
              <a:solidFill>
                <a:schemeClr val="bg1">
                  <a:lumMod val="65000"/>
                </a:schemeClr>
              </a:solidFill>
            </a:ln>
          </p:spPr>
          <p:txBody>
            <a:bodyPr wrap="square" rtlCol="0">
              <a:spAutoFit/>
            </a:bodyPr>
            <a:lstStyle/>
            <a:p>
              <a:r>
                <a:rPr lang="sv-SE" sz="1600" b="1" dirty="0">
                  <a:solidFill>
                    <a:prstClr val="white">
                      <a:lumMod val="65000"/>
                    </a:prstClr>
                  </a:solidFill>
                  <a:latin typeface="Arial"/>
                </a:rPr>
                <a:t>IED</a:t>
              </a:r>
            </a:p>
          </p:txBody>
        </p:sp>
        <p:sp>
          <p:nvSpPr>
            <p:cNvPr id="12" name="textruta 11">
              <a:extLst>
                <a:ext uri="{FF2B5EF4-FFF2-40B4-BE49-F238E27FC236}">
                  <a16:creationId xmlns:a16="http://schemas.microsoft.com/office/drawing/2014/main" id="{92A818E7-6552-4D85-99A1-4D5CA0ECC1B6}"/>
                </a:ext>
              </a:extLst>
            </p:cNvPr>
            <p:cNvSpPr txBox="1"/>
            <p:nvPr/>
          </p:nvSpPr>
          <p:spPr>
            <a:xfrm>
              <a:off x="5510564" y="2995037"/>
              <a:ext cx="787395" cy="338554"/>
            </a:xfrm>
            <a:prstGeom prst="rect">
              <a:avLst/>
            </a:prstGeom>
            <a:solidFill>
              <a:schemeClr val="bg1"/>
            </a:solidFill>
            <a:ln>
              <a:solidFill>
                <a:schemeClr val="bg1">
                  <a:lumMod val="65000"/>
                </a:schemeClr>
              </a:solidFill>
            </a:ln>
          </p:spPr>
          <p:txBody>
            <a:bodyPr wrap="none" rtlCol="0">
              <a:spAutoFit/>
            </a:bodyPr>
            <a:lstStyle/>
            <a:p>
              <a:r>
                <a:rPr lang="sv-SE" sz="1600" b="1" dirty="0">
                  <a:solidFill>
                    <a:prstClr val="white">
                      <a:lumMod val="65000"/>
                    </a:prstClr>
                  </a:solidFill>
                  <a:latin typeface="Arial"/>
                </a:rPr>
                <a:t>MCPD</a:t>
              </a:r>
            </a:p>
          </p:txBody>
        </p:sp>
        <p:sp>
          <p:nvSpPr>
            <p:cNvPr id="13" name="textruta 12">
              <a:extLst>
                <a:ext uri="{FF2B5EF4-FFF2-40B4-BE49-F238E27FC236}">
                  <a16:creationId xmlns:a16="http://schemas.microsoft.com/office/drawing/2014/main" id="{E395A0C2-90A8-4601-A04B-EDFA3760C289}"/>
                </a:ext>
              </a:extLst>
            </p:cNvPr>
            <p:cNvSpPr txBox="1"/>
            <p:nvPr/>
          </p:nvSpPr>
          <p:spPr>
            <a:xfrm>
              <a:off x="5589517" y="2586390"/>
              <a:ext cx="782071" cy="338554"/>
            </a:xfrm>
            <a:prstGeom prst="rect">
              <a:avLst/>
            </a:prstGeom>
            <a:solidFill>
              <a:schemeClr val="bg1"/>
            </a:solidFill>
            <a:ln>
              <a:solidFill>
                <a:schemeClr val="bg1">
                  <a:lumMod val="65000"/>
                </a:schemeClr>
              </a:solidFill>
            </a:ln>
          </p:spPr>
          <p:txBody>
            <a:bodyPr wrap="square" rtlCol="0">
              <a:spAutoFit/>
            </a:bodyPr>
            <a:lstStyle/>
            <a:p>
              <a:r>
                <a:rPr lang="sv-SE" sz="1600" b="1" dirty="0">
                  <a:solidFill>
                    <a:prstClr val="white">
                      <a:lumMod val="65000"/>
                    </a:prstClr>
                  </a:solidFill>
                  <a:latin typeface="Arial"/>
                </a:rPr>
                <a:t>A&amp;HD</a:t>
              </a:r>
            </a:p>
          </p:txBody>
        </p:sp>
      </p:grpSp>
      <p:grpSp>
        <p:nvGrpSpPr>
          <p:cNvPr id="23" name="Grupp 22">
            <a:extLst>
              <a:ext uri="{FF2B5EF4-FFF2-40B4-BE49-F238E27FC236}">
                <a16:creationId xmlns:a16="http://schemas.microsoft.com/office/drawing/2014/main" id="{AC9CB366-2CFF-43DB-9079-966BF47C9B4B}"/>
              </a:ext>
            </a:extLst>
          </p:cNvPr>
          <p:cNvGrpSpPr/>
          <p:nvPr/>
        </p:nvGrpSpPr>
        <p:grpSpPr>
          <a:xfrm>
            <a:off x="7393687" y="4039003"/>
            <a:ext cx="2518738" cy="1762280"/>
            <a:chOff x="5869687" y="4039003"/>
            <a:chExt cx="2518738" cy="1762280"/>
          </a:xfrm>
        </p:grpSpPr>
        <p:sp>
          <p:nvSpPr>
            <p:cNvPr id="15" name="textruta 14">
              <a:extLst>
                <a:ext uri="{FF2B5EF4-FFF2-40B4-BE49-F238E27FC236}">
                  <a16:creationId xmlns:a16="http://schemas.microsoft.com/office/drawing/2014/main" id="{58A16A85-92F1-4841-B569-A1C91F7F3D14}"/>
                </a:ext>
              </a:extLst>
            </p:cNvPr>
            <p:cNvSpPr txBox="1"/>
            <p:nvPr/>
          </p:nvSpPr>
          <p:spPr>
            <a:xfrm>
              <a:off x="5869687" y="5462729"/>
              <a:ext cx="2231782" cy="338554"/>
            </a:xfrm>
            <a:prstGeom prst="rect">
              <a:avLst/>
            </a:prstGeom>
            <a:solidFill>
              <a:schemeClr val="bg1"/>
            </a:solidFill>
            <a:ln>
              <a:solidFill>
                <a:schemeClr val="bg1">
                  <a:lumMod val="65000"/>
                </a:schemeClr>
              </a:solidFill>
            </a:ln>
          </p:spPr>
          <p:txBody>
            <a:bodyPr wrap="square" rtlCol="0">
              <a:spAutoFit/>
            </a:bodyPr>
            <a:lstStyle/>
            <a:p>
              <a:r>
                <a:rPr lang="sv-SE" sz="1600" b="1" dirty="0">
                  <a:solidFill>
                    <a:prstClr val="white">
                      <a:lumMod val="65000"/>
                    </a:prstClr>
                  </a:solidFill>
                  <a:latin typeface="Arial"/>
                </a:rPr>
                <a:t>Nya Kommunallagen</a:t>
              </a:r>
            </a:p>
          </p:txBody>
        </p:sp>
        <p:sp>
          <p:nvSpPr>
            <p:cNvPr id="16" name="textruta 15">
              <a:extLst>
                <a:ext uri="{FF2B5EF4-FFF2-40B4-BE49-F238E27FC236}">
                  <a16:creationId xmlns:a16="http://schemas.microsoft.com/office/drawing/2014/main" id="{FAA053A4-6EEE-4A03-BBD6-0C2910B1592B}"/>
                </a:ext>
              </a:extLst>
            </p:cNvPr>
            <p:cNvSpPr txBox="1"/>
            <p:nvPr/>
          </p:nvSpPr>
          <p:spPr>
            <a:xfrm>
              <a:off x="5953347" y="4345806"/>
              <a:ext cx="2435078" cy="338554"/>
            </a:xfrm>
            <a:prstGeom prst="rect">
              <a:avLst/>
            </a:prstGeom>
            <a:solidFill>
              <a:schemeClr val="bg1"/>
            </a:solidFill>
            <a:ln>
              <a:solidFill>
                <a:schemeClr val="bg1">
                  <a:lumMod val="65000"/>
                </a:schemeClr>
              </a:solidFill>
            </a:ln>
          </p:spPr>
          <p:txBody>
            <a:bodyPr wrap="square" rtlCol="0">
              <a:spAutoFit/>
            </a:bodyPr>
            <a:lstStyle/>
            <a:p>
              <a:r>
                <a:rPr lang="sv-SE" sz="1600" b="1" dirty="0">
                  <a:solidFill>
                    <a:prstClr val="white">
                      <a:lumMod val="65000"/>
                    </a:prstClr>
                  </a:solidFill>
                  <a:latin typeface="Arial"/>
                </a:rPr>
                <a:t>Nya Förvaltningslagen</a:t>
              </a:r>
            </a:p>
          </p:txBody>
        </p:sp>
        <p:sp>
          <p:nvSpPr>
            <p:cNvPr id="22" name="textruta 21">
              <a:extLst>
                <a:ext uri="{FF2B5EF4-FFF2-40B4-BE49-F238E27FC236}">
                  <a16:creationId xmlns:a16="http://schemas.microsoft.com/office/drawing/2014/main" id="{EAB7EC67-A1CD-482B-9C2E-9F52435C0333}"/>
                </a:ext>
              </a:extLst>
            </p:cNvPr>
            <p:cNvSpPr txBox="1"/>
            <p:nvPr/>
          </p:nvSpPr>
          <p:spPr>
            <a:xfrm>
              <a:off x="6107934" y="4039003"/>
              <a:ext cx="1058541" cy="338554"/>
            </a:xfrm>
            <a:prstGeom prst="rect">
              <a:avLst/>
            </a:prstGeom>
            <a:solidFill>
              <a:schemeClr val="bg1"/>
            </a:solidFill>
            <a:ln>
              <a:solidFill>
                <a:schemeClr val="bg1">
                  <a:lumMod val="65000"/>
                </a:schemeClr>
              </a:solidFill>
            </a:ln>
          </p:spPr>
          <p:txBody>
            <a:bodyPr wrap="square" rtlCol="0">
              <a:spAutoFit/>
            </a:bodyPr>
            <a:lstStyle/>
            <a:p>
              <a:r>
                <a:rPr lang="sv-SE" sz="1600" b="1" dirty="0">
                  <a:solidFill>
                    <a:prstClr val="white">
                      <a:lumMod val="65000"/>
                    </a:prstClr>
                  </a:solidFill>
                  <a:latin typeface="Arial"/>
                </a:rPr>
                <a:t>Nya OSL</a:t>
              </a:r>
            </a:p>
          </p:txBody>
        </p:sp>
      </p:grpSp>
      <p:sp>
        <p:nvSpPr>
          <p:cNvPr id="25" name="textruta 24">
            <a:extLst>
              <a:ext uri="{FF2B5EF4-FFF2-40B4-BE49-F238E27FC236}">
                <a16:creationId xmlns:a16="http://schemas.microsoft.com/office/drawing/2014/main" id="{DD5EE167-FB85-4E17-A558-91D323C56F15}"/>
              </a:ext>
            </a:extLst>
          </p:cNvPr>
          <p:cNvSpPr txBox="1"/>
          <p:nvPr/>
        </p:nvSpPr>
        <p:spPr>
          <a:xfrm>
            <a:off x="3697838" y="2117526"/>
            <a:ext cx="1534066" cy="338554"/>
          </a:xfrm>
          <a:prstGeom prst="rect">
            <a:avLst/>
          </a:prstGeom>
          <a:solidFill>
            <a:schemeClr val="bg1"/>
          </a:solidFill>
          <a:ln>
            <a:solidFill>
              <a:schemeClr val="bg1">
                <a:lumMod val="65000"/>
              </a:schemeClr>
            </a:solidFill>
          </a:ln>
        </p:spPr>
        <p:txBody>
          <a:bodyPr wrap="square" rtlCol="0">
            <a:spAutoFit/>
          </a:bodyPr>
          <a:lstStyle/>
          <a:p>
            <a:r>
              <a:rPr lang="sv-SE" sz="1600" b="1" dirty="0">
                <a:solidFill>
                  <a:prstClr val="white">
                    <a:lumMod val="65000"/>
                  </a:prstClr>
                </a:solidFill>
                <a:latin typeface="Arial"/>
              </a:rPr>
              <a:t>Klimatmålen</a:t>
            </a:r>
          </a:p>
        </p:txBody>
      </p:sp>
      <p:grpSp>
        <p:nvGrpSpPr>
          <p:cNvPr id="27" name="Grupp 26">
            <a:extLst>
              <a:ext uri="{FF2B5EF4-FFF2-40B4-BE49-F238E27FC236}">
                <a16:creationId xmlns:a16="http://schemas.microsoft.com/office/drawing/2014/main" id="{E9198A83-CDE7-4865-B1E9-2F72CBB5DEA9}"/>
              </a:ext>
            </a:extLst>
          </p:cNvPr>
          <p:cNvGrpSpPr/>
          <p:nvPr/>
        </p:nvGrpSpPr>
        <p:grpSpPr>
          <a:xfrm>
            <a:off x="7985275" y="3211319"/>
            <a:ext cx="1616253" cy="598373"/>
            <a:chOff x="6461274" y="3211318"/>
            <a:chExt cx="1616253" cy="598373"/>
          </a:xfrm>
        </p:grpSpPr>
        <p:sp>
          <p:nvSpPr>
            <p:cNvPr id="3" name="textruta 2">
              <a:extLst>
                <a:ext uri="{FF2B5EF4-FFF2-40B4-BE49-F238E27FC236}">
                  <a16:creationId xmlns:a16="http://schemas.microsoft.com/office/drawing/2014/main" id="{AD3F0467-5C85-49E2-BB5B-073AA6C7719A}"/>
                </a:ext>
              </a:extLst>
            </p:cNvPr>
            <p:cNvSpPr txBox="1"/>
            <p:nvPr/>
          </p:nvSpPr>
          <p:spPr>
            <a:xfrm>
              <a:off x="6461274" y="3211318"/>
              <a:ext cx="776175" cy="338554"/>
            </a:xfrm>
            <a:prstGeom prst="rect">
              <a:avLst/>
            </a:prstGeom>
            <a:solidFill>
              <a:schemeClr val="bg1"/>
            </a:solidFill>
            <a:ln>
              <a:solidFill>
                <a:schemeClr val="bg1">
                  <a:lumMod val="65000"/>
                </a:schemeClr>
              </a:solidFill>
            </a:ln>
          </p:spPr>
          <p:txBody>
            <a:bodyPr wrap="none" rtlCol="0">
              <a:spAutoFit/>
            </a:bodyPr>
            <a:lstStyle/>
            <a:p>
              <a:r>
                <a:rPr lang="sv-SE" sz="1600" b="1" dirty="0">
                  <a:solidFill>
                    <a:prstClr val="white">
                      <a:lumMod val="65000"/>
                    </a:prstClr>
                  </a:solidFill>
                  <a:latin typeface="Arial"/>
                </a:rPr>
                <a:t>GDPR</a:t>
              </a:r>
            </a:p>
          </p:txBody>
        </p:sp>
        <p:sp>
          <p:nvSpPr>
            <p:cNvPr id="7" name="textruta 6">
              <a:extLst>
                <a:ext uri="{FF2B5EF4-FFF2-40B4-BE49-F238E27FC236}">
                  <a16:creationId xmlns:a16="http://schemas.microsoft.com/office/drawing/2014/main" id="{11E3FCDF-1606-4E71-AF44-3B3FB93AC1BD}"/>
                </a:ext>
              </a:extLst>
            </p:cNvPr>
            <p:cNvSpPr txBox="1"/>
            <p:nvPr/>
          </p:nvSpPr>
          <p:spPr>
            <a:xfrm>
              <a:off x="6771407" y="3471137"/>
              <a:ext cx="837900" cy="338554"/>
            </a:xfrm>
            <a:prstGeom prst="rect">
              <a:avLst/>
            </a:prstGeom>
            <a:solidFill>
              <a:schemeClr val="bg1"/>
            </a:solidFill>
            <a:ln>
              <a:solidFill>
                <a:schemeClr val="bg1">
                  <a:lumMod val="65000"/>
                </a:schemeClr>
              </a:solidFill>
            </a:ln>
          </p:spPr>
          <p:txBody>
            <a:bodyPr wrap="square" rtlCol="0">
              <a:spAutoFit/>
            </a:bodyPr>
            <a:lstStyle/>
            <a:p>
              <a:r>
                <a:rPr lang="sv-SE" sz="1600" b="1" dirty="0" err="1">
                  <a:solidFill>
                    <a:prstClr val="white">
                      <a:lumMod val="65000"/>
                    </a:prstClr>
                  </a:solidFill>
                  <a:latin typeface="Arial"/>
                </a:rPr>
                <a:t>eIDAS</a:t>
              </a:r>
              <a:endParaRPr lang="sv-SE" sz="1600" b="1" dirty="0">
                <a:solidFill>
                  <a:prstClr val="white">
                    <a:lumMod val="65000"/>
                  </a:prstClr>
                </a:solidFill>
                <a:latin typeface="Arial"/>
              </a:endParaRPr>
            </a:p>
          </p:txBody>
        </p:sp>
        <p:sp>
          <p:nvSpPr>
            <p:cNvPr id="26" name="textruta 25">
              <a:extLst>
                <a:ext uri="{FF2B5EF4-FFF2-40B4-BE49-F238E27FC236}">
                  <a16:creationId xmlns:a16="http://schemas.microsoft.com/office/drawing/2014/main" id="{124399D1-B00B-412E-896C-7E135B124E78}"/>
                </a:ext>
              </a:extLst>
            </p:cNvPr>
            <p:cNvSpPr txBox="1"/>
            <p:nvPr/>
          </p:nvSpPr>
          <p:spPr>
            <a:xfrm>
              <a:off x="7350480" y="3244314"/>
              <a:ext cx="727047" cy="338554"/>
            </a:xfrm>
            <a:prstGeom prst="rect">
              <a:avLst/>
            </a:prstGeom>
            <a:solidFill>
              <a:schemeClr val="bg1"/>
            </a:solidFill>
            <a:ln>
              <a:solidFill>
                <a:schemeClr val="bg1">
                  <a:lumMod val="65000"/>
                </a:schemeClr>
              </a:solidFill>
            </a:ln>
          </p:spPr>
          <p:txBody>
            <a:bodyPr wrap="square" rtlCol="0">
              <a:spAutoFit/>
            </a:bodyPr>
            <a:lstStyle/>
            <a:p>
              <a:r>
                <a:rPr lang="sv-SE" sz="1600" b="1" dirty="0">
                  <a:solidFill>
                    <a:prstClr val="white">
                      <a:lumMod val="65000"/>
                    </a:prstClr>
                  </a:solidFill>
                  <a:latin typeface="Arial"/>
                </a:rPr>
                <a:t>PSID</a:t>
              </a:r>
            </a:p>
          </p:txBody>
        </p:sp>
      </p:grpSp>
      <p:grpSp>
        <p:nvGrpSpPr>
          <p:cNvPr id="30" name="Grupp 29">
            <a:extLst>
              <a:ext uri="{FF2B5EF4-FFF2-40B4-BE49-F238E27FC236}">
                <a16:creationId xmlns:a16="http://schemas.microsoft.com/office/drawing/2014/main" id="{73CC23F4-5F4C-440D-9E69-A4D601CB4AB3}"/>
              </a:ext>
            </a:extLst>
          </p:cNvPr>
          <p:cNvGrpSpPr/>
          <p:nvPr/>
        </p:nvGrpSpPr>
        <p:grpSpPr>
          <a:xfrm>
            <a:off x="2066174" y="3623505"/>
            <a:ext cx="2875276" cy="1105016"/>
            <a:chOff x="542174" y="3623505"/>
            <a:chExt cx="2875276" cy="1105016"/>
          </a:xfrm>
        </p:grpSpPr>
        <p:sp>
          <p:nvSpPr>
            <p:cNvPr id="29" name="textruta 28">
              <a:extLst>
                <a:ext uri="{FF2B5EF4-FFF2-40B4-BE49-F238E27FC236}">
                  <a16:creationId xmlns:a16="http://schemas.microsoft.com/office/drawing/2014/main" id="{FA994141-EF0E-4FBC-B8A3-3A3FDA9ECA8F}"/>
                </a:ext>
              </a:extLst>
            </p:cNvPr>
            <p:cNvSpPr txBox="1"/>
            <p:nvPr/>
          </p:nvSpPr>
          <p:spPr>
            <a:xfrm>
              <a:off x="712809" y="3623505"/>
              <a:ext cx="1681286" cy="584775"/>
            </a:xfrm>
            <a:prstGeom prst="rect">
              <a:avLst/>
            </a:prstGeom>
            <a:solidFill>
              <a:schemeClr val="bg1"/>
            </a:solidFill>
            <a:ln>
              <a:solidFill>
                <a:schemeClr val="bg1">
                  <a:lumMod val="65000"/>
                </a:schemeClr>
              </a:solidFill>
            </a:ln>
          </p:spPr>
          <p:txBody>
            <a:bodyPr wrap="square" rtlCol="0">
              <a:spAutoFit/>
            </a:bodyPr>
            <a:lstStyle/>
            <a:p>
              <a:r>
                <a:rPr lang="sv-SE" sz="1600" b="1" dirty="0">
                  <a:solidFill>
                    <a:prstClr val="white">
                      <a:lumMod val="65000"/>
                    </a:prstClr>
                  </a:solidFill>
                  <a:latin typeface="Arial"/>
                </a:rPr>
                <a:t>E-Förvaltnings-</a:t>
              </a:r>
            </a:p>
            <a:p>
              <a:r>
                <a:rPr lang="sv-SE" sz="1600" b="1" dirty="0">
                  <a:solidFill>
                    <a:prstClr val="white">
                      <a:lumMod val="65000"/>
                    </a:prstClr>
                  </a:solidFill>
                  <a:latin typeface="Arial"/>
                </a:rPr>
                <a:t>strategin</a:t>
              </a:r>
            </a:p>
          </p:txBody>
        </p:sp>
        <p:sp>
          <p:nvSpPr>
            <p:cNvPr id="17" name="textruta 16">
              <a:extLst>
                <a:ext uri="{FF2B5EF4-FFF2-40B4-BE49-F238E27FC236}">
                  <a16:creationId xmlns:a16="http://schemas.microsoft.com/office/drawing/2014/main" id="{AFD1D039-6AD1-4A79-9415-F64F68C584FF}"/>
                </a:ext>
              </a:extLst>
            </p:cNvPr>
            <p:cNvSpPr txBox="1"/>
            <p:nvPr/>
          </p:nvSpPr>
          <p:spPr>
            <a:xfrm>
              <a:off x="542174" y="4143746"/>
              <a:ext cx="1170563" cy="584775"/>
            </a:xfrm>
            <a:prstGeom prst="rect">
              <a:avLst/>
            </a:prstGeom>
            <a:solidFill>
              <a:schemeClr val="bg1"/>
            </a:solidFill>
            <a:ln>
              <a:solidFill>
                <a:schemeClr val="bg1">
                  <a:lumMod val="65000"/>
                </a:schemeClr>
              </a:solidFill>
            </a:ln>
          </p:spPr>
          <p:txBody>
            <a:bodyPr wrap="square" rtlCol="0">
              <a:spAutoFit/>
            </a:bodyPr>
            <a:lstStyle/>
            <a:p>
              <a:r>
                <a:rPr lang="sv-SE" sz="1600" b="1" dirty="0" err="1">
                  <a:solidFill>
                    <a:prstClr val="white">
                      <a:lumMod val="65000"/>
                    </a:prstClr>
                  </a:solidFill>
                  <a:latin typeface="Arial"/>
                </a:rPr>
                <a:t>eSam:s</a:t>
              </a:r>
              <a:r>
                <a:rPr lang="sv-SE" sz="1600" b="1" dirty="0">
                  <a:solidFill>
                    <a:prstClr val="white">
                      <a:lumMod val="65000"/>
                    </a:prstClr>
                  </a:solidFill>
                  <a:latin typeface="Arial"/>
                </a:rPr>
                <a:t> Principer</a:t>
              </a:r>
            </a:p>
          </p:txBody>
        </p:sp>
        <p:sp>
          <p:nvSpPr>
            <p:cNvPr id="28" name="textruta 27">
              <a:extLst>
                <a:ext uri="{FF2B5EF4-FFF2-40B4-BE49-F238E27FC236}">
                  <a16:creationId xmlns:a16="http://schemas.microsoft.com/office/drawing/2014/main" id="{E2979F8F-A50E-41B7-B5DE-8A6BFBD82D16}"/>
                </a:ext>
              </a:extLst>
            </p:cNvPr>
            <p:cNvSpPr txBox="1"/>
            <p:nvPr/>
          </p:nvSpPr>
          <p:spPr>
            <a:xfrm>
              <a:off x="1715848" y="3974745"/>
              <a:ext cx="1701602" cy="584775"/>
            </a:xfrm>
            <a:prstGeom prst="rect">
              <a:avLst/>
            </a:prstGeom>
            <a:solidFill>
              <a:schemeClr val="bg1"/>
            </a:solidFill>
            <a:ln>
              <a:solidFill>
                <a:schemeClr val="bg1">
                  <a:lumMod val="65000"/>
                </a:schemeClr>
              </a:solidFill>
            </a:ln>
          </p:spPr>
          <p:txBody>
            <a:bodyPr wrap="square" rtlCol="0">
              <a:spAutoFit/>
            </a:bodyPr>
            <a:lstStyle/>
            <a:p>
              <a:r>
                <a:rPr lang="sv-SE" sz="1600" b="1" dirty="0">
                  <a:solidFill>
                    <a:prstClr val="white">
                      <a:lumMod val="65000"/>
                    </a:prstClr>
                  </a:solidFill>
                  <a:latin typeface="Arial"/>
                </a:rPr>
                <a:t>Digitaliserings-strategin</a:t>
              </a:r>
            </a:p>
          </p:txBody>
        </p:sp>
      </p:grpSp>
      <p:sp>
        <p:nvSpPr>
          <p:cNvPr id="24" name="textruta 23">
            <a:extLst>
              <a:ext uri="{FF2B5EF4-FFF2-40B4-BE49-F238E27FC236}">
                <a16:creationId xmlns:a16="http://schemas.microsoft.com/office/drawing/2014/main" id="{0E463F32-B4F0-46A8-ADB3-022959BA1E57}"/>
              </a:ext>
            </a:extLst>
          </p:cNvPr>
          <p:cNvSpPr txBox="1"/>
          <p:nvPr/>
        </p:nvSpPr>
        <p:spPr>
          <a:xfrm>
            <a:off x="4181390" y="3714904"/>
            <a:ext cx="1339939" cy="338554"/>
          </a:xfrm>
          <a:prstGeom prst="rect">
            <a:avLst/>
          </a:prstGeom>
          <a:solidFill>
            <a:schemeClr val="bg1"/>
          </a:solidFill>
          <a:ln>
            <a:solidFill>
              <a:schemeClr val="bg1">
                <a:lumMod val="65000"/>
              </a:schemeClr>
            </a:solidFill>
          </a:ln>
        </p:spPr>
        <p:txBody>
          <a:bodyPr wrap="square" rtlCol="0">
            <a:spAutoFit/>
          </a:bodyPr>
          <a:lstStyle/>
          <a:p>
            <a:r>
              <a:rPr lang="sv-SE" sz="1600" b="1" dirty="0">
                <a:solidFill>
                  <a:prstClr val="white">
                    <a:lumMod val="65000"/>
                  </a:prstClr>
                </a:solidFill>
                <a:latin typeface="Arial"/>
              </a:rPr>
              <a:t>Miljömålen</a:t>
            </a:r>
          </a:p>
        </p:txBody>
      </p:sp>
      <p:grpSp>
        <p:nvGrpSpPr>
          <p:cNvPr id="35" name="Grupp 34">
            <a:extLst>
              <a:ext uri="{FF2B5EF4-FFF2-40B4-BE49-F238E27FC236}">
                <a16:creationId xmlns:a16="http://schemas.microsoft.com/office/drawing/2014/main" id="{53BEE803-32CA-49FA-B289-7ABF3804DB79}"/>
              </a:ext>
            </a:extLst>
          </p:cNvPr>
          <p:cNvGrpSpPr/>
          <p:nvPr/>
        </p:nvGrpSpPr>
        <p:grpSpPr>
          <a:xfrm>
            <a:off x="6390775" y="1545234"/>
            <a:ext cx="3321912" cy="739302"/>
            <a:chOff x="4866775" y="1545234"/>
            <a:chExt cx="3321912" cy="739302"/>
          </a:xfrm>
        </p:grpSpPr>
        <p:sp>
          <p:nvSpPr>
            <p:cNvPr id="31" name="textruta 30">
              <a:extLst>
                <a:ext uri="{FF2B5EF4-FFF2-40B4-BE49-F238E27FC236}">
                  <a16:creationId xmlns:a16="http://schemas.microsoft.com/office/drawing/2014/main" id="{45E49FFE-FE83-4870-B144-C6B57C0B1316}"/>
                </a:ext>
              </a:extLst>
            </p:cNvPr>
            <p:cNvSpPr txBox="1"/>
            <p:nvPr/>
          </p:nvSpPr>
          <p:spPr>
            <a:xfrm>
              <a:off x="4866775" y="1665550"/>
              <a:ext cx="1102999" cy="338554"/>
            </a:xfrm>
            <a:prstGeom prst="rect">
              <a:avLst/>
            </a:prstGeom>
            <a:solidFill>
              <a:schemeClr val="bg1"/>
            </a:solidFill>
            <a:ln>
              <a:solidFill>
                <a:schemeClr val="bg1">
                  <a:lumMod val="65000"/>
                </a:schemeClr>
              </a:solidFill>
            </a:ln>
          </p:spPr>
          <p:txBody>
            <a:bodyPr wrap="square" rtlCol="0">
              <a:spAutoFit/>
            </a:bodyPr>
            <a:lstStyle/>
            <a:p>
              <a:r>
                <a:rPr lang="sv-SE" sz="1600" b="1" dirty="0">
                  <a:solidFill>
                    <a:prstClr val="white">
                      <a:lumMod val="65000"/>
                    </a:prstClr>
                  </a:solidFill>
                  <a:latin typeface="Arial"/>
                </a:rPr>
                <a:t>UNFCCC</a:t>
              </a:r>
            </a:p>
          </p:txBody>
        </p:sp>
        <p:sp>
          <p:nvSpPr>
            <p:cNvPr id="14" name="textruta 13">
              <a:extLst>
                <a:ext uri="{FF2B5EF4-FFF2-40B4-BE49-F238E27FC236}">
                  <a16:creationId xmlns:a16="http://schemas.microsoft.com/office/drawing/2014/main" id="{80A1CDEF-89D5-42A6-9449-7F4E159E7840}"/>
                </a:ext>
              </a:extLst>
            </p:cNvPr>
            <p:cNvSpPr txBox="1"/>
            <p:nvPr/>
          </p:nvSpPr>
          <p:spPr>
            <a:xfrm>
              <a:off x="5761151" y="1945982"/>
              <a:ext cx="693566" cy="338554"/>
            </a:xfrm>
            <a:prstGeom prst="rect">
              <a:avLst/>
            </a:prstGeom>
            <a:solidFill>
              <a:schemeClr val="bg1"/>
            </a:solidFill>
            <a:ln>
              <a:solidFill>
                <a:schemeClr val="bg1">
                  <a:lumMod val="65000"/>
                </a:schemeClr>
              </a:solidFill>
            </a:ln>
          </p:spPr>
          <p:txBody>
            <a:bodyPr wrap="square" rtlCol="0">
              <a:spAutoFit/>
            </a:bodyPr>
            <a:lstStyle/>
            <a:p>
              <a:r>
                <a:rPr lang="sv-SE" sz="1600" b="1" dirty="0">
                  <a:solidFill>
                    <a:prstClr val="white">
                      <a:lumMod val="65000"/>
                    </a:prstClr>
                  </a:solidFill>
                  <a:latin typeface="Arial"/>
                </a:rPr>
                <a:t>CBD</a:t>
              </a:r>
            </a:p>
          </p:txBody>
        </p:sp>
        <p:sp>
          <p:nvSpPr>
            <p:cNvPr id="34" name="textruta 33">
              <a:extLst>
                <a:ext uri="{FF2B5EF4-FFF2-40B4-BE49-F238E27FC236}">
                  <a16:creationId xmlns:a16="http://schemas.microsoft.com/office/drawing/2014/main" id="{AE7E8C94-2B1A-41B7-AC1E-C46E3E308819}"/>
                </a:ext>
              </a:extLst>
            </p:cNvPr>
            <p:cNvSpPr txBox="1"/>
            <p:nvPr/>
          </p:nvSpPr>
          <p:spPr>
            <a:xfrm>
              <a:off x="6030635" y="1545234"/>
              <a:ext cx="2158052" cy="338554"/>
            </a:xfrm>
            <a:prstGeom prst="rect">
              <a:avLst/>
            </a:prstGeom>
            <a:solidFill>
              <a:schemeClr val="bg1"/>
            </a:solidFill>
            <a:ln>
              <a:solidFill>
                <a:schemeClr val="bg1">
                  <a:lumMod val="65000"/>
                </a:schemeClr>
              </a:solidFill>
            </a:ln>
          </p:spPr>
          <p:txBody>
            <a:bodyPr wrap="square" rtlCol="0">
              <a:spAutoFit/>
            </a:bodyPr>
            <a:lstStyle/>
            <a:p>
              <a:r>
                <a:rPr lang="sv-SE" sz="1600" b="1" dirty="0">
                  <a:solidFill>
                    <a:prstClr val="white">
                      <a:lumMod val="65000"/>
                    </a:prstClr>
                  </a:solidFill>
                  <a:latin typeface="Arial"/>
                </a:rPr>
                <a:t>Århuskonventionen</a:t>
              </a:r>
            </a:p>
          </p:txBody>
        </p:sp>
      </p:grpSp>
      <p:sp>
        <p:nvSpPr>
          <p:cNvPr id="33" name="textruta 32">
            <a:extLst>
              <a:ext uri="{FF2B5EF4-FFF2-40B4-BE49-F238E27FC236}">
                <a16:creationId xmlns:a16="http://schemas.microsoft.com/office/drawing/2014/main" id="{FB312DCC-B07A-4054-ADC6-9B685B91DD62}"/>
              </a:ext>
            </a:extLst>
          </p:cNvPr>
          <p:cNvSpPr txBox="1"/>
          <p:nvPr/>
        </p:nvSpPr>
        <p:spPr>
          <a:xfrm>
            <a:off x="3971893" y="1826703"/>
            <a:ext cx="1933939" cy="338554"/>
          </a:xfrm>
          <a:prstGeom prst="rect">
            <a:avLst/>
          </a:prstGeom>
          <a:solidFill>
            <a:schemeClr val="bg1"/>
          </a:solidFill>
          <a:ln>
            <a:solidFill>
              <a:schemeClr val="bg1">
                <a:lumMod val="65000"/>
              </a:schemeClr>
            </a:solidFill>
          </a:ln>
        </p:spPr>
        <p:txBody>
          <a:bodyPr wrap="square" rtlCol="0">
            <a:spAutoFit/>
          </a:bodyPr>
          <a:lstStyle/>
          <a:p>
            <a:r>
              <a:rPr lang="sv-SE" sz="1600" b="1" dirty="0">
                <a:solidFill>
                  <a:prstClr val="white">
                    <a:lumMod val="65000"/>
                  </a:prstClr>
                </a:solidFill>
                <a:latin typeface="Arial"/>
              </a:rPr>
              <a:t>Hållbarhetsmålen</a:t>
            </a:r>
          </a:p>
        </p:txBody>
      </p:sp>
    </p:spTree>
    <p:extLst>
      <p:ext uri="{BB962C8B-B14F-4D97-AF65-F5344CB8AC3E}">
        <p14:creationId xmlns:p14="http://schemas.microsoft.com/office/powerpoint/2010/main" val="2214246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4" grpId="0" animBg="1"/>
      <p:bldP spid="3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p:cNvSpPr>
            <a:spLocks noGrp="1"/>
          </p:cNvSpPr>
          <p:nvPr>
            <p:ph type="title"/>
          </p:nvPr>
        </p:nvSpPr>
        <p:spPr>
          <a:xfrm>
            <a:off x="1629294" y="491227"/>
            <a:ext cx="8450877" cy="1224000"/>
          </a:xfrm>
        </p:spPr>
        <p:txBody>
          <a:bodyPr/>
          <a:lstStyle/>
          <a:p>
            <a:r>
              <a:rPr lang="sv-SE" dirty="0"/>
              <a:t>Nio inriktande förändringsmål för vart</a:t>
            </a:r>
            <a:br>
              <a:rPr lang="sv-SE" dirty="0"/>
            </a:br>
            <a:r>
              <a:rPr lang="sv-SE" dirty="0"/>
              <a:t>vi* strävar i samverkan om miljöinformation</a:t>
            </a:r>
          </a:p>
        </p:txBody>
      </p:sp>
      <p:graphicFrame>
        <p:nvGraphicFramePr>
          <p:cNvPr id="10" name="Platshållare för innehåll 9"/>
          <p:cNvGraphicFramePr>
            <a:graphicFrameLocks noGrp="1"/>
          </p:cNvGraphicFramePr>
          <p:nvPr>
            <p:ph idx="1"/>
            <p:extLst>
              <p:ext uri="{D42A27DB-BD31-4B8C-83A1-F6EECF244321}">
                <p14:modId xmlns:p14="http://schemas.microsoft.com/office/powerpoint/2010/main" val="966848429"/>
              </p:ext>
            </p:extLst>
          </p:nvPr>
        </p:nvGraphicFramePr>
        <p:xfrm>
          <a:off x="1471613" y="1715226"/>
          <a:ext cx="8343900" cy="4285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ruta 3">
            <a:extLst>
              <a:ext uri="{FF2B5EF4-FFF2-40B4-BE49-F238E27FC236}">
                <a16:creationId xmlns:a16="http://schemas.microsoft.com/office/drawing/2014/main" id="{31EF3D5D-9B64-46AA-97DE-A342B02DEB7E}"/>
              </a:ext>
            </a:extLst>
          </p:cNvPr>
          <p:cNvSpPr txBox="1"/>
          <p:nvPr/>
        </p:nvSpPr>
        <p:spPr>
          <a:xfrm rot="1057147">
            <a:off x="9577915" y="548695"/>
            <a:ext cx="2551481" cy="830997"/>
          </a:xfrm>
          <a:prstGeom prst="rect">
            <a:avLst/>
          </a:prstGeom>
          <a:ln/>
        </p:spPr>
        <p:style>
          <a:lnRef idx="0">
            <a:schemeClr val="accent6"/>
          </a:lnRef>
          <a:fillRef idx="3">
            <a:schemeClr val="accent6"/>
          </a:fillRef>
          <a:effectRef idx="3">
            <a:schemeClr val="accent6"/>
          </a:effectRef>
          <a:fontRef idx="minor">
            <a:schemeClr val="lt1"/>
          </a:fontRef>
        </p:style>
        <p:txBody>
          <a:bodyPr wrap="square" rtlCol="0">
            <a:spAutoFit/>
          </a:bodyPr>
          <a:lstStyle>
            <a:defPPr>
              <a:defRPr lang="sv-SE"/>
            </a:defPPr>
            <a:lvl1pPr marR="0" lvl="0" indent="0" fontAlgn="auto">
              <a:lnSpc>
                <a:spcPct val="100000"/>
              </a:lnSpc>
              <a:spcBef>
                <a:spcPts val="0"/>
              </a:spcBef>
              <a:spcAft>
                <a:spcPts val="0"/>
              </a:spcAft>
              <a:buClrTx/>
              <a:buSzTx/>
              <a:buFontTx/>
              <a:buNone/>
              <a:tabLst/>
              <a:defRPr kumimoji="0" sz="2000" b="0" i="0" u="none" strike="noStrike" cap="none" spc="0" normalizeH="0" baseline="0">
                <a:ln>
                  <a:noFill/>
                </a:ln>
                <a:solidFill>
                  <a:prstClr val="white"/>
                </a:solidFill>
                <a:effectLst/>
                <a:uLnTx/>
                <a:uFillTx/>
                <a:latin typeface="Aria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sv-SE" sz="2400" dirty="0"/>
              <a:t>Överenskommet 2017-10-27</a:t>
            </a:r>
          </a:p>
        </p:txBody>
      </p:sp>
      <p:sp>
        <p:nvSpPr>
          <p:cNvPr id="2" name="textruta 1">
            <a:extLst>
              <a:ext uri="{FF2B5EF4-FFF2-40B4-BE49-F238E27FC236}">
                <a16:creationId xmlns:a16="http://schemas.microsoft.com/office/drawing/2014/main" id="{D1CFB4B3-1AC1-47AC-BA02-4957F5A5150A}"/>
              </a:ext>
            </a:extLst>
          </p:cNvPr>
          <p:cNvSpPr txBox="1"/>
          <p:nvPr/>
        </p:nvSpPr>
        <p:spPr>
          <a:xfrm>
            <a:off x="1734211" y="6369263"/>
            <a:ext cx="8060155" cy="307777"/>
          </a:xfrm>
          <a:prstGeom prst="rect">
            <a:avLst/>
          </a:prstGeom>
          <a:noFill/>
        </p:spPr>
        <p:txBody>
          <a:bodyPr wrap="none" rtlCol="0">
            <a:spAutoFit/>
          </a:bodyPr>
          <a:lstStyle/>
          <a:p>
            <a:r>
              <a:rPr lang="sv-SE" sz="1400" dirty="0"/>
              <a:t>* Med Vi avses </a:t>
            </a:r>
            <a:r>
              <a:rPr lang="sv-SE" sz="1400" i="1" dirty="0"/>
              <a:t>organisationer i offentlig sektor som har behov av att samverka om miljöinformation</a:t>
            </a:r>
            <a:r>
              <a:rPr lang="sv-SE" sz="1400" dirty="0"/>
              <a:t>.</a:t>
            </a:r>
          </a:p>
        </p:txBody>
      </p:sp>
    </p:spTree>
    <p:extLst>
      <p:ext uri="{BB962C8B-B14F-4D97-AF65-F5344CB8AC3E}">
        <p14:creationId xmlns:p14="http://schemas.microsoft.com/office/powerpoint/2010/main" val="2171848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ruta 6">
            <a:extLst>
              <a:ext uri="{FF2B5EF4-FFF2-40B4-BE49-F238E27FC236}">
                <a16:creationId xmlns:a16="http://schemas.microsoft.com/office/drawing/2014/main" id="{886C73D0-C1B8-47FA-A69F-01E25CCD6ED4}"/>
              </a:ext>
            </a:extLst>
          </p:cNvPr>
          <p:cNvSpPr txBox="1"/>
          <p:nvPr/>
        </p:nvSpPr>
        <p:spPr>
          <a:xfrm>
            <a:off x="1099200" y="3703615"/>
            <a:ext cx="9958660" cy="2862322"/>
          </a:xfrm>
          <a:prstGeom prst="rect">
            <a:avLst/>
          </a:prstGeom>
          <a:noFill/>
        </p:spPr>
        <p:txBody>
          <a:bodyPr wrap="square" rtlCol="0">
            <a:spAutoFit/>
          </a:bodyPr>
          <a:lstStyle/>
          <a:p>
            <a:r>
              <a:rPr lang="sv-SE" sz="2000" dirty="0"/>
              <a:t>Principer kan användas som stöd för ställningstaganden i det löpande arbetet, förekommer redan idag inom t ex:</a:t>
            </a:r>
          </a:p>
          <a:p>
            <a:endParaRPr lang="sv-SE" sz="1000" dirty="0"/>
          </a:p>
          <a:p>
            <a:pPr marL="342900" indent="-342900">
              <a:buFont typeface="Arial" panose="020B0604020202020204" pitchFamily="34" charset="0"/>
              <a:buChar char="•"/>
            </a:pPr>
            <a:r>
              <a:rPr lang="sv-SE" sz="2000" dirty="0"/>
              <a:t>Ekonomisk redovisning (”Väsentlighetsprincipen”, ”Periodiseringsprincipen” et c)</a:t>
            </a:r>
          </a:p>
          <a:p>
            <a:pPr marL="342900" indent="-342900">
              <a:buFont typeface="Arial" panose="020B0604020202020204" pitchFamily="34" charset="0"/>
              <a:buChar char="•"/>
            </a:pPr>
            <a:r>
              <a:rPr lang="sv-SE" sz="2000" dirty="0"/>
              <a:t>Offentlig rätt (”Legalitetsprincipen”, ”Proportionalitetsprincipen” et c)</a:t>
            </a:r>
          </a:p>
          <a:p>
            <a:pPr marL="342900" indent="-342900">
              <a:buFont typeface="Arial" panose="020B0604020202020204" pitchFamily="34" charset="0"/>
              <a:buChar char="•"/>
            </a:pPr>
            <a:r>
              <a:rPr lang="sv-SE" sz="2000" dirty="0"/>
              <a:t>Genteknik (”Människovärdesprincipen”, ”Autonomiprincipen” et c)</a:t>
            </a:r>
          </a:p>
          <a:p>
            <a:endParaRPr lang="sv-SE" sz="1000" dirty="0"/>
          </a:p>
          <a:p>
            <a:r>
              <a:rPr lang="sv-SE" sz="2000" dirty="0"/>
              <a:t>(Jämför exempel från </a:t>
            </a:r>
            <a:r>
              <a:rPr lang="sv-SE" sz="2000" dirty="0" err="1"/>
              <a:t>webbinarium</a:t>
            </a:r>
            <a:r>
              <a:rPr lang="sv-SE" sz="2000" dirty="0"/>
              <a:t> 26 januari:</a:t>
            </a:r>
          </a:p>
          <a:p>
            <a:pPr marL="342900" indent="-342900">
              <a:buFont typeface="Arial" panose="020B0604020202020204" pitchFamily="34" charset="0"/>
              <a:buChar char="•"/>
            </a:pPr>
            <a:r>
              <a:rPr lang="sv-SE" sz="2000" dirty="0"/>
              <a:t>Ett trivsamt hem (”Rensningsprincipen”, ”Städprincipen” et c))</a:t>
            </a:r>
          </a:p>
          <a:p>
            <a:pPr marL="342900" indent="-342900">
              <a:buFont typeface="Arial" panose="020B0604020202020204" pitchFamily="34" charset="0"/>
              <a:buChar char="•"/>
            </a:pPr>
            <a:endParaRPr lang="sv-SE" sz="2000" dirty="0"/>
          </a:p>
        </p:txBody>
      </p:sp>
      <p:sp>
        <p:nvSpPr>
          <p:cNvPr id="2" name="Rubrik 1">
            <a:extLst>
              <a:ext uri="{FF2B5EF4-FFF2-40B4-BE49-F238E27FC236}">
                <a16:creationId xmlns:a16="http://schemas.microsoft.com/office/drawing/2014/main" id="{AB2C2B0C-F276-485C-A27D-2B152792AAD1}"/>
              </a:ext>
            </a:extLst>
          </p:cNvPr>
          <p:cNvSpPr>
            <a:spLocks noGrp="1"/>
          </p:cNvSpPr>
          <p:nvPr>
            <p:ph type="title"/>
          </p:nvPr>
        </p:nvSpPr>
        <p:spPr>
          <a:xfrm>
            <a:off x="1099200" y="619200"/>
            <a:ext cx="9792000" cy="578979"/>
          </a:xfrm>
        </p:spPr>
        <p:txBody>
          <a:bodyPr/>
          <a:lstStyle/>
          <a:p>
            <a:r>
              <a:rPr lang="sv-SE" dirty="0"/>
              <a:t>Vad menar vi med principer, varför behöver vi dem?</a:t>
            </a:r>
          </a:p>
        </p:txBody>
      </p:sp>
      <p:sp>
        <p:nvSpPr>
          <p:cNvPr id="5" name="Pratbubbla: oval 4">
            <a:extLst>
              <a:ext uri="{FF2B5EF4-FFF2-40B4-BE49-F238E27FC236}">
                <a16:creationId xmlns:a16="http://schemas.microsoft.com/office/drawing/2014/main" id="{0AFC0D78-B022-4C21-A515-1134ABF37F09}"/>
              </a:ext>
            </a:extLst>
          </p:cNvPr>
          <p:cNvSpPr/>
          <p:nvPr/>
        </p:nvSpPr>
        <p:spPr>
          <a:xfrm>
            <a:off x="1617753" y="1504495"/>
            <a:ext cx="4754472" cy="1892804"/>
          </a:xfrm>
          <a:prstGeom prst="wedgeEllipseCallout">
            <a:avLst>
              <a:gd name="adj1" fmla="val -82405"/>
              <a:gd name="adj2" fmla="val -59852"/>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sv-SE" sz="2800" dirty="0">
                <a:solidFill>
                  <a:schemeClr val="tx1"/>
                </a:solidFill>
              </a:rPr>
              <a:t>”Målen talar om vart vi ska, men HUR tar vi oss dit?”</a:t>
            </a:r>
          </a:p>
        </p:txBody>
      </p:sp>
      <p:sp>
        <p:nvSpPr>
          <p:cNvPr id="6" name="Rektangel 5">
            <a:extLst>
              <a:ext uri="{FF2B5EF4-FFF2-40B4-BE49-F238E27FC236}">
                <a16:creationId xmlns:a16="http://schemas.microsoft.com/office/drawing/2014/main" id="{FEF6B2CC-267B-4E73-9F58-749256757B6A}"/>
              </a:ext>
            </a:extLst>
          </p:cNvPr>
          <p:cNvSpPr/>
          <p:nvPr/>
        </p:nvSpPr>
        <p:spPr>
          <a:xfrm>
            <a:off x="6829426" y="1817750"/>
            <a:ext cx="4443411" cy="12317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2000" i="1" dirty="0"/>
              <a:t>Princip = fundamental utgångspunkt för beslutsfattande eller uppförande</a:t>
            </a:r>
          </a:p>
          <a:p>
            <a:r>
              <a:rPr lang="sv-SE" sz="2000" i="1" dirty="0"/>
              <a:t>(ISO 26 000; Socialt ansvarstagande)</a:t>
            </a:r>
          </a:p>
        </p:txBody>
      </p:sp>
    </p:spTree>
    <p:extLst>
      <p:ext uri="{BB962C8B-B14F-4D97-AF65-F5344CB8AC3E}">
        <p14:creationId xmlns:p14="http://schemas.microsoft.com/office/powerpoint/2010/main" val="1722136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CA4B08-B59A-4A36-BD74-12ACEA498401}"/>
              </a:ext>
            </a:extLst>
          </p:cNvPr>
          <p:cNvSpPr>
            <a:spLocks noGrp="1"/>
          </p:cNvSpPr>
          <p:nvPr>
            <p:ph type="title"/>
          </p:nvPr>
        </p:nvSpPr>
        <p:spPr>
          <a:xfrm>
            <a:off x="1099200" y="619200"/>
            <a:ext cx="10200172" cy="1224000"/>
          </a:xfrm>
        </p:spPr>
        <p:txBody>
          <a:bodyPr/>
          <a:lstStyle/>
          <a:p>
            <a:r>
              <a:rPr lang="sv-SE" dirty="0"/>
              <a:t>Behov av förutsägbarhet kring VAD vi ska samverka om och HUR vi ska samverka – gemensamma principer</a:t>
            </a:r>
          </a:p>
        </p:txBody>
      </p:sp>
      <p:cxnSp>
        <p:nvCxnSpPr>
          <p:cNvPr id="5" name="Rak pilkoppling 4">
            <a:extLst>
              <a:ext uri="{FF2B5EF4-FFF2-40B4-BE49-F238E27FC236}">
                <a16:creationId xmlns:a16="http://schemas.microsoft.com/office/drawing/2014/main" id="{9B639403-A5BE-487A-88F3-A2BF631252D2}"/>
              </a:ext>
            </a:extLst>
          </p:cNvPr>
          <p:cNvCxnSpPr/>
          <p:nvPr/>
        </p:nvCxnSpPr>
        <p:spPr>
          <a:xfrm>
            <a:off x="1436126" y="5666178"/>
            <a:ext cx="7156579"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 name="Rak pilkoppling 6">
            <a:extLst>
              <a:ext uri="{FF2B5EF4-FFF2-40B4-BE49-F238E27FC236}">
                <a16:creationId xmlns:a16="http://schemas.microsoft.com/office/drawing/2014/main" id="{C07FF93D-7DED-409C-85F7-263C58793870}"/>
              </a:ext>
            </a:extLst>
          </p:cNvPr>
          <p:cNvCxnSpPr>
            <a:cxnSpLocks/>
          </p:cNvCxnSpPr>
          <p:nvPr/>
        </p:nvCxnSpPr>
        <p:spPr>
          <a:xfrm flipV="1">
            <a:off x="1436126" y="2190929"/>
            <a:ext cx="0" cy="347525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ruta 8">
            <a:extLst>
              <a:ext uri="{FF2B5EF4-FFF2-40B4-BE49-F238E27FC236}">
                <a16:creationId xmlns:a16="http://schemas.microsoft.com/office/drawing/2014/main" id="{03D8F1A2-7130-45D7-8F32-A71C85317CDC}"/>
              </a:ext>
            </a:extLst>
          </p:cNvPr>
          <p:cNvSpPr txBox="1"/>
          <p:nvPr/>
        </p:nvSpPr>
        <p:spPr>
          <a:xfrm>
            <a:off x="192241" y="2190929"/>
            <a:ext cx="1223412" cy="369332"/>
          </a:xfrm>
          <a:prstGeom prst="rect">
            <a:avLst/>
          </a:prstGeom>
          <a:noFill/>
        </p:spPr>
        <p:txBody>
          <a:bodyPr wrap="none" rtlCol="0">
            <a:spAutoFit/>
          </a:bodyPr>
          <a:lstStyle/>
          <a:p>
            <a:r>
              <a:rPr lang="sv-SE" dirty="0"/>
              <a:t>förändring</a:t>
            </a:r>
          </a:p>
        </p:txBody>
      </p:sp>
      <p:sp>
        <p:nvSpPr>
          <p:cNvPr id="10" name="textruta 9">
            <a:extLst>
              <a:ext uri="{FF2B5EF4-FFF2-40B4-BE49-F238E27FC236}">
                <a16:creationId xmlns:a16="http://schemas.microsoft.com/office/drawing/2014/main" id="{A82A3638-F1FC-4376-8A64-843C87086FC0}"/>
              </a:ext>
            </a:extLst>
          </p:cNvPr>
          <p:cNvSpPr txBox="1"/>
          <p:nvPr/>
        </p:nvSpPr>
        <p:spPr>
          <a:xfrm>
            <a:off x="8378545" y="5666178"/>
            <a:ext cx="428322" cy="369332"/>
          </a:xfrm>
          <a:prstGeom prst="rect">
            <a:avLst/>
          </a:prstGeom>
          <a:noFill/>
        </p:spPr>
        <p:txBody>
          <a:bodyPr wrap="none" rtlCol="0">
            <a:spAutoFit/>
          </a:bodyPr>
          <a:lstStyle/>
          <a:p>
            <a:r>
              <a:rPr lang="sv-SE" dirty="0"/>
              <a:t>tid</a:t>
            </a:r>
          </a:p>
        </p:txBody>
      </p:sp>
      <p:sp>
        <p:nvSpPr>
          <p:cNvPr id="11" name="Ellips 10">
            <a:extLst>
              <a:ext uri="{FF2B5EF4-FFF2-40B4-BE49-F238E27FC236}">
                <a16:creationId xmlns:a16="http://schemas.microsoft.com/office/drawing/2014/main" id="{ECB07565-1E98-4D6E-92BD-7A99A129E422}"/>
              </a:ext>
            </a:extLst>
          </p:cNvPr>
          <p:cNvSpPr/>
          <p:nvPr/>
        </p:nvSpPr>
        <p:spPr>
          <a:xfrm>
            <a:off x="5420297" y="2904317"/>
            <a:ext cx="233266" cy="8988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3" name="Rak koppling 12">
            <a:extLst>
              <a:ext uri="{FF2B5EF4-FFF2-40B4-BE49-F238E27FC236}">
                <a16:creationId xmlns:a16="http://schemas.microsoft.com/office/drawing/2014/main" id="{B6CAFDB2-3901-449E-B5F4-8038D8BC2E18}"/>
              </a:ext>
            </a:extLst>
          </p:cNvPr>
          <p:cNvCxnSpPr>
            <a:cxnSpLocks/>
            <a:stCxn id="11" idx="4"/>
          </p:cNvCxnSpPr>
          <p:nvPr/>
        </p:nvCxnSpPr>
        <p:spPr>
          <a:xfrm flipH="1">
            <a:off x="5513604" y="3803179"/>
            <a:ext cx="23326" cy="186299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Rak koppling 21">
            <a:extLst>
              <a:ext uri="{FF2B5EF4-FFF2-40B4-BE49-F238E27FC236}">
                <a16:creationId xmlns:a16="http://schemas.microsoft.com/office/drawing/2014/main" id="{94C0B7B9-15A4-496E-8242-24120C3174F9}"/>
              </a:ext>
            </a:extLst>
          </p:cNvPr>
          <p:cNvCxnSpPr>
            <a:cxnSpLocks/>
            <a:endCxn id="11" idx="0"/>
          </p:cNvCxnSpPr>
          <p:nvPr/>
        </p:nvCxnSpPr>
        <p:spPr>
          <a:xfrm flipV="1">
            <a:off x="1436126" y="2904317"/>
            <a:ext cx="4100804" cy="27618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Rak koppling 24">
            <a:extLst>
              <a:ext uri="{FF2B5EF4-FFF2-40B4-BE49-F238E27FC236}">
                <a16:creationId xmlns:a16="http://schemas.microsoft.com/office/drawing/2014/main" id="{A6103B6A-814A-4645-A06B-180DE5188EC3}"/>
              </a:ext>
            </a:extLst>
          </p:cNvPr>
          <p:cNvCxnSpPr>
            <a:endCxn id="11" idx="4"/>
          </p:cNvCxnSpPr>
          <p:nvPr/>
        </p:nvCxnSpPr>
        <p:spPr>
          <a:xfrm flipV="1">
            <a:off x="1415653" y="3803179"/>
            <a:ext cx="4121277" cy="1862999"/>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Rak koppling 27">
            <a:extLst>
              <a:ext uri="{FF2B5EF4-FFF2-40B4-BE49-F238E27FC236}">
                <a16:creationId xmlns:a16="http://schemas.microsoft.com/office/drawing/2014/main" id="{DB378F16-295B-418D-8F4B-B1614E0AFB06}"/>
              </a:ext>
            </a:extLst>
          </p:cNvPr>
          <p:cNvCxnSpPr>
            <a:cxnSpLocks/>
          </p:cNvCxnSpPr>
          <p:nvPr/>
        </p:nvCxnSpPr>
        <p:spPr>
          <a:xfrm flipV="1">
            <a:off x="1415653" y="2698760"/>
            <a:ext cx="5358634" cy="2967419"/>
          </a:xfrm>
          <a:prstGeom prst="line">
            <a:avLst/>
          </a:prstGeom>
          <a:ln w="38100">
            <a:solidFill>
              <a:srgbClr val="FF0000"/>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textruta 28">
            <a:extLst>
              <a:ext uri="{FF2B5EF4-FFF2-40B4-BE49-F238E27FC236}">
                <a16:creationId xmlns:a16="http://schemas.microsoft.com/office/drawing/2014/main" id="{92C7C1CD-4EF5-447C-B614-EED3B70F0920}"/>
              </a:ext>
            </a:extLst>
          </p:cNvPr>
          <p:cNvSpPr txBox="1"/>
          <p:nvPr/>
        </p:nvSpPr>
        <p:spPr>
          <a:xfrm>
            <a:off x="6891248" y="2486534"/>
            <a:ext cx="2304661" cy="646331"/>
          </a:xfrm>
          <a:prstGeom prst="rect">
            <a:avLst/>
          </a:prstGeom>
          <a:noFill/>
        </p:spPr>
        <p:txBody>
          <a:bodyPr wrap="square" rtlCol="0">
            <a:spAutoFit/>
          </a:bodyPr>
          <a:lstStyle/>
          <a:p>
            <a:r>
              <a:rPr lang="sv-SE" dirty="0">
                <a:solidFill>
                  <a:srgbClr val="FF0000"/>
                </a:solidFill>
              </a:rPr>
              <a:t>vägledande </a:t>
            </a:r>
            <a:r>
              <a:rPr lang="sv-SE" dirty="0" err="1">
                <a:solidFill>
                  <a:srgbClr val="FF0000"/>
                </a:solidFill>
              </a:rPr>
              <a:t>förändringsprinciper</a:t>
            </a:r>
            <a:endParaRPr lang="sv-SE" dirty="0">
              <a:solidFill>
                <a:srgbClr val="FF0000"/>
              </a:solidFill>
            </a:endParaRPr>
          </a:p>
        </p:txBody>
      </p:sp>
      <p:sp>
        <p:nvSpPr>
          <p:cNvPr id="30" name="textruta 29">
            <a:extLst>
              <a:ext uri="{FF2B5EF4-FFF2-40B4-BE49-F238E27FC236}">
                <a16:creationId xmlns:a16="http://schemas.microsoft.com/office/drawing/2014/main" id="{0761F314-A443-4FAF-8834-FDA5E0338970}"/>
              </a:ext>
            </a:extLst>
          </p:cNvPr>
          <p:cNvSpPr txBox="1"/>
          <p:nvPr/>
        </p:nvSpPr>
        <p:spPr>
          <a:xfrm>
            <a:off x="5014415" y="5871735"/>
            <a:ext cx="1114408" cy="369332"/>
          </a:xfrm>
          <a:prstGeom prst="rect">
            <a:avLst/>
          </a:prstGeom>
          <a:noFill/>
        </p:spPr>
        <p:txBody>
          <a:bodyPr wrap="none" rtlCol="0">
            <a:spAutoFit/>
          </a:bodyPr>
          <a:lstStyle/>
          <a:p>
            <a:r>
              <a:rPr lang="sv-SE" dirty="0">
                <a:latin typeface="Arial" panose="020B0604020202020204" pitchFamily="34" charset="0"/>
                <a:cs typeface="Arial" panose="020B0604020202020204" pitchFamily="34" charset="0"/>
              </a:rPr>
              <a:t>~ </a:t>
            </a:r>
            <a:r>
              <a:rPr lang="sv-SE" dirty="0"/>
              <a:t>5-10 år</a:t>
            </a:r>
          </a:p>
        </p:txBody>
      </p:sp>
      <p:sp>
        <p:nvSpPr>
          <p:cNvPr id="26" name="textruta 25">
            <a:extLst>
              <a:ext uri="{FF2B5EF4-FFF2-40B4-BE49-F238E27FC236}">
                <a16:creationId xmlns:a16="http://schemas.microsoft.com/office/drawing/2014/main" id="{D40A01AE-B29F-41E3-B2A5-8DB398003AD9}"/>
              </a:ext>
            </a:extLst>
          </p:cNvPr>
          <p:cNvSpPr txBox="1"/>
          <p:nvPr/>
        </p:nvSpPr>
        <p:spPr>
          <a:xfrm>
            <a:off x="5676889" y="3317531"/>
            <a:ext cx="2024743" cy="646331"/>
          </a:xfrm>
          <a:prstGeom prst="rect">
            <a:avLst/>
          </a:prstGeom>
          <a:noFill/>
        </p:spPr>
        <p:txBody>
          <a:bodyPr wrap="square" rtlCol="0">
            <a:spAutoFit/>
          </a:bodyPr>
          <a:lstStyle/>
          <a:p>
            <a:r>
              <a:rPr lang="sv-SE" dirty="0">
                <a:solidFill>
                  <a:schemeClr val="accent1"/>
                </a:solidFill>
              </a:rPr>
              <a:t>inriktande förändringsmål</a:t>
            </a:r>
          </a:p>
        </p:txBody>
      </p:sp>
      <p:sp>
        <p:nvSpPr>
          <p:cNvPr id="32" name="textruta 31">
            <a:extLst>
              <a:ext uri="{FF2B5EF4-FFF2-40B4-BE49-F238E27FC236}">
                <a16:creationId xmlns:a16="http://schemas.microsoft.com/office/drawing/2014/main" id="{F830F9CA-CA57-4720-80C2-BB67CDC0BD59}"/>
              </a:ext>
            </a:extLst>
          </p:cNvPr>
          <p:cNvSpPr txBox="1"/>
          <p:nvPr/>
        </p:nvSpPr>
        <p:spPr>
          <a:xfrm>
            <a:off x="8134431" y="3640696"/>
            <a:ext cx="3426198" cy="1754326"/>
          </a:xfrm>
          <a:prstGeom prst="rect">
            <a:avLst/>
          </a:prstGeom>
          <a:noFill/>
          <a:ln>
            <a:solidFill>
              <a:schemeClr val="tx1"/>
            </a:solidFill>
            <a:prstDash val="dash"/>
          </a:ln>
        </p:spPr>
        <p:txBody>
          <a:bodyPr wrap="square" rtlCol="0">
            <a:spAutoFit/>
          </a:bodyPr>
          <a:lstStyle/>
          <a:p>
            <a:r>
              <a:rPr lang="sv-SE" dirty="0"/>
              <a:t>VAD-principer är vägledande för att hamna rätt ”i sak” mot förändringsmålen. </a:t>
            </a:r>
          </a:p>
          <a:p>
            <a:r>
              <a:rPr lang="sv-SE" dirty="0"/>
              <a:t>HUR-principer är vägledande för att omforma arbetssättet till förändring i samverkan.</a:t>
            </a:r>
          </a:p>
        </p:txBody>
      </p:sp>
    </p:spTree>
    <p:extLst>
      <p:ext uri="{BB962C8B-B14F-4D97-AF65-F5344CB8AC3E}">
        <p14:creationId xmlns:p14="http://schemas.microsoft.com/office/powerpoint/2010/main" val="3748089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82839B1-8281-4003-AF6D-184B2416D21A}"/>
              </a:ext>
            </a:extLst>
          </p:cNvPr>
          <p:cNvSpPr>
            <a:spLocks noGrp="1"/>
          </p:cNvSpPr>
          <p:nvPr>
            <p:ph type="title"/>
          </p:nvPr>
        </p:nvSpPr>
        <p:spPr>
          <a:xfrm>
            <a:off x="1099200" y="619200"/>
            <a:ext cx="9792000" cy="1011480"/>
          </a:xfrm>
        </p:spPr>
        <p:txBody>
          <a:bodyPr/>
          <a:lstStyle/>
          <a:p>
            <a:r>
              <a:rPr lang="sv-SE" sz="3200" dirty="0"/>
              <a:t>9 </a:t>
            </a:r>
            <a:r>
              <a:rPr lang="sv-SE" sz="3200" dirty="0" err="1"/>
              <a:t>förändringsprinciper</a:t>
            </a:r>
            <a:r>
              <a:rPr lang="sv-SE" sz="3200" dirty="0"/>
              <a:t> för samverkan kring smart miljöinformation – version 1.0</a:t>
            </a:r>
            <a:endParaRPr lang="sv-SE" dirty="0"/>
          </a:p>
        </p:txBody>
      </p:sp>
      <p:sp>
        <p:nvSpPr>
          <p:cNvPr id="3" name="Platshållare för innehåll 2">
            <a:extLst>
              <a:ext uri="{FF2B5EF4-FFF2-40B4-BE49-F238E27FC236}">
                <a16:creationId xmlns:a16="http://schemas.microsoft.com/office/drawing/2014/main" id="{DE9468D2-D4E7-48C0-9D1D-2CC5DFF461C1}"/>
              </a:ext>
            </a:extLst>
          </p:cNvPr>
          <p:cNvSpPr>
            <a:spLocks noGrp="1"/>
          </p:cNvSpPr>
          <p:nvPr>
            <p:ph idx="1"/>
          </p:nvPr>
        </p:nvSpPr>
        <p:spPr>
          <a:xfrm>
            <a:off x="1099200" y="1971720"/>
            <a:ext cx="9792000" cy="3888000"/>
          </a:xfrm>
        </p:spPr>
        <p:txBody>
          <a:bodyPr/>
          <a:lstStyle/>
          <a:p>
            <a:pPr marL="457200" indent="-457200">
              <a:buFont typeface="+mj-lt"/>
              <a:buAutoNum type="arabicPeriod"/>
            </a:pPr>
            <a:r>
              <a:rPr lang="sv-SE" sz="2200" dirty="0"/>
              <a:t>Vi beskriver vad vi åtar oss</a:t>
            </a:r>
          </a:p>
          <a:p>
            <a:pPr marL="457200" indent="-457200">
              <a:buFont typeface="+mj-lt"/>
              <a:buAutoNum type="arabicPeriod"/>
            </a:pPr>
            <a:r>
              <a:rPr lang="sv-SE" sz="2200" dirty="0"/>
              <a:t>Vi följer ordinarie ansvar</a:t>
            </a:r>
          </a:p>
          <a:p>
            <a:pPr marL="457200" indent="-457200">
              <a:buFont typeface="+mj-lt"/>
              <a:buAutoNum type="arabicPeriod"/>
            </a:pPr>
            <a:r>
              <a:rPr lang="sv-SE" sz="2200" dirty="0"/>
              <a:t>Vi utvecklar ur ett helhetsperspektiv</a:t>
            </a:r>
          </a:p>
          <a:p>
            <a:pPr marL="457200" indent="-457200">
              <a:buFont typeface="+mj-lt"/>
              <a:buAutoNum type="arabicPeriod"/>
            </a:pPr>
            <a:r>
              <a:rPr lang="sv-SE" sz="2200" dirty="0"/>
              <a:t>Vi återbrukar innan vi nyutvecklar</a:t>
            </a:r>
          </a:p>
          <a:p>
            <a:pPr marL="457200" indent="-457200">
              <a:buFont typeface="+mj-lt"/>
              <a:buAutoNum type="arabicPeriod"/>
            </a:pPr>
            <a:r>
              <a:rPr lang="sv-SE" sz="2200" dirty="0"/>
              <a:t>Vi strukturerar information</a:t>
            </a:r>
          </a:p>
          <a:p>
            <a:pPr marL="457200" indent="-457200">
              <a:buFont typeface="+mj-lt"/>
              <a:buAutoNum type="arabicPeriod"/>
            </a:pPr>
            <a:r>
              <a:rPr lang="sv-SE" sz="2200" dirty="0"/>
              <a:t>Vi digitaliserar utifrån reella behov</a:t>
            </a:r>
          </a:p>
          <a:p>
            <a:pPr marL="457200" indent="-457200">
              <a:buFont typeface="+mj-lt"/>
              <a:buAutoNum type="arabicPeriod"/>
            </a:pPr>
            <a:r>
              <a:rPr lang="sv-SE" sz="2200" dirty="0"/>
              <a:t>Vi bejakar samhällsförändringen</a:t>
            </a:r>
          </a:p>
          <a:p>
            <a:pPr marL="457200" indent="-457200">
              <a:buFont typeface="+mj-lt"/>
              <a:buAutoNum type="arabicPeriod"/>
            </a:pPr>
            <a:r>
              <a:rPr lang="sv-SE" sz="2200" dirty="0"/>
              <a:t>Vi påverkar utformning av rättsakter</a:t>
            </a:r>
          </a:p>
          <a:p>
            <a:pPr marL="457200" indent="-457200">
              <a:buFont typeface="+mj-lt"/>
              <a:buAutoNum type="arabicPeriod"/>
            </a:pPr>
            <a:r>
              <a:rPr lang="sv-SE" sz="2200" dirty="0"/>
              <a:t>Vi använder arkitekturstyrning i förändringsarbetet</a:t>
            </a:r>
          </a:p>
          <a:p>
            <a:pPr marL="457200" indent="-457200">
              <a:buFont typeface="+mj-lt"/>
              <a:buAutoNum type="arabicPeriod"/>
            </a:pPr>
            <a:endParaRPr lang="sv-SE" sz="2200" dirty="0"/>
          </a:p>
          <a:p>
            <a:endParaRPr lang="sv-SE" sz="2200" dirty="0"/>
          </a:p>
        </p:txBody>
      </p:sp>
      <p:sp>
        <p:nvSpPr>
          <p:cNvPr id="4" name="Platshållare för datum 3">
            <a:extLst>
              <a:ext uri="{FF2B5EF4-FFF2-40B4-BE49-F238E27FC236}">
                <a16:creationId xmlns:a16="http://schemas.microsoft.com/office/drawing/2014/main" id="{C199E50E-4E34-4D27-AD58-00274A1694FA}"/>
              </a:ext>
            </a:extLst>
          </p:cNvPr>
          <p:cNvSpPr>
            <a:spLocks noGrp="1"/>
          </p:cNvSpPr>
          <p:nvPr>
            <p:ph type="dt" sz="half" idx="10"/>
          </p:nvPr>
        </p:nvSpPr>
        <p:spPr/>
        <p:txBody>
          <a:bodyPr/>
          <a:lstStyle/>
          <a:p>
            <a:fld id="{31F8AAC4-2748-4E53-A84E-4A6AD65B6C1B}" type="datetime1">
              <a:rPr lang="sv-SE" smtClean="0"/>
              <a:t>2018-05-06</a:t>
            </a:fld>
            <a:endParaRPr lang="sv-SE" dirty="0"/>
          </a:p>
        </p:txBody>
      </p:sp>
      <p:sp>
        <p:nvSpPr>
          <p:cNvPr id="5" name="Platshållare för sidfot 4">
            <a:extLst>
              <a:ext uri="{FF2B5EF4-FFF2-40B4-BE49-F238E27FC236}">
                <a16:creationId xmlns:a16="http://schemas.microsoft.com/office/drawing/2014/main" id="{0EA3E2A0-5E72-4070-B1DF-860B36A3A077}"/>
              </a:ext>
            </a:extLst>
          </p:cNvPr>
          <p:cNvSpPr>
            <a:spLocks noGrp="1"/>
          </p:cNvSpPr>
          <p:nvPr>
            <p:ph type="ftr" sz="quarter" idx="11"/>
          </p:nvPr>
        </p:nvSpPr>
        <p:spPr/>
        <p:txBody>
          <a:bodyPr/>
          <a:lstStyle/>
          <a:p>
            <a:pPr algn="l"/>
            <a:r>
              <a:rPr lang="sv-SE"/>
              <a:t>Naturvårdsverket | Swedish Environmental Protection Agency</a:t>
            </a:r>
            <a:endParaRPr lang="sv-SE" dirty="0"/>
          </a:p>
        </p:txBody>
      </p:sp>
      <p:sp>
        <p:nvSpPr>
          <p:cNvPr id="6" name="Platshållare för bildnummer 5">
            <a:extLst>
              <a:ext uri="{FF2B5EF4-FFF2-40B4-BE49-F238E27FC236}">
                <a16:creationId xmlns:a16="http://schemas.microsoft.com/office/drawing/2014/main" id="{4FF639E1-32B0-434D-B481-4841AC30E123}"/>
              </a:ext>
            </a:extLst>
          </p:cNvPr>
          <p:cNvSpPr>
            <a:spLocks noGrp="1"/>
          </p:cNvSpPr>
          <p:nvPr>
            <p:ph type="sldNum" sz="quarter" idx="12"/>
          </p:nvPr>
        </p:nvSpPr>
        <p:spPr/>
        <p:txBody>
          <a:bodyPr/>
          <a:lstStyle/>
          <a:p>
            <a:fld id="{1844E2AD-2CA4-4022-8F3B-D585D66E2E30}" type="slidenum">
              <a:rPr lang="sv-SE" smtClean="0"/>
              <a:pPr/>
              <a:t>8</a:t>
            </a:fld>
            <a:endParaRPr lang="sv-SE" dirty="0"/>
          </a:p>
        </p:txBody>
      </p:sp>
    </p:spTree>
    <p:extLst>
      <p:ext uri="{BB962C8B-B14F-4D97-AF65-F5344CB8AC3E}">
        <p14:creationId xmlns:p14="http://schemas.microsoft.com/office/powerpoint/2010/main" val="3330314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tshållare för innehåll 6">
            <a:extLst>
              <a:ext uri="{FF2B5EF4-FFF2-40B4-BE49-F238E27FC236}">
                <a16:creationId xmlns:a16="http://schemas.microsoft.com/office/drawing/2014/main" id="{1EB8017E-A872-476E-95A9-8419AD421B96}"/>
              </a:ext>
            </a:extLst>
          </p:cNvPr>
          <p:cNvGraphicFramePr>
            <a:graphicFrameLocks/>
          </p:cNvGraphicFramePr>
          <p:nvPr>
            <p:extLst>
              <p:ext uri="{D42A27DB-BD31-4B8C-83A1-F6EECF244321}">
                <p14:modId xmlns:p14="http://schemas.microsoft.com/office/powerpoint/2010/main" val="1709057949"/>
              </p:ext>
            </p:extLst>
          </p:nvPr>
        </p:nvGraphicFramePr>
        <p:xfrm>
          <a:off x="1706953" y="347044"/>
          <a:ext cx="8731624" cy="5775074"/>
        </p:xfrm>
        <a:graphic>
          <a:graphicData uri="http://schemas.openxmlformats.org/drawingml/2006/table">
            <a:tbl>
              <a:tblPr firstRow="1" bandRow="1">
                <a:tableStyleId>{5C22544A-7EE6-4342-B048-85BDC9FD1C3A}</a:tableStyleId>
              </a:tblPr>
              <a:tblGrid>
                <a:gridCol w="8731624">
                  <a:extLst>
                    <a:ext uri="{9D8B030D-6E8A-4147-A177-3AD203B41FA5}">
                      <a16:colId xmlns:a16="http://schemas.microsoft.com/office/drawing/2014/main" val="2432633308"/>
                    </a:ext>
                  </a:extLst>
                </a:gridCol>
              </a:tblGrid>
              <a:tr h="491111">
                <a:tc>
                  <a:txBody>
                    <a:bodyPr/>
                    <a:lstStyle/>
                    <a:p>
                      <a:r>
                        <a:rPr lang="sv-SE" sz="2400" dirty="0"/>
                        <a:t>Samverkansprincip 1</a:t>
                      </a:r>
                    </a:p>
                  </a:txBody>
                  <a:tcPr/>
                </a:tc>
                <a:extLst>
                  <a:ext uri="{0D108BD9-81ED-4DB2-BD59-A6C34878D82A}">
                    <a16:rowId xmlns:a16="http://schemas.microsoft.com/office/drawing/2014/main" val="1316189018"/>
                  </a:ext>
                </a:extLst>
              </a:tr>
              <a:tr h="509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2000" b="1" i="0" kern="1200" dirty="0">
                          <a:solidFill>
                            <a:schemeClr val="dk1"/>
                          </a:solidFill>
                          <a:effectLst/>
                          <a:latin typeface="+mn-lt"/>
                          <a:ea typeface="+mn-ea"/>
                          <a:cs typeface="+mn-cs"/>
                        </a:rPr>
                        <a:t>Vi beskriver</a:t>
                      </a:r>
                      <a:r>
                        <a:rPr lang="sv-SE" sz="2000" b="1" i="0" kern="1200" dirty="0">
                          <a:solidFill>
                            <a:schemeClr val="tx1"/>
                          </a:solidFill>
                          <a:effectLst/>
                          <a:latin typeface="+mn-lt"/>
                          <a:ea typeface="+mn-ea"/>
                          <a:cs typeface="+mn-cs"/>
                        </a:rPr>
                        <a:t> vad vi åtar oss </a:t>
                      </a:r>
                      <a:endParaRPr lang="sv-SE" sz="2000" b="1" i="0" strike="sngStrike" kern="1200" dirty="0">
                        <a:solidFill>
                          <a:srgbClr val="FF0000"/>
                        </a:solidFill>
                        <a:effectLst/>
                        <a:latin typeface="+mn-lt"/>
                        <a:ea typeface="+mn-ea"/>
                        <a:cs typeface="+mn-cs"/>
                      </a:endParaRPr>
                    </a:p>
                  </a:txBody>
                  <a:tcPr/>
                </a:tc>
                <a:extLst>
                  <a:ext uri="{0D108BD9-81ED-4DB2-BD59-A6C34878D82A}">
                    <a16:rowId xmlns:a16="http://schemas.microsoft.com/office/drawing/2014/main" val="3972031823"/>
                  </a:ext>
                </a:extLst>
              </a:tr>
              <a:tr h="509278">
                <a:tc>
                  <a:txBody>
                    <a:bodyPr/>
                    <a:lstStyle/>
                    <a:p>
                      <a:r>
                        <a:rPr lang="sv-SE" sz="2000" b="1" i="1" kern="1200" dirty="0">
                          <a:solidFill>
                            <a:schemeClr val="tx1"/>
                          </a:solidFill>
                          <a:latin typeface="+mn-lt"/>
                          <a:ea typeface="+mn-ea"/>
                          <a:cs typeface="+mn-cs"/>
                        </a:rPr>
                        <a:t>Beskrivning</a:t>
                      </a:r>
                    </a:p>
                  </a:txBody>
                  <a:tcPr/>
                </a:tc>
                <a:extLst>
                  <a:ext uri="{0D108BD9-81ED-4DB2-BD59-A6C34878D82A}">
                    <a16:rowId xmlns:a16="http://schemas.microsoft.com/office/drawing/2014/main" val="931437281"/>
                  </a:ext>
                </a:extLst>
              </a:tr>
              <a:tr h="740310">
                <a:tc>
                  <a:txBody>
                    <a:bodyPr/>
                    <a:lstStyle/>
                    <a:p>
                      <a:pPr lvl="0"/>
                      <a:r>
                        <a:rPr lang="sv-SE" sz="2000" i="1" kern="1200" dirty="0">
                          <a:solidFill>
                            <a:schemeClr val="dk1"/>
                          </a:solidFill>
                          <a:latin typeface="+mn-lt"/>
                          <a:ea typeface="+mn-ea"/>
                          <a:cs typeface="+mn-cs"/>
                        </a:rPr>
                        <a:t>Vi förstår att </a:t>
                      </a:r>
                      <a:r>
                        <a:rPr lang="sv-SE" sz="2000" i="1" dirty="0"/>
                        <a:t>det som redan tänkts, skrivits och beslutats om VAD vi ska göra innebär ett åtagande. </a:t>
                      </a:r>
                      <a:r>
                        <a:rPr lang="sv-SE" sz="2000" i="1" dirty="0">
                          <a:solidFill>
                            <a:schemeClr val="tx1"/>
                          </a:solidFill>
                        </a:rPr>
                        <a:t>Vi strävar mot att beskriva </a:t>
                      </a:r>
                      <a:r>
                        <a:rPr lang="sv-SE" sz="2000" i="1" kern="1200" dirty="0">
                          <a:solidFill>
                            <a:schemeClr val="tx1"/>
                          </a:solidFill>
                          <a:latin typeface="+mn-lt"/>
                          <a:ea typeface="+mn-ea"/>
                          <a:cs typeface="+mn-cs"/>
                        </a:rPr>
                        <a:t>hur vi möter dessa åtaganden och målgruppernas behov som framträder i förändringsmålen</a:t>
                      </a:r>
                    </a:p>
                    <a:p>
                      <a:pPr lvl="0"/>
                      <a:endParaRPr lang="sv-SE" sz="2000" i="1" dirty="0">
                        <a:solidFill>
                          <a:schemeClr val="tx1"/>
                        </a:solidFill>
                      </a:endParaRPr>
                    </a:p>
                  </a:txBody>
                  <a:tcPr/>
                </a:tc>
                <a:extLst>
                  <a:ext uri="{0D108BD9-81ED-4DB2-BD59-A6C34878D82A}">
                    <a16:rowId xmlns:a16="http://schemas.microsoft.com/office/drawing/2014/main" val="1471140471"/>
                  </a:ext>
                </a:extLst>
              </a:tr>
              <a:tr h="509278">
                <a:tc>
                  <a:txBody>
                    <a:bodyPr/>
                    <a:lstStyle/>
                    <a:p>
                      <a:r>
                        <a:rPr lang="sv-SE" sz="2000" b="1" dirty="0">
                          <a:solidFill>
                            <a:schemeClr val="tx1"/>
                          </a:solidFill>
                        </a:rPr>
                        <a:t>Spårbarhet</a:t>
                      </a:r>
                    </a:p>
                  </a:txBody>
                  <a:tcPr/>
                </a:tc>
                <a:extLst>
                  <a:ext uri="{0D108BD9-81ED-4DB2-BD59-A6C34878D82A}">
                    <a16:rowId xmlns:a16="http://schemas.microsoft.com/office/drawing/2014/main" val="641913026"/>
                  </a:ext>
                </a:extLst>
              </a:tr>
              <a:tr h="494769">
                <a:tc>
                  <a:txBody>
                    <a:bodyPr/>
                    <a:lstStyle/>
                    <a:p>
                      <a:r>
                        <a:rPr lang="sv-SE" sz="2000" dirty="0"/>
                        <a:t>Egen HUR-princip</a:t>
                      </a:r>
                    </a:p>
                  </a:txBody>
                  <a:tcPr/>
                </a:tc>
                <a:extLst>
                  <a:ext uri="{0D108BD9-81ED-4DB2-BD59-A6C34878D82A}">
                    <a16:rowId xmlns:a16="http://schemas.microsoft.com/office/drawing/2014/main" val="3033738375"/>
                  </a:ext>
                </a:extLst>
              </a:tr>
              <a:tr h="369665">
                <a:tc>
                  <a:txBody>
                    <a:bodyPr/>
                    <a:lstStyle/>
                    <a:p>
                      <a:r>
                        <a:rPr lang="sv-SE" sz="2000" b="1" i="1" dirty="0"/>
                        <a:t>Till exempellista</a:t>
                      </a:r>
                    </a:p>
                  </a:txBody>
                  <a:tcPr/>
                </a:tc>
                <a:extLst>
                  <a:ext uri="{0D108BD9-81ED-4DB2-BD59-A6C34878D82A}">
                    <a16:rowId xmlns:a16="http://schemas.microsoft.com/office/drawing/2014/main" val="2264616662"/>
                  </a:ext>
                </a:extLst>
              </a:tr>
              <a:tr h="640080">
                <a:tc>
                  <a:txBody>
                    <a:bodyPr/>
                    <a:lstStyle/>
                    <a:p>
                      <a:pPr lvl="0"/>
                      <a:r>
                        <a:rPr lang="sv-SE" sz="1600" i="1" dirty="0"/>
                        <a:t>Länka till den styrning som identifierats avseende VAD vi ska göra t ex</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600" i="1" dirty="0"/>
                        <a:t>Art 7 i direktivet om allmänhetens tillgång till miljöinformation (2003/4/EG)</a:t>
                      </a:r>
                      <a:br>
                        <a:rPr lang="sv-SE" sz="1600" i="1" dirty="0"/>
                      </a:br>
                      <a:r>
                        <a:rPr lang="sv-SE" sz="1600" i="1" dirty="0"/>
                        <a:t>Industriutsläppsdirektivet, </a:t>
                      </a:r>
                      <a:r>
                        <a:rPr lang="sv-SE" sz="1600" i="1" dirty="0">
                          <a:solidFill>
                            <a:schemeClr val="tx1"/>
                          </a:solidFill>
                        </a:rPr>
                        <a:t>MKB-direktivet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600" i="1" dirty="0"/>
                        <a:t>Styrning om Digital by Default, </a:t>
                      </a:r>
                      <a:r>
                        <a:rPr lang="en-US" sz="1600" i="1" dirty="0"/>
                        <a:t>Digital delivery of public services, </a:t>
                      </a:r>
                      <a:r>
                        <a:rPr lang="sv-SE" sz="1600" i="1" dirty="0" err="1"/>
                        <a:t>Once</a:t>
                      </a:r>
                      <a:r>
                        <a:rPr lang="sv-SE" sz="1600" i="1" dirty="0"/>
                        <a:t> </a:t>
                      </a:r>
                      <a:r>
                        <a:rPr lang="sv-SE" sz="1600" i="1" dirty="0" err="1"/>
                        <a:t>Only</a:t>
                      </a:r>
                      <a:r>
                        <a:rPr lang="sv-SE" sz="1600" i="1" dirty="0"/>
                        <a:t> </a:t>
                      </a:r>
                      <a:r>
                        <a:rPr lang="sv-SE" sz="1600" i="1" dirty="0" err="1"/>
                        <a:t>Principle</a:t>
                      </a:r>
                      <a:r>
                        <a:rPr lang="sv-SE" sz="1600" i="1"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600" i="1" kern="1200" dirty="0">
                          <a:solidFill>
                            <a:schemeClr val="dk1"/>
                          </a:solidFill>
                          <a:effectLst/>
                          <a:latin typeface="+mn-lt"/>
                          <a:ea typeface="+mn-ea"/>
                          <a:cs typeface="+mn-cs"/>
                        </a:rPr>
                        <a:t>GDPR/dataskysslagstiftningen, </a:t>
                      </a:r>
                      <a:r>
                        <a:rPr lang="sv-SE" sz="1600" i="1" dirty="0"/>
                        <a:t>PSI-lagstiftningen, </a:t>
                      </a:r>
                      <a:r>
                        <a:rPr lang="sv-SE" sz="1600" i="1" dirty="0" err="1"/>
                        <a:t>Finalitetsprincipen</a:t>
                      </a:r>
                      <a:r>
                        <a:rPr lang="sv-SE" sz="1600" i="1" dirty="0"/>
                        <a:t>, </a:t>
                      </a:r>
                      <a:r>
                        <a:rPr lang="sv-SE" sz="1600" i="1" kern="1200" dirty="0">
                          <a:solidFill>
                            <a:schemeClr val="dk1"/>
                          </a:solidFill>
                          <a:effectLst/>
                          <a:latin typeface="+mn-lt"/>
                          <a:ea typeface="+mn-ea"/>
                          <a:cs typeface="+mn-cs"/>
                        </a:rPr>
                        <a:t>Legalitetsprincipen,, OSL, PUL, AL, FL, TF m </a:t>
                      </a:r>
                      <a:r>
                        <a:rPr lang="sv-SE" sz="1600" i="1" kern="1200" dirty="0" err="1">
                          <a:solidFill>
                            <a:schemeClr val="dk1"/>
                          </a:solidFill>
                          <a:effectLst/>
                          <a:latin typeface="+mn-lt"/>
                          <a:ea typeface="+mn-ea"/>
                          <a:cs typeface="+mn-cs"/>
                        </a:rPr>
                        <a:t>fl</a:t>
                      </a:r>
                      <a:endParaRPr lang="sv-SE" sz="1600" i="1" dirty="0"/>
                    </a:p>
                  </a:txBody>
                  <a:tcPr/>
                </a:tc>
                <a:extLst>
                  <a:ext uri="{0D108BD9-81ED-4DB2-BD59-A6C34878D82A}">
                    <a16:rowId xmlns:a16="http://schemas.microsoft.com/office/drawing/2014/main" val="1942625965"/>
                  </a:ext>
                </a:extLst>
              </a:tr>
            </a:tbl>
          </a:graphicData>
        </a:graphic>
      </p:graphicFrame>
    </p:spTree>
    <p:extLst>
      <p:ext uri="{BB962C8B-B14F-4D97-AF65-F5344CB8AC3E}">
        <p14:creationId xmlns:p14="http://schemas.microsoft.com/office/powerpoint/2010/main" val="3807086944"/>
      </p:ext>
    </p:extLst>
  </p:cSld>
  <p:clrMapOvr>
    <a:masterClrMapping/>
  </p:clrMapOvr>
</p:sld>
</file>

<file path=ppt/theme/theme1.xml><?xml version="1.0" encoding="utf-8"?>
<a:theme xmlns:a="http://schemas.openxmlformats.org/drawingml/2006/main" name="Miljö-">
  <a:themeElements>
    <a:clrScheme name="NV 1 BLUE">
      <a:dk1>
        <a:sysClr val="windowText" lastClr="000000"/>
      </a:dk1>
      <a:lt1>
        <a:sysClr val="window" lastClr="FFFFFF"/>
      </a:lt1>
      <a:dk2>
        <a:srgbClr val="1F497D"/>
      </a:dk2>
      <a:lt2>
        <a:srgbClr val="EEECE1"/>
      </a:lt2>
      <a:accent1>
        <a:srgbClr val="5A7E92"/>
      </a:accent1>
      <a:accent2>
        <a:srgbClr val="8DB9E5"/>
      </a:accent2>
      <a:accent3>
        <a:srgbClr val="7E99AA"/>
      </a:accent3>
      <a:accent4>
        <a:srgbClr val="FFD451"/>
      </a:accent4>
      <a:accent5>
        <a:srgbClr val="ECAC00"/>
      </a:accent5>
      <a:accent6>
        <a:srgbClr val="C79316"/>
      </a:accent6>
      <a:hlink>
        <a:srgbClr val="0000FF"/>
      </a:hlink>
      <a:folHlink>
        <a:srgbClr val="800080"/>
      </a:folHlink>
    </a:clrScheme>
    <a:fontScheme name="Naturvårdsverk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5415</TotalTime>
  <Words>1364</Words>
  <Application>Microsoft Office PowerPoint</Application>
  <PresentationFormat>Bredbild</PresentationFormat>
  <Paragraphs>196</Paragraphs>
  <Slides>17</Slides>
  <Notes>17</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17</vt:i4>
      </vt:variant>
    </vt:vector>
  </HeadingPairs>
  <TitlesOfParts>
    <vt:vector size="21" baseType="lpstr">
      <vt:lpstr>Arial</vt:lpstr>
      <vt:lpstr>Calibri</vt:lpstr>
      <vt:lpstr>Wingdings</vt:lpstr>
      <vt:lpstr>Miljö-</vt:lpstr>
      <vt:lpstr>Beskrivning av förändringsprinciper för samverkan kring smart miljöinformation</vt:lpstr>
      <vt:lpstr>Naturvårdsverket är utsedd till utvecklings-                                  myndighet 2016-2018 för smartare miljöinformation</vt:lpstr>
      <vt:lpstr>Naturvårdsverket är utsedd till utvecklings-                                  myndighet 2016-2018 för smartare miljöinformation</vt:lpstr>
      <vt:lpstr>Styrningen av informationshantering är omfattande</vt:lpstr>
      <vt:lpstr>Nio inriktande förändringsmål för vart vi* strävar i samverkan om miljöinformation</vt:lpstr>
      <vt:lpstr>Vad menar vi med principer, varför behöver vi dem?</vt:lpstr>
      <vt:lpstr>Behov av förutsägbarhet kring VAD vi ska samverka om och HUR vi ska samverka – gemensamma principer</vt:lpstr>
      <vt:lpstr>9 förändringsprinciper för samverkan kring smart miljöinformation – version 1.0</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Nordenvall, Therese</dc:creator>
  <cp:lastModifiedBy>Otmalm, Anna</cp:lastModifiedBy>
  <cp:revision>85</cp:revision>
  <dcterms:created xsi:type="dcterms:W3CDTF">2018-03-21T09:44:55Z</dcterms:created>
  <dcterms:modified xsi:type="dcterms:W3CDTF">2018-05-06T09:13:20Z</dcterms:modified>
</cp:coreProperties>
</file>