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6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73" r:id="rId16"/>
    <p:sldId id="274" r:id="rId17"/>
    <p:sldId id="276" r:id="rId1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7"/>
    <p:restoredTop sz="94789"/>
  </p:normalViewPr>
  <p:slideViewPr>
    <p:cSldViewPr snapToGrid="0">
      <p:cViewPr varScale="1">
        <p:scale>
          <a:sx n="40" d="100"/>
          <a:sy n="40" d="100"/>
        </p:scale>
        <p:origin x="7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179C2-0801-7A46-8845-9F169987782E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A3423-C434-C245-9244-966BD52676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3387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A3423-C434-C245-9244-966BD5267698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2212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9B2701-32A2-35A8-E08A-A9EF1CFE8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C22204E-3CFE-4C9A-F883-664BD18B0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ED651FD-5E46-FD91-1867-72D486DB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06CDE-95C7-5143-8D9E-86BC359F51B2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A9FF499-2A53-CEBA-C508-BFF650821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C6C06A9-9552-38A5-8D59-C9D43CF85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A76E-FB9F-D64B-A20E-FCB81EEADB2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8242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ECD255-A2A4-1807-6053-F829C7B6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0B3151-3DA6-EE4C-41FE-857C8EAF7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6DD3B12-1503-D735-BEEF-529F7C8CA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06CDE-95C7-5143-8D9E-86BC359F51B2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278541A-9A69-B421-F6C6-D8A211D4F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4B5B124-AD10-9883-57BE-087AD3231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A76E-FB9F-D64B-A20E-FCB81EEADB2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070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288601-C0DA-12B5-153B-A18FEAC22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77860D9-1197-123D-7C8D-A567DF347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8D436A4-E485-E65B-86B4-4B99E6768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06CDE-95C7-5143-8D9E-86BC359F51B2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61A93B2-02CD-B50D-FADB-68E8196F8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910A8A0-5A9C-1A49-4BC3-2ADAC0905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A76E-FB9F-D64B-A20E-FCB81EEADB2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7293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BC1224-49E6-54C3-5651-6FE27225F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CAAFD0C-67F4-4D7F-60BA-9D991620F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BB41748-7BE6-88F4-FD05-64FF5F3FB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344D7DF-3154-7280-3FEA-22DEDCDFE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06CDE-95C7-5143-8D9E-86BC359F51B2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529F6FA-8AED-DF02-3ACB-AD2F6CD5E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EB22E46-4535-BA7C-B7A0-C49432D6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A76E-FB9F-D64B-A20E-FCB81EEADB2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0053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3B28C67-C0DD-671A-BDE5-78E10017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757BAD9-D2D6-C83A-DB5E-511EDAFB6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4BF6FF6-96A8-B6F5-724F-E46CC5805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38F5C73-1557-E335-5C43-4B43D7824D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2970484-D53D-F5A4-A254-440D7DA0C1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86695AA-BFC2-9B05-DF8F-1F371520C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06CDE-95C7-5143-8D9E-86BC359F51B2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52B3AA2-839E-14CC-97D6-6DBABA2AB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C61216A-71C6-7825-6BF4-C7835EC46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A76E-FB9F-D64B-A20E-FCB81EEADB2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6015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CF0168-A579-CDFC-EB54-4F122D918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B49FD25-3C06-E20F-D07E-6702B5D79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06CDE-95C7-5143-8D9E-86BC359F51B2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016ACD9-4D10-5B46-A46F-7C9BBB7B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7654D17-F06F-E9A2-053B-9724AC352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A76E-FB9F-D64B-A20E-FCB81EEADB2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3178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9953BFA-583E-A0AB-D202-CF7B21CDE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06CDE-95C7-5143-8D9E-86BC359F51B2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567ECAC-84CF-41C7-44A8-E5A703500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EACFC83-127D-5985-4194-55AA1AE57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A76E-FB9F-D64B-A20E-FCB81EEADB2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147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4FD042-C74A-7027-B8B0-27F3FEC1C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47680F1-D431-BB18-74DE-67B22B6BE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ABB0E92-26B6-8590-C713-E65CDC136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3A26C04-1D2F-CBD4-CE5E-461C417E4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06CDE-95C7-5143-8D9E-86BC359F51B2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FA6F910-7264-859D-06E0-D7B66428E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E193539-F65D-9289-8D34-41E4CCC1A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A76E-FB9F-D64B-A20E-FCB81EEADB2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7196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FCB41B-80C8-58D3-5781-6AC5B2E45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4BB98DF-7F90-78EA-C122-46F0D96770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E1D6FD4-272E-FE29-3C4E-897BEEE0A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62AC89F-46F3-CA9B-A551-169884938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06CDE-95C7-5143-8D9E-86BC359F51B2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11A7613-37BC-2983-BFC6-433B745E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E96685C-436E-9A70-A592-0742A0B3B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A76E-FB9F-D64B-A20E-FCB81EEADB2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5877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EB1DEB-28EA-9C43-C012-42960CE93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F734C88-CC17-0C65-4DFF-4D76BE05A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079E6BD-78E7-E8A8-A328-B58C6B0EF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06CDE-95C7-5143-8D9E-86BC359F51B2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5F29DFB-C460-28FB-3438-CB2242D33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90D07D6-DCDF-089A-7452-9A7A031D8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A76E-FB9F-D64B-A20E-FCB81EEADB2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8645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EEB0437-3837-8E34-0032-6280654CCF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ADDF845-F721-38F1-CBE2-D4625B1B1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AE56022-F7C1-69E0-785F-2B37EAC69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06CDE-95C7-5143-8D9E-86BC359F51B2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5461D70-1084-0735-1B58-08E9E2E9B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F67525C-0688-6741-C78E-430AA1CB9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A76E-FB9F-D64B-A20E-FCB81EEADB2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551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CF79C23-6B9D-4465-848F-35869CEE5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85B1AB-BA37-741F-6CC2-0C855974C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F9BD9F7-63F4-E41B-6007-281835B15B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06CDE-95C7-5143-8D9E-86BC359F51B2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BDE189C-7A00-B519-7F6A-1A5C176A7E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ED0FBCE-FD05-8141-7F11-7D9E959A3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C0A76E-FB9F-D64B-A20E-FCB81EEADB2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8742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24BFD5-D814-402B-B6C4-EEF6AE14B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62A2074-9CD3-CDCA-A65D-9EED38F832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2"/>
            <a:ext cx="6281928" cy="4135437"/>
          </a:xfrm>
        </p:spPr>
        <p:txBody>
          <a:bodyPr>
            <a:normAutofit/>
          </a:bodyPr>
          <a:lstStyle/>
          <a:p>
            <a:pPr algn="l"/>
            <a:r>
              <a:rPr lang="sv-SE" sz="6600"/>
              <a:t>Led-Sverige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FED7E8-9A97-475F-9FA4-113410D44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6139" y="1031284"/>
            <a:ext cx="3647661" cy="4436126"/>
          </a:xfrm>
          <a:custGeom>
            <a:avLst/>
            <a:gdLst>
              <a:gd name="csX0" fmla="*/ 0 w 3647661"/>
              <a:gd name="csY0" fmla="*/ 0 h 4436126"/>
              <a:gd name="csX1" fmla="*/ 498514 w 3647661"/>
              <a:gd name="csY1" fmla="*/ 0 h 4436126"/>
              <a:gd name="csX2" fmla="*/ 1069981 w 3647661"/>
              <a:gd name="csY2" fmla="*/ 0 h 4436126"/>
              <a:gd name="csX3" fmla="*/ 1714401 w 3647661"/>
              <a:gd name="csY3" fmla="*/ 0 h 4436126"/>
              <a:gd name="csX4" fmla="*/ 2285868 w 3647661"/>
              <a:gd name="csY4" fmla="*/ 0 h 4436126"/>
              <a:gd name="csX5" fmla="*/ 2784381 w 3647661"/>
              <a:gd name="csY5" fmla="*/ 0 h 4436126"/>
              <a:gd name="csX6" fmla="*/ 3647661 w 3647661"/>
              <a:gd name="csY6" fmla="*/ 0 h 4436126"/>
              <a:gd name="csX7" fmla="*/ 3647661 w 3647661"/>
              <a:gd name="csY7" fmla="*/ 633732 h 4436126"/>
              <a:gd name="csX8" fmla="*/ 3647661 w 3647661"/>
              <a:gd name="csY8" fmla="*/ 1267465 h 4436126"/>
              <a:gd name="csX9" fmla="*/ 3647661 w 3647661"/>
              <a:gd name="csY9" fmla="*/ 1768113 h 4436126"/>
              <a:gd name="csX10" fmla="*/ 3647661 w 3647661"/>
              <a:gd name="csY10" fmla="*/ 2446207 h 4436126"/>
              <a:gd name="csX11" fmla="*/ 3647661 w 3647661"/>
              <a:gd name="csY11" fmla="*/ 2946855 h 4436126"/>
              <a:gd name="csX12" fmla="*/ 3647661 w 3647661"/>
              <a:gd name="csY12" fmla="*/ 3580587 h 4436126"/>
              <a:gd name="csX13" fmla="*/ 3647661 w 3647661"/>
              <a:gd name="csY13" fmla="*/ 4436126 h 4436126"/>
              <a:gd name="csX14" fmla="*/ 3039718 w 3647661"/>
              <a:gd name="csY14" fmla="*/ 4436126 h 4436126"/>
              <a:gd name="csX15" fmla="*/ 2431774 w 3647661"/>
              <a:gd name="csY15" fmla="*/ 4436126 h 4436126"/>
              <a:gd name="csX16" fmla="*/ 1823831 w 3647661"/>
              <a:gd name="csY16" fmla="*/ 4436126 h 4436126"/>
              <a:gd name="csX17" fmla="*/ 1288840 w 3647661"/>
              <a:gd name="csY17" fmla="*/ 4436126 h 4436126"/>
              <a:gd name="csX18" fmla="*/ 607943 w 3647661"/>
              <a:gd name="csY18" fmla="*/ 4436126 h 4436126"/>
              <a:gd name="csX19" fmla="*/ 0 w 3647661"/>
              <a:gd name="csY19" fmla="*/ 4436126 h 4436126"/>
              <a:gd name="csX20" fmla="*/ 0 w 3647661"/>
              <a:gd name="csY20" fmla="*/ 3758032 h 4436126"/>
              <a:gd name="csX21" fmla="*/ 0 w 3647661"/>
              <a:gd name="csY21" fmla="*/ 3035578 h 4436126"/>
              <a:gd name="csX22" fmla="*/ 0 w 3647661"/>
              <a:gd name="csY22" fmla="*/ 2401845 h 4436126"/>
              <a:gd name="csX23" fmla="*/ 0 w 3647661"/>
              <a:gd name="csY23" fmla="*/ 1768113 h 4436126"/>
              <a:gd name="csX24" fmla="*/ 0 w 3647661"/>
              <a:gd name="csY24" fmla="*/ 1178742 h 4436126"/>
              <a:gd name="csX25" fmla="*/ 0 w 3647661"/>
              <a:gd name="csY25" fmla="*/ 589371 h 4436126"/>
              <a:gd name="csX26" fmla="*/ 0 w 3647661"/>
              <a:gd name="csY26" fmla="*/ 0 h 44361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3647661" h="4436126" fill="none" extrusionOk="0">
                <a:moveTo>
                  <a:pt x="0" y="0"/>
                </a:moveTo>
                <a:cubicBezTo>
                  <a:pt x="116158" y="-16963"/>
                  <a:pt x="364681" y="-4006"/>
                  <a:pt x="498514" y="0"/>
                </a:cubicBezTo>
                <a:cubicBezTo>
                  <a:pt x="632347" y="4006"/>
                  <a:pt x="950865" y="15164"/>
                  <a:pt x="1069981" y="0"/>
                </a:cubicBezTo>
                <a:cubicBezTo>
                  <a:pt x="1189097" y="-15164"/>
                  <a:pt x="1556518" y="-23132"/>
                  <a:pt x="1714401" y="0"/>
                </a:cubicBezTo>
                <a:cubicBezTo>
                  <a:pt x="1872284" y="23132"/>
                  <a:pt x="2015985" y="9364"/>
                  <a:pt x="2285868" y="0"/>
                </a:cubicBezTo>
                <a:cubicBezTo>
                  <a:pt x="2555751" y="-9364"/>
                  <a:pt x="2555148" y="14141"/>
                  <a:pt x="2784381" y="0"/>
                </a:cubicBezTo>
                <a:cubicBezTo>
                  <a:pt x="3013614" y="-14141"/>
                  <a:pt x="3216105" y="-3763"/>
                  <a:pt x="3647661" y="0"/>
                </a:cubicBezTo>
                <a:cubicBezTo>
                  <a:pt x="3623206" y="221859"/>
                  <a:pt x="3622213" y="458853"/>
                  <a:pt x="3647661" y="633732"/>
                </a:cubicBezTo>
                <a:cubicBezTo>
                  <a:pt x="3673109" y="808611"/>
                  <a:pt x="3674779" y="1138417"/>
                  <a:pt x="3647661" y="1267465"/>
                </a:cubicBezTo>
                <a:cubicBezTo>
                  <a:pt x="3620543" y="1396513"/>
                  <a:pt x="3664792" y="1625185"/>
                  <a:pt x="3647661" y="1768113"/>
                </a:cubicBezTo>
                <a:cubicBezTo>
                  <a:pt x="3630530" y="1911041"/>
                  <a:pt x="3671056" y="2135008"/>
                  <a:pt x="3647661" y="2446207"/>
                </a:cubicBezTo>
                <a:cubicBezTo>
                  <a:pt x="3624266" y="2757406"/>
                  <a:pt x="3642702" y="2713342"/>
                  <a:pt x="3647661" y="2946855"/>
                </a:cubicBezTo>
                <a:cubicBezTo>
                  <a:pt x="3652620" y="3180368"/>
                  <a:pt x="3664319" y="3290221"/>
                  <a:pt x="3647661" y="3580587"/>
                </a:cubicBezTo>
                <a:cubicBezTo>
                  <a:pt x="3631003" y="3870953"/>
                  <a:pt x="3617531" y="4259425"/>
                  <a:pt x="3647661" y="4436126"/>
                </a:cubicBezTo>
                <a:cubicBezTo>
                  <a:pt x="3523929" y="4410412"/>
                  <a:pt x="3241413" y="4436068"/>
                  <a:pt x="3039718" y="4436126"/>
                </a:cubicBezTo>
                <a:cubicBezTo>
                  <a:pt x="2838023" y="4436184"/>
                  <a:pt x="2630387" y="4431142"/>
                  <a:pt x="2431774" y="4436126"/>
                </a:cubicBezTo>
                <a:cubicBezTo>
                  <a:pt x="2233161" y="4441110"/>
                  <a:pt x="2003296" y="4449826"/>
                  <a:pt x="1823831" y="4436126"/>
                </a:cubicBezTo>
                <a:cubicBezTo>
                  <a:pt x="1644366" y="4422426"/>
                  <a:pt x="1399453" y="4442442"/>
                  <a:pt x="1288840" y="4436126"/>
                </a:cubicBezTo>
                <a:cubicBezTo>
                  <a:pt x="1178227" y="4429810"/>
                  <a:pt x="793482" y="4411099"/>
                  <a:pt x="607943" y="4436126"/>
                </a:cubicBezTo>
                <a:cubicBezTo>
                  <a:pt x="422404" y="4461153"/>
                  <a:pt x="158703" y="4453091"/>
                  <a:pt x="0" y="4436126"/>
                </a:cubicBezTo>
                <a:cubicBezTo>
                  <a:pt x="8129" y="4099466"/>
                  <a:pt x="23502" y="4014012"/>
                  <a:pt x="0" y="3758032"/>
                </a:cubicBezTo>
                <a:cubicBezTo>
                  <a:pt x="-23502" y="3502052"/>
                  <a:pt x="8018" y="3295661"/>
                  <a:pt x="0" y="3035578"/>
                </a:cubicBezTo>
                <a:cubicBezTo>
                  <a:pt x="-8018" y="2775495"/>
                  <a:pt x="-8720" y="2595880"/>
                  <a:pt x="0" y="2401845"/>
                </a:cubicBezTo>
                <a:cubicBezTo>
                  <a:pt x="8720" y="2207810"/>
                  <a:pt x="9279" y="1982551"/>
                  <a:pt x="0" y="1768113"/>
                </a:cubicBezTo>
                <a:cubicBezTo>
                  <a:pt x="-9279" y="1553675"/>
                  <a:pt x="7090" y="1354447"/>
                  <a:pt x="0" y="1178742"/>
                </a:cubicBezTo>
                <a:cubicBezTo>
                  <a:pt x="-7090" y="1003037"/>
                  <a:pt x="-23786" y="768334"/>
                  <a:pt x="0" y="589371"/>
                </a:cubicBezTo>
                <a:cubicBezTo>
                  <a:pt x="23786" y="410408"/>
                  <a:pt x="-16955" y="242082"/>
                  <a:pt x="0" y="0"/>
                </a:cubicBezTo>
                <a:close/>
              </a:path>
              <a:path w="3647661" h="4436126" stroke="0" extrusionOk="0">
                <a:moveTo>
                  <a:pt x="0" y="0"/>
                </a:moveTo>
                <a:cubicBezTo>
                  <a:pt x="171149" y="-7244"/>
                  <a:pt x="374684" y="2591"/>
                  <a:pt x="534990" y="0"/>
                </a:cubicBezTo>
                <a:cubicBezTo>
                  <a:pt x="695296" y="-2591"/>
                  <a:pt x="907320" y="7483"/>
                  <a:pt x="1069981" y="0"/>
                </a:cubicBezTo>
                <a:cubicBezTo>
                  <a:pt x="1232642" y="-7483"/>
                  <a:pt x="1543604" y="-26203"/>
                  <a:pt x="1677924" y="0"/>
                </a:cubicBezTo>
                <a:cubicBezTo>
                  <a:pt x="1812244" y="26203"/>
                  <a:pt x="2140632" y="31361"/>
                  <a:pt x="2322344" y="0"/>
                </a:cubicBezTo>
                <a:cubicBezTo>
                  <a:pt x="2504056" y="-31361"/>
                  <a:pt x="2658834" y="3381"/>
                  <a:pt x="2893811" y="0"/>
                </a:cubicBezTo>
                <a:cubicBezTo>
                  <a:pt x="3128788" y="-3381"/>
                  <a:pt x="3338741" y="-10376"/>
                  <a:pt x="3647661" y="0"/>
                </a:cubicBezTo>
                <a:cubicBezTo>
                  <a:pt x="3628986" y="244498"/>
                  <a:pt x="3624774" y="362520"/>
                  <a:pt x="3647661" y="545010"/>
                </a:cubicBezTo>
                <a:cubicBezTo>
                  <a:pt x="3670549" y="727500"/>
                  <a:pt x="3619543" y="968439"/>
                  <a:pt x="3647661" y="1134381"/>
                </a:cubicBezTo>
                <a:cubicBezTo>
                  <a:pt x="3675779" y="1300323"/>
                  <a:pt x="3670065" y="1646297"/>
                  <a:pt x="3647661" y="1856836"/>
                </a:cubicBezTo>
                <a:cubicBezTo>
                  <a:pt x="3625257" y="2067375"/>
                  <a:pt x="3632904" y="2315399"/>
                  <a:pt x="3647661" y="2490568"/>
                </a:cubicBezTo>
                <a:cubicBezTo>
                  <a:pt x="3662418" y="2665737"/>
                  <a:pt x="3616073" y="2880164"/>
                  <a:pt x="3647661" y="3124300"/>
                </a:cubicBezTo>
                <a:cubicBezTo>
                  <a:pt x="3679249" y="3368436"/>
                  <a:pt x="3677361" y="3519722"/>
                  <a:pt x="3647661" y="3758032"/>
                </a:cubicBezTo>
                <a:cubicBezTo>
                  <a:pt x="3617961" y="3996342"/>
                  <a:pt x="3615180" y="4147465"/>
                  <a:pt x="3647661" y="4436126"/>
                </a:cubicBezTo>
                <a:cubicBezTo>
                  <a:pt x="3506685" y="4421969"/>
                  <a:pt x="3266652" y="4433618"/>
                  <a:pt x="3149147" y="4436126"/>
                </a:cubicBezTo>
                <a:cubicBezTo>
                  <a:pt x="3031642" y="4438634"/>
                  <a:pt x="2832267" y="4432536"/>
                  <a:pt x="2650634" y="4436126"/>
                </a:cubicBezTo>
                <a:cubicBezTo>
                  <a:pt x="2469001" y="4439716"/>
                  <a:pt x="2324677" y="4416284"/>
                  <a:pt x="2042690" y="4436126"/>
                </a:cubicBezTo>
                <a:cubicBezTo>
                  <a:pt x="1760703" y="4455968"/>
                  <a:pt x="1686949" y="4416099"/>
                  <a:pt x="1398270" y="4436126"/>
                </a:cubicBezTo>
                <a:cubicBezTo>
                  <a:pt x="1109591" y="4456153"/>
                  <a:pt x="1071585" y="4455485"/>
                  <a:pt x="899756" y="4436126"/>
                </a:cubicBezTo>
                <a:cubicBezTo>
                  <a:pt x="727927" y="4416767"/>
                  <a:pt x="344407" y="4430463"/>
                  <a:pt x="0" y="4436126"/>
                </a:cubicBezTo>
                <a:cubicBezTo>
                  <a:pt x="5440" y="4303018"/>
                  <a:pt x="91" y="4161914"/>
                  <a:pt x="0" y="3891116"/>
                </a:cubicBezTo>
                <a:cubicBezTo>
                  <a:pt x="-91" y="3620318"/>
                  <a:pt x="-11601" y="3462294"/>
                  <a:pt x="0" y="3301745"/>
                </a:cubicBezTo>
                <a:cubicBezTo>
                  <a:pt x="11601" y="3141196"/>
                  <a:pt x="22776" y="2916996"/>
                  <a:pt x="0" y="2756735"/>
                </a:cubicBezTo>
                <a:cubicBezTo>
                  <a:pt x="-22776" y="2596474"/>
                  <a:pt x="5257" y="2440491"/>
                  <a:pt x="0" y="2256087"/>
                </a:cubicBezTo>
                <a:cubicBezTo>
                  <a:pt x="-5257" y="2071683"/>
                  <a:pt x="20189" y="1902567"/>
                  <a:pt x="0" y="1666716"/>
                </a:cubicBezTo>
                <a:cubicBezTo>
                  <a:pt x="-20189" y="1430865"/>
                  <a:pt x="-21241" y="1161108"/>
                  <a:pt x="0" y="988622"/>
                </a:cubicBezTo>
                <a:cubicBezTo>
                  <a:pt x="21241" y="816136"/>
                  <a:pt x="17108" y="40674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872833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188CAFB-0507-C79A-314C-B556C49E7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8114" y="1232452"/>
            <a:ext cx="3200400" cy="3850919"/>
          </a:xfrm>
        </p:spPr>
        <p:txBody>
          <a:bodyPr anchor="b">
            <a:normAutofit/>
          </a:bodyPr>
          <a:lstStyle/>
          <a:p>
            <a:pPr algn="l"/>
            <a:endParaRPr lang="sv-SE">
              <a:solidFill>
                <a:srgbClr val="FFFFFF"/>
              </a:solidFill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2A39B854-4B6C-4F7F-A602-6F97770CE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439978"/>
            <a:ext cx="6281928" cy="18288"/>
          </a:xfrm>
          <a:custGeom>
            <a:avLst/>
            <a:gdLst>
              <a:gd name="csX0" fmla="*/ 0 w 6281928"/>
              <a:gd name="csY0" fmla="*/ 0 h 18288"/>
              <a:gd name="csX1" fmla="*/ 572353 w 6281928"/>
              <a:gd name="csY1" fmla="*/ 0 h 18288"/>
              <a:gd name="csX2" fmla="*/ 1207526 w 6281928"/>
              <a:gd name="csY2" fmla="*/ 0 h 18288"/>
              <a:gd name="csX3" fmla="*/ 1779880 w 6281928"/>
              <a:gd name="csY3" fmla="*/ 0 h 18288"/>
              <a:gd name="csX4" fmla="*/ 2540691 w 6281928"/>
              <a:gd name="csY4" fmla="*/ 0 h 18288"/>
              <a:gd name="csX5" fmla="*/ 3238683 w 6281928"/>
              <a:gd name="csY5" fmla="*/ 0 h 18288"/>
              <a:gd name="csX6" fmla="*/ 3936675 w 6281928"/>
              <a:gd name="csY6" fmla="*/ 0 h 18288"/>
              <a:gd name="csX7" fmla="*/ 4760305 w 6281928"/>
              <a:gd name="csY7" fmla="*/ 0 h 18288"/>
              <a:gd name="csX8" fmla="*/ 5521117 w 6281928"/>
              <a:gd name="csY8" fmla="*/ 0 h 18288"/>
              <a:gd name="csX9" fmla="*/ 6281928 w 6281928"/>
              <a:gd name="csY9" fmla="*/ 0 h 18288"/>
              <a:gd name="csX10" fmla="*/ 6281928 w 6281928"/>
              <a:gd name="csY10" fmla="*/ 18288 h 18288"/>
              <a:gd name="csX11" fmla="*/ 5772394 w 6281928"/>
              <a:gd name="csY11" fmla="*/ 18288 h 18288"/>
              <a:gd name="csX12" fmla="*/ 5200040 w 6281928"/>
              <a:gd name="csY12" fmla="*/ 18288 h 18288"/>
              <a:gd name="csX13" fmla="*/ 4439229 w 6281928"/>
              <a:gd name="csY13" fmla="*/ 18288 h 18288"/>
              <a:gd name="csX14" fmla="*/ 3615599 w 6281928"/>
              <a:gd name="csY14" fmla="*/ 18288 h 18288"/>
              <a:gd name="csX15" fmla="*/ 2980426 w 6281928"/>
              <a:gd name="csY15" fmla="*/ 18288 h 18288"/>
              <a:gd name="csX16" fmla="*/ 2156795 w 6281928"/>
              <a:gd name="csY16" fmla="*/ 18288 h 18288"/>
              <a:gd name="csX17" fmla="*/ 1584442 w 6281928"/>
              <a:gd name="csY17" fmla="*/ 18288 h 18288"/>
              <a:gd name="csX18" fmla="*/ 1074908 w 6281928"/>
              <a:gd name="csY18" fmla="*/ 18288 h 18288"/>
              <a:gd name="csX19" fmla="*/ 0 w 6281928"/>
              <a:gd name="csY19" fmla="*/ 18288 h 18288"/>
              <a:gd name="csX20" fmla="*/ 0 w 6281928"/>
              <a:gd name="csY2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6281928" h="18288" fill="none" extrusionOk="0">
                <a:moveTo>
                  <a:pt x="0" y="0"/>
                </a:moveTo>
                <a:cubicBezTo>
                  <a:pt x="205960" y="24870"/>
                  <a:pt x="343550" y="5918"/>
                  <a:pt x="572353" y="0"/>
                </a:cubicBezTo>
                <a:cubicBezTo>
                  <a:pt x="801156" y="-5918"/>
                  <a:pt x="1015649" y="-11381"/>
                  <a:pt x="1207526" y="0"/>
                </a:cubicBezTo>
                <a:cubicBezTo>
                  <a:pt x="1399403" y="11381"/>
                  <a:pt x="1549725" y="7866"/>
                  <a:pt x="1779880" y="0"/>
                </a:cubicBezTo>
                <a:cubicBezTo>
                  <a:pt x="2010035" y="-7866"/>
                  <a:pt x="2190674" y="12826"/>
                  <a:pt x="2540691" y="0"/>
                </a:cubicBezTo>
                <a:cubicBezTo>
                  <a:pt x="2890708" y="-12826"/>
                  <a:pt x="3025718" y="-18534"/>
                  <a:pt x="3238683" y="0"/>
                </a:cubicBezTo>
                <a:cubicBezTo>
                  <a:pt x="3451648" y="18534"/>
                  <a:pt x="3603947" y="14884"/>
                  <a:pt x="3936675" y="0"/>
                </a:cubicBezTo>
                <a:cubicBezTo>
                  <a:pt x="4269403" y="-14884"/>
                  <a:pt x="4480718" y="-24607"/>
                  <a:pt x="4760305" y="0"/>
                </a:cubicBezTo>
                <a:cubicBezTo>
                  <a:pt x="5039892" y="24607"/>
                  <a:pt x="5359549" y="-31311"/>
                  <a:pt x="5521117" y="0"/>
                </a:cubicBezTo>
                <a:cubicBezTo>
                  <a:pt x="5682685" y="31311"/>
                  <a:pt x="5986067" y="-12593"/>
                  <a:pt x="6281928" y="0"/>
                </a:cubicBezTo>
                <a:cubicBezTo>
                  <a:pt x="6282307" y="7355"/>
                  <a:pt x="6282212" y="10249"/>
                  <a:pt x="6281928" y="18288"/>
                </a:cubicBezTo>
                <a:cubicBezTo>
                  <a:pt x="6078981" y="8428"/>
                  <a:pt x="5961061" y="2290"/>
                  <a:pt x="5772394" y="18288"/>
                </a:cubicBezTo>
                <a:cubicBezTo>
                  <a:pt x="5583727" y="34286"/>
                  <a:pt x="5329968" y="24208"/>
                  <a:pt x="5200040" y="18288"/>
                </a:cubicBezTo>
                <a:cubicBezTo>
                  <a:pt x="5070112" y="12368"/>
                  <a:pt x="4793288" y="21070"/>
                  <a:pt x="4439229" y="18288"/>
                </a:cubicBezTo>
                <a:cubicBezTo>
                  <a:pt x="4085170" y="15506"/>
                  <a:pt x="3813765" y="-16466"/>
                  <a:pt x="3615599" y="18288"/>
                </a:cubicBezTo>
                <a:cubicBezTo>
                  <a:pt x="3417433" y="53042"/>
                  <a:pt x="3133643" y="20727"/>
                  <a:pt x="2980426" y="18288"/>
                </a:cubicBezTo>
                <a:cubicBezTo>
                  <a:pt x="2827209" y="15849"/>
                  <a:pt x="2380685" y="51850"/>
                  <a:pt x="2156795" y="18288"/>
                </a:cubicBezTo>
                <a:cubicBezTo>
                  <a:pt x="1932905" y="-15274"/>
                  <a:pt x="1716744" y="-1398"/>
                  <a:pt x="1584442" y="18288"/>
                </a:cubicBezTo>
                <a:cubicBezTo>
                  <a:pt x="1452140" y="37974"/>
                  <a:pt x="1280887" y="12750"/>
                  <a:pt x="1074908" y="18288"/>
                </a:cubicBezTo>
                <a:cubicBezTo>
                  <a:pt x="868929" y="23826"/>
                  <a:pt x="318124" y="-17878"/>
                  <a:pt x="0" y="18288"/>
                </a:cubicBezTo>
                <a:cubicBezTo>
                  <a:pt x="-384" y="12702"/>
                  <a:pt x="-513" y="4636"/>
                  <a:pt x="0" y="0"/>
                </a:cubicBezTo>
                <a:close/>
              </a:path>
              <a:path w="6281928" h="18288" stroke="0" extrusionOk="0">
                <a:moveTo>
                  <a:pt x="0" y="0"/>
                </a:moveTo>
                <a:cubicBezTo>
                  <a:pt x="135290" y="27650"/>
                  <a:pt x="488372" y="4391"/>
                  <a:pt x="635173" y="0"/>
                </a:cubicBezTo>
                <a:cubicBezTo>
                  <a:pt x="781974" y="-4391"/>
                  <a:pt x="992816" y="14310"/>
                  <a:pt x="1144707" y="0"/>
                </a:cubicBezTo>
                <a:cubicBezTo>
                  <a:pt x="1296598" y="-14310"/>
                  <a:pt x="1796462" y="-1258"/>
                  <a:pt x="1968337" y="0"/>
                </a:cubicBezTo>
                <a:cubicBezTo>
                  <a:pt x="2140212" y="1258"/>
                  <a:pt x="2343376" y="-12852"/>
                  <a:pt x="2603510" y="0"/>
                </a:cubicBezTo>
                <a:cubicBezTo>
                  <a:pt x="2863644" y="12852"/>
                  <a:pt x="2935073" y="-10591"/>
                  <a:pt x="3238683" y="0"/>
                </a:cubicBezTo>
                <a:cubicBezTo>
                  <a:pt x="3542293" y="10591"/>
                  <a:pt x="3731676" y="3538"/>
                  <a:pt x="4062313" y="0"/>
                </a:cubicBezTo>
                <a:cubicBezTo>
                  <a:pt x="4392950" y="-3538"/>
                  <a:pt x="4440715" y="28126"/>
                  <a:pt x="4634667" y="0"/>
                </a:cubicBezTo>
                <a:cubicBezTo>
                  <a:pt x="4828619" y="-28126"/>
                  <a:pt x="5052661" y="8974"/>
                  <a:pt x="5458297" y="0"/>
                </a:cubicBezTo>
                <a:cubicBezTo>
                  <a:pt x="5863933" y="-8974"/>
                  <a:pt x="5906900" y="-24516"/>
                  <a:pt x="6281928" y="0"/>
                </a:cubicBezTo>
                <a:cubicBezTo>
                  <a:pt x="6282268" y="5688"/>
                  <a:pt x="6281759" y="13142"/>
                  <a:pt x="6281928" y="18288"/>
                </a:cubicBezTo>
                <a:cubicBezTo>
                  <a:pt x="6036108" y="15339"/>
                  <a:pt x="5743611" y="10415"/>
                  <a:pt x="5583936" y="18288"/>
                </a:cubicBezTo>
                <a:cubicBezTo>
                  <a:pt x="5424261" y="26161"/>
                  <a:pt x="5250533" y="-179"/>
                  <a:pt x="4948763" y="18288"/>
                </a:cubicBezTo>
                <a:cubicBezTo>
                  <a:pt x="4646993" y="36755"/>
                  <a:pt x="4354673" y="7565"/>
                  <a:pt x="4125133" y="18288"/>
                </a:cubicBezTo>
                <a:cubicBezTo>
                  <a:pt x="3895593" y="29012"/>
                  <a:pt x="3570246" y="29209"/>
                  <a:pt x="3301502" y="18288"/>
                </a:cubicBezTo>
                <a:cubicBezTo>
                  <a:pt x="3032758" y="7367"/>
                  <a:pt x="2955340" y="11905"/>
                  <a:pt x="2729149" y="18288"/>
                </a:cubicBezTo>
                <a:cubicBezTo>
                  <a:pt x="2502958" y="24671"/>
                  <a:pt x="2269423" y="3142"/>
                  <a:pt x="2031157" y="18288"/>
                </a:cubicBezTo>
                <a:cubicBezTo>
                  <a:pt x="1792891" y="33434"/>
                  <a:pt x="1484731" y="22122"/>
                  <a:pt x="1207526" y="18288"/>
                </a:cubicBezTo>
                <a:cubicBezTo>
                  <a:pt x="930321" y="14454"/>
                  <a:pt x="560231" y="-33402"/>
                  <a:pt x="0" y="18288"/>
                </a:cubicBezTo>
                <a:cubicBezTo>
                  <a:pt x="-478" y="10520"/>
                  <a:pt x="210" y="5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4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BAD99DD4-8C32-660A-15BA-3006E3A63D4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3063" y="19826"/>
            <a:ext cx="8901112" cy="681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24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F7B43F2-4552-125F-2404-8407672E3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Grunden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7CA8D2B-F260-0DB2-A3E3-F27DB6AA5C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18 av 21 </a:t>
            </a:r>
            <a:r>
              <a:rPr lang="en-US" sz="2200" dirty="0" err="1"/>
              <a:t>regioner</a:t>
            </a:r>
            <a:r>
              <a:rPr lang="en-US" sz="2200" dirty="0"/>
              <a:t> </a:t>
            </a:r>
            <a:r>
              <a:rPr lang="en-US" sz="2200" dirty="0" err="1"/>
              <a:t>har</a:t>
            </a:r>
            <a:r>
              <a:rPr lang="en-US" sz="2200" dirty="0"/>
              <a:t> </a:t>
            </a:r>
            <a:r>
              <a:rPr lang="en-US" sz="2200" dirty="0" err="1"/>
              <a:t>någon</a:t>
            </a:r>
            <a:r>
              <a:rPr lang="en-US" sz="2200" dirty="0"/>
              <a:t> form av </a:t>
            </a:r>
            <a:r>
              <a:rPr lang="en-US" sz="2200" dirty="0" err="1"/>
              <a:t>ledsamordning</a:t>
            </a:r>
            <a:r>
              <a:rPr lang="en-US" sz="2200" dirty="0"/>
              <a:t>. I de </a:t>
            </a:r>
            <a:r>
              <a:rPr lang="en-US" sz="2200" dirty="0" err="1"/>
              <a:t>övriga</a:t>
            </a:r>
            <a:r>
              <a:rPr lang="en-US" sz="2200" dirty="0"/>
              <a:t> </a:t>
            </a:r>
            <a:r>
              <a:rPr lang="en-US" sz="2200" dirty="0" err="1"/>
              <a:t>tre</a:t>
            </a:r>
            <a:r>
              <a:rPr lang="en-US" sz="2200" dirty="0"/>
              <a:t> </a:t>
            </a:r>
            <a:r>
              <a:rPr lang="en-US" sz="2200" dirty="0" err="1"/>
              <a:t>är</a:t>
            </a:r>
            <a:r>
              <a:rPr lang="en-US" sz="2200" dirty="0"/>
              <a:t> </a:t>
            </a:r>
            <a:r>
              <a:rPr lang="en-US" sz="2200" dirty="0" err="1"/>
              <a:t>svaret</a:t>
            </a:r>
            <a:r>
              <a:rPr lang="en-US" sz="2200" dirty="0"/>
              <a:t> </a:t>
            </a:r>
            <a:r>
              <a:rPr lang="en-US" sz="2200" dirty="0" err="1"/>
              <a:t>nja</a:t>
            </a:r>
            <a:r>
              <a:rPr lang="en-US" sz="22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11 av 21 </a:t>
            </a:r>
            <a:r>
              <a:rPr lang="en-US" sz="2200" dirty="0" err="1"/>
              <a:t>regioner</a:t>
            </a:r>
            <a:r>
              <a:rPr lang="en-US" sz="2200" dirty="0"/>
              <a:t> </a:t>
            </a:r>
            <a:r>
              <a:rPr lang="en-US" sz="2200" dirty="0" err="1"/>
              <a:t>har</a:t>
            </a:r>
            <a:r>
              <a:rPr lang="en-US" sz="2200" dirty="0"/>
              <a:t> permanent </a:t>
            </a:r>
            <a:r>
              <a:rPr lang="en-US" sz="2200" dirty="0" err="1"/>
              <a:t>organisation</a:t>
            </a:r>
            <a:r>
              <a:rPr lang="en-US" sz="2200" dirty="0"/>
              <a:t> </a:t>
            </a:r>
            <a:r>
              <a:rPr lang="en-US" sz="2200" dirty="0" err="1"/>
              <a:t>och</a:t>
            </a:r>
            <a:r>
              <a:rPr lang="en-US" sz="2200" dirty="0"/>
              <a:t> </a:t>
            </a:r>
            <a:r>
              <a:rPr lang="en-US" sz="2200" dirty="0" err="1"/>
              <a:t>finansiering</a:t>
            </a:r>
            <a:r>
              <a:rPr lang="en-US" sz="22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Sämre</a:t>
            </a:r>
            <a:r>
              <a:rPr lang="en-US" sz="2200" dirty="0"/>
              <a:t> </a:t>
            </a:r>
            <a:r>
              <a:rPr lang="en-US" sz="2200" dirty="0" err="1"/>
              <a:t>förutsättningar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de </a:t>
            </a:r>
            <a:r>
              <a:rPr lang="en-US" sz="2200" dirty="0" err="1"/>
              <a:t>norra</a:t>
            </a:r>
            <a:r>
              <a:rPr lang="en-US" sz="2200" dirty="0"/>
              <a:t> </a:t>
            </a:r>
            <a:r>
              <a:rPr lang="en-US" sz="2200" dirty="0" err="1"/>
              <a:t>delarna</a:t>
            </a:r>
            <a:r>
              <a:rPr lang="en-US" sz="2200" dirty="0"/>
              <a:t> av </a:t>
            </a:r>
            <a:r>
              <a:rPr lang="en-US" sz="2200" dirty="0" err="1"/>
              <a:t>landet</a:t>
            </a:r>
            <a:r>
              <a:rPr lang="en-US" sz="2200" dirty="0"/>
              <a:t>, men </a:t>
            </a:r>
            <a:r>
              <a:rPr lang="en-US" sz="2200" dirty="0" err="1"/>
              <a:t>också</a:t>
            </a:r>
            <a:r>
              <a:rPr lang="en-US" sz="2200" dirty="0"/>
              <a:t> </a:t>
            </a:r>
            <a:r>
              <a:rPr lang="en-US" sz="2200" dirty="0" err="1"/>
              <a:t>statliga</a:t>
            </a:r>
            <a:r>
              <a:rPr lang="en-US" sz="2200" dirty="0"/>
              <a:t> </a:t>
            </a:r>
            <a:r>
              <a:rPr lang="en-US" sz="2200" dirty="0" err="1"/>
              <a:t>fjälleder</a:t>
            </a:r>
            <a:r>
              <a:rPr lang="en-US" sz="22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9C3A1E32-C026-F148-2216-66B6B34BE9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6521" y="1524253"/>
            <a:ext cx="6827544" cy="4243897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903FE193-C91B-F39B-9A15-A6EA41C992CE}"/>
              </a:ext>
            </a:extLst>
          </p:cNvPr>
          <p:cNvSpPr txBox="1"/>
          <p:nvPr/>
        </p:nvSpPr>
        <p:spPr>
          <a:xfrm>
            <a:off x="5086350" y="4329113"/>
            <a:ext cx="3854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600" dirty="0">
                <a:solidFill>
                  <a:schemeClr val="bg1"/>
                </a:solidFill>
              </a:rPr>
              <a:t>ÅRESKUTAN RUNT</a:t>
            </a:r>
          </a:p>
        </p:txBody>
      </p:sp>
    </p:spTree>
    <p:extLst>
      <p:ext uri="{BB962C8B-B14F-4D97-AF65-F5344CB8AC3E}">
        <p14:creationId xmlns:p14="http://schemas.microsoft.com/office/powerpoint/2010/main" val="224464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D032736-BE45-E071-65C1-7876E77E0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Uppdraget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66D0F23-8B85-59A6-8D1F-088AD0A69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Besöksnäring</a:t>
            </a:r>
            <a:r>
              <a:rPr lang="en-US" sz="2200" dirty="0"/>
              <a:t> </a:t>
            </a:r>
            <a:r>
              <a:rPr lang="en-US" sz="2200" dirty="0" err="1"/>
              <a:t>och</a:t>
            </a:r>
            <a:r>
              <a:rPr lang="en-US" sz="2200" dirty="0"/>
              <a:t> </a:t>
            </a:r>
            <a:r>
              <a:rPr lang="en-US" sz="2200" dirty="0" err="1"/>
              <a:t>folkhälsa</a:t>
            </a:r>
            <a:r>
              <a:rPr lang="en-US" sz="2200" dirty="0"/>
              <a:t> </a:t>
            </a:r>
            <a:r>
              <a:rPr lang="en-US" sz="2200" dirty="0" err="1"/>
              <a:t>nämns</a:t>
            </a:r>
            <a:r>
              <a:rPr lang="en-US" sz="2200" dirty="0"/>
              <a:t> av </a:t>
            </a:r>
            <a:r>
              <a:rPr lang="en-US" sz="2200" dirty="0" err="1"/>
              <a:t>alla</a:t>
            </a:r>
            <a:r>
              <a:rPr lang="en-US" sz="22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Landsbygds</a:t>
            </a:r>
            <a:r>
              <a:rPr lang="en-US" sz="2200" dirty="0"/>
              <a:t>- /</a:t>
            </a:r>
            <a:r>
              <a:rPr lang="en-US" sz="2200" dirty="0" err="1"/>
              <a:t>platsutveckling</a:t>
            </a:r>
            <a:r>
              <a:rPr lang="en-US" sz="2200" dirty="0"/>
              <a:t> </a:t>
            </a:r>
            <a:r>
              <a:rPr lang="en-US" sz="2200" dirty="0" err="1"/>
              <a:t>och</a:t>
            </a:r>
            <a:r>
              <a:rPr lang="en-US" sz="2200" dirty="0"/>
              <a:t> </a:t>
            </a:r>
            <a:r>
              <a:rPr lang="en-US" sz="2200" dirty="0" err="1"/>
              <a:t>friluftsliv</a:t>
            </a:r>
            <a:r>
              <a:rPr lang="en-US" sz="2200" dirty="0"/>
              <a:t> </a:t>
            </a:r>
            <a:r>
              <a:rPr lang="en-US" sz="2200" dirty="0" err="1"/>
              <a:t>ofta</a:t>
            </a:r>
            <a:r>
              <a:rPr lang="en-US" sz="22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Har </a:t>
            </a:r>
            <a:r>
              <a:rPr lang="en-US" sz="2200" dirty="0" err="1"/>
              <a:t>leden</a:t>
            </a:r>
            <a:r>
              <a:rPr lang="en-US" sz="2200" dirty="0"/>
              <a:t> </a:t>
            </a:r>
            <a:r>
              <a:rPr lang="en-US" sz="2200" dirty="0" err="1"/>
              <a:t>ett</a:t>
            </a:r>
            <a:r>
              <a:rPr lang="en-US" sz="2200" dirty="0"/>
              <a:t> </a:t>
            </a:r>
            <a:r>
              <a:rPr lang="en-US" sz="2200" dirty="0" err="1"/>
              <a:t>pedagogiskt</a:t>
            </a:r>
            <a:r>
              <a:rPr lang="en-US" sz="2200" dirty="0"/>
              <a:t> </a:t>
            </a:r>
            <a:r>
              <a:rPr lang="en-US" sz="2200" dirty="0" err="1"/>
              <a:t>uppdrag</a:t>
            </a:r>
            <a:r>
              <a:rPr lang="en-US" sz="2200" dirty="0"/>
              <a:t>?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9FD7FDDB-978D-FBF4-FF5B-56C0FEAF2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4296" y="1280217"/>
            <a:ext cx="6903720" cy="429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73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9B27ACB-ED2B-C85D-D2CE-4940BFDE6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Omfattning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569425A-0AB4-D3A8-54CD-3FA0A937D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Samordning</a:t>
            </a:r>
            <a:r>
              <a:rPr lang="en-US" sz="2200" dirty="0"/>
              <a:t> </a:t>
            </a:r>
            <a:r>
              <a:rPr lang="en-US" sz="2200" dirty="0" err="1"/>
              <a:t>och</a:t>
            </a:r>
            <a:r>
              <a:rPr lang="en-US" sz="2200" dirty="0"/>
              <a:t> </a:t>
            </a:r>
            <a:r>
              <a:rPr lang="en-US" sz="2200" dirty="0" err="1"/>
              <a:t>utveckling</a:t>
            </a:r>
            <a:r>
              <a:rPr lang="en-US" sz="2200" dirty="0"/>
              <a:t> </a:t>
            </a:r>
            <a:r>
              <a:rPr lang="en-US" sz="2200" dirty="0" err="1"/>
              <a:t>nämns</a:t>
            </a:r>
            <a:r>
              <a:rPr lang="en-US" sz="2200" dirty="0"/>
              <a:t> av </a:t>
            </a:r>
            <a:r>
              <a:rPr lang="en-US" sz="2200" dirty="0" err="1"/>
              <a:t>alla</a:t>
            </a:r>
            <a:r>
              <a:rPr lang="en-US" sz="22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Digital </a:t>
            </a:r>
            <a:r>
              <a:rPr lang="en-US" sz="2200" dirty="0" err="1"/>
              <a:t>närvaro</a:t>
            </a:r>
            <a:r>
              <a:rPr lang="en-US" sz="2200" dirty="0"/>
              <a:t> </a:t>
            </a:r>
            <a:r>
              <a:rPr lang="en-US" sz="2200" dirty="0" err="1"/>
              <a:t>och</a:t>
            </a:r>
            <a:r>
              <a:rPr lang="en-US" sz="2200" dirty="0"/>
              <a:t> </a:t>
            </a:r>
            <a:r>
              <a:rPr lang="en-US" sz="2200" dirty="0" err="1"/>
              <a:t>marknadsföring</a:t>
            </a:r>
            <a:r>
              <a:rPr lang="en-US" sz="2200" dirty="0"/>
              <a:t> </a:t>
            </a:r>
            <a:r>
              <a:rPr lang="en-US" sz="2200" dirty="0" err="1"/>
              <a:t>ingår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runt </a:t>
            </a:r>
            <a:r>
              <a:rPr lang="en-US" sz="2200" dirty="0" err="1"/>
              <a:t>hälften</a:t>
            </a:r>
            <a:r>
              <a:rPr lang="en-US" sz="2200" dirty="0"/>
              <a:t> av </a:t>
            </a:r>
            <a:r>
              <a:rPr lang="en-US" sz="2200" dirty="0" err="1"/>
              <a:t>uppdragen</a:t>
            </a:r>
            <a:r>
              <a:rPr lang="en-US" sz="22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I </a:t>
            </a:r>
            <a:r>
              <a:rPr lang="en-US" sz="2200" dirty="0" err="1"/>
              <a:t>någon</a:t>
            </a:r>
            <a:r>
              <a:rPr lang="en-US" sz="2200" dirty="0"/>
              <a:t> </a:t>
            </a:r>
            <a:r>
              <a:rPr lang="en-US" sz="2200" dirty="0" err="1"/>
              <a:t>enstaka</a:t>
            </a:r>
            <a:r>
              <a:rPr lang="en-US" sz="2200" dirty="0"/>
              <a:t> region </a:t>
            </a:r>
            <a:r>
              <a:rPr lang="en-US" sz="2200" dirty="0" err="1"/>
              <a:t>ingår</a:t>
            </a:r>
            <a:r>
              <a:rPr lang="en-US" sz="2200" dirty="0"/>
              <a:t> </a:t>
            </a:r>
            <a:r>
              <a:rPr lang="en-US" sz="2200" dirty="0" err="1"/>
              <a:t>skötsel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uppdraget</a:t>
            </a:r>
            <a:r>
              <a:rPr lang="en-US" sz="2200" dirty="0"/>
              <a:t>.</a:t>
            </a:r>
          </a:p>
          <a:p>
            <a:endParaRPr lang="en-US" sz="2200" dirty="0"/>
          </a:p>
        </p:txBody>
      </p:sp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705880BE-DA1F-8039-7D86-BC2C98566C9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8"/>
          <a:stretch/>
        </p:blipFill>
        <p:spPr>
          <a:xfrm>
            <a:off x="4654296" y="699313"/>
            <a:ext cx="6903720" cy="545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47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DE0DA2B-E80C-000A-549D-BDBF17B9D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Ledlängd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CDC60CC-1939-BE67-49F3-F17A8651C9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Varierar</a:t>
            </a:r>
            <a:r>
              <a:rPr lang="en-US" sz="2200" dirty="0"/>
              <a:t> </a:t>
            </a:r>
            <a:r>
              <a:rPr lang="en-US" sz="2200" dirty="0" err="1"/>
              <a:t>kraftigt</a:t>
            </a:r>
            <a:r>
              <a:rPr lang="en-US" sz="2200" dirty="0"/>
              <a:t> </a:t>
            </a:r>
            <a:r>
              <a:rPr lang="en-US" sz="2200" dirty="0" err="1"/>
              <a:t>från</a:t>
            </a:r>
            <a:r>
              <a:rPr lang="en-US" sz="2200" dirty="0"/>
              <a:t> region till region.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I </a:t>
            </a:r>
            <a:r>
              <a:rPr lang="en-US" sz="2200" dirty="0" err="1"/>
              <a:t>snitt</a:t>
            </a:r>
            <a:r>
              <a:rPr lang="en-US" sz="2200" dirty="0"/>
              <a:t> runt 100 mil.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Kan </a:t>
            </a:r>
            <a:r>
              <a:rPr lang="en-US" sz="2200" dirty="0" err="1"/>
              <a:t>verka</a:t>
            </a:r>
            <a:r>
              <a:rPr lang="en-US" sz="2200" dirty="0"/>
              <a:t> </a:t>
            </a:r>
            <a:r>
              <a:rPr lang="en-US" sz="2200" dirty="0" err="1"/>
              <a:t>som</a:t>
            </a:r>
            <a:r>
              <a:rPr lang="en-US" sz="2200" dirty="0"/>
              <a:t> om </a:t>
            </a:r>
            <a:r>
              <a:rPr lang="en-US" sz="2200" dirty="0" err="1"/>
              <a:t>vad</a:t>
            </a:r>
            <a:r>
              <a:rPr lang="en-US" sz="2200" dirty="0"/>
              <a:t> </a:t>
            </a:r>
            <a:r>
              <a:rPr lang="en-US" sz="2200" dirty="0" err="1"/>
              <a:t>som</a:t>
            </a:r>
            <a:r>
              <a:rPr lang="en-US" sz="2200" dirty="0"/>
              <a:t> </a:t>
            </a:r>
            <a:r>
              <a:rPr lang="en-US" sz="2200" dirty="0" err="1"/>
              <a:t>klassas</a:t>
            </a:r>
            <a:r>
              <a:rPr lang="en-US" sz="2200" dirty="0"/>
              <a:t> </a:t>
            </a:r>
            <a:r>
              <a:rPr lang="en-US" sz="2200" dirty="0" err="1"/>
              <a:t>som</a:t>
            </a:r>
            <a:r>
              <a:rPr lang="en-US" sz="2200" dirty="0"/>
              <a:t> </a:t>
            </a:r>
            <a:r>
              <a:rPr lang="en-US" sz="2200" dirty="0" err="1"/>
              <a:t>låglandsled</a:t>
            </a:r>
            <a:r>
              <a:rPr lang="en-US" sz="2200" dirty="0"/>
              <a:t> </a:t>
            </a:r>
            <a:r>
              <a:rPr lang="en-US" sz="2200" dirty="0" err="1"/>
              <a:t>varierar</a:t>
            </a:r>
            <a:r>
              <a:rPr lang="en-US" sz="2200" dirty="0"/>
              <a:t> </a:t>
            </a:r>
            <a:r>
              <a:rPr lang="en-US" sz="2200" dirty="0" err="1"/>
              <a:t>något</a:t>
            </a:r>
            <a:r>
              <a:rPr lang="en-US" sz="2200" dirty="0"/>
              <a:t> (</a:t>
            </a:r>
            <a:r>
              <a:rPr lang="en-US" sz="2200" dirty="0" err="1"/>
              <a:t>minimilängd</a:t>
            </a:r>
            <a:r>
              <a:rPr lang="en-US" sz="2200" dirty="0"/>
              <a:t>).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Hur </a:t>
            </a:r>
            <a:r>
              <a:rPr lang="en-US" sz="2200" dirty="0" err="1"/>
              <a:t>hanteras</a:t>
            </a:r>
            <a:r>
              <a:rPr lang="en-US" sz="2200" dirty="0"/>
              <a:t> </a:t>
            </a:r>
            <a:r>
              <a:rPr lang="en-US" sz="2200" dirty="0" err="1"/>
              <a:t>leder</a:t>
            </a:r>
            <a:r>
              <a:rPr lang="en-US" sz="2200" dirty="0"/>
              <a:t> med </a:t>
            </a:r>
            <a:r>
              <a:rPr lang="en-US" sz="2200" dirty="0" err="1"/>
              <a:t>olika</a:t>
            </a:r>
            <a:r>
              <a:rPr lang="en-US" sz="2200" dirty="0"/>
              <a:t> </a:t>
            </a:r>
            <a:r>
              <a:rPr lang="en-US" sz="2200" dirty="0" err="1"/>
              <a:t>kvalitetsstandard</a:t>
            </a:r>
            <a:r>
              <a:rPr lang="en-US" sz="2200" dirty="0"/>
              <a:t>?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DB92F00-F3A3-5AB3-9238-41D68BD2C7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3782" y="1213071"/>
            <a:ext cx="6813737" cy="443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54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7F4631B-6618-FD39-7C8C-CC3A588BD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Parter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5D43505-2DB4-D3DE-84EC-CD9032ED36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Oftast</a:t>
            </a:r>
            <a:r>
              <a:rPr lang="en-US" sz="2200" dirty="0"/>
              <a:t> </a:t>
            </a:r>
            <a:r>
              <a:rPr lang="en-US" sz="2200" dirty="0" err="1"/>
              <a:t>regioner</a:t>
            </a:r>
            <a:r>
              <a:rPr lang="en-US" sz="2200" dirty="0"/>
              <a:t> </a:t>
            </a:r>
            <a:r>
              <a:rPr lang="en-US" sz="2200" dirty="0" err="1"/>
              <a:t>och</a:t>
            </a:r>
            <a:r>
              <a:rPr lang="en-US" sz="2200" dirty="0"/>
              <a:t> </a:t>
            </a:r>
            <a:r>
              <a:rPr lang="en-US" sz="2200" dirty="0" err="1"/>
              <a:t>kommuner</a:t>
            </a:r>
            <a:endParaRPr lang="en-US" sz="22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Ideella</a:t>
            </a:r>
            <a:r>
              <a:rPr lang="en-US" sz="2200" dirty="0"/>
              <a:t> </a:t>
            </a:r>
            <a:r>
              <a:rPr lang="en-US" sz="2200" dirty="0" err="1"/>
              <a:t>organisationer</a:t>
            </a:r>
            <a:endParaRPr lang="en-US" sz="22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Destinationsbolag</a:t>
            </a:r>
            <a:endParaRPr lang="en-US" sz="22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Stift</a:t>
            </a:r>
            <a:endParaRPr lang="en-US" sz="22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Länsstyrelser</a:t>
            </a:r>
            <a:endParaRPr lang="en-US" sz="22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Huvudman</a:t>
            </a:r>
            <a:r>
              <a:rPr lang="en-US" sz="2200" dirty="0"/>
              <a:t>/</a:t>
            </a:r>
            <a:r>
              <a:rPr lang="en-US" sz="2200" dirty="0" err="1"/>
              <a:t>samordnare</a:t>
            </a:r>
            <a:r>
              <a:rPr lang="en-US" sz="2200" dirty="0"/>
              <a:t> </a:t>
            </a:r>
            <a:r>
              <a:rPr lang="en-US" sz="2200" dirty="0" err="1"/>
              <a:t>oftast</a:t>
            </a:r>
            <a:r>
              <a:rPr lang="en-US" sz="2200" dirty="0"/>
              <a:t> region </a:t>
            </a:r>
            <a:r>
              <a:rPr lang="en-US" sz="2200" dirty="0" err="1"/>
              <a:t>eller</a:t>
            </a:r>
            <a:r>
              <a:rPr lang="en-US" sz="2200" dirty="0"/>
              <a:t> </a:t>
            </a:r>
            <a:r>
              <a:rPr lang="en-US" sz="2200" dirty="0" err="1"/>
              <a:t>destinationsbolag</a:t>
            </a:r>
            <a:r>
              <a:rPr lang="en-US" sz="2200" dirty="0"/>
              <a:t>, </a:t>
            </a:r>
            <a:r>
              <a:rPr lang="en-US" sz="2200" dirty="0" err="1"/>
              <a:t>ibland</a:t>
            </a:r>
            <a:r>
              <a:rPr lang="en-US" sz="2200" dirty="0"/>
              <a:t> </a:t>
            </a:r>
            <a:r>
              <a:rPr lang="en-US" sz="2200" dirty="0" err="1"/>
              <a:t>länsstyrelser</a:t>
            </a:r>
            <a:endParaRPr lang="en-US" sz="2200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39498001-07F0-89A9-C5B5-06D1BF1B36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4296" y="1280217"/>
            <a:ext cx="6903720" cy="429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896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A5102D7-1AEA-0EFB-9087-07336143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Formalia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4BC6E45-73A8-44C9-42F3-3D1FB362B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I 14 av 21 </a:t>
            </a:r>
            <a:r>
              <a:rPr lang="en-US" sz="2200" dirty="0" err="1"/>
              <a:t>regioner</a:t>
            </a:r>
            <a:r>
              <a:rPr lang="en-US" sz="2200" dirty="0"/>
              <a:t> </a:t>
            </a:r>
            <a:r>
              <a:rPr lang="en-US" sz="2200" dirty="0" err="1"/>
              <a:t>finns</a:t>
            </a:r>
            <a:r>
              <a:rPr lang="en-US" sz="2200" dirty="0"/>
              <a:t> </a:t>
            </a:r>
            <a:r>
              <a:rPr lang="en-US" sz="2200" dirty="0" err="1"/>
              <a:t>överenskommelse</a:t>
            </a:r>
            <a:r>
              <a:rPr lang="en-US" sz="2200" dirty="0"/>
              <a:t> om </a:t>
            </a:r>
            <a:r>
              <a:rPr lang="en-US" sz="2200" dirty="0" err="1"/>
              <a:t>ansvarsfördelning</a:t>
            </a:r>
            <a:r>
              <a:rPr lang="en-US" sz="22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I 10 av 21 </a:t>
            </a:r>
            <a:r>
              <a:rPr lang="en-US" sz="2200" dirty="0" err="1"/>
              <a:t>regioner</a:t>
            </a:r>
            <a:r>
              <a:rPr lang="en-US" sz="2200" dirty="0"/>
              <a:t> </a:t>
            </a:r>
            <a:r>
              <a:rPr lang="en-US" sz="2200" dirty="0" err="1"/>
              <a:t>finns</a:t>
            </a:r>
            <a:r>
              <a:rPr lang="en-US" sz="2200" dirty="0"/>
              <a:t> </a:t>
            </a:r>
            <a:r>
              <a:rPr lang="en-US" sz="2200" dirty="0" err="1"/>
              <a:t>ett</a:t>
            </a:r>
            <a:r>
              <a:rPr lang="en-US" sz="2200" dirty="0"/>
              <a:t> </a:t>
            </a:r>
            <a:r>
              <a:rPr lang="en-US" sz="2200" dirty="0" err="1"/>
              <a:t>formellt</a:t>
            </a:r>
            <a:r>
              <a:rPr lang="en-US" sz="2200" dirty="0"/>
              <a:t> </a:t>
            </a:r>
            <a:r>
              <a:rPr lang="en-US" sz="2200" dirty="0" err="1"/>
              <a:t>avtal</a:t>
            </a:r>
            <a:r>
              <a:rPr lang="en-US" sz="2200" dirty="0"/>
              <a:t> </a:t>
            </a:r>
            <a:r>
              <a:rPr lang="en-US" sz="2200" dirty="0" err="1"/>
              <a:t>mellan</a:t>
            </a:r>
            <a:r>
              <a:rPr lang="en-US" sz="2200" dirty="0"/>
              <a:t> </a:t>
            </a:r>
            <a:r>
              <a:rPr lang="en-US" sz="2200" dirty="0" err="1"/>
              <a:t>huvudman</a:t>
            </a:r>
            <a:r>
              <a:rPr lang="en-US" sz="2200" dirty="0"/>
              <a:t> </a:t>
            </a:r>
            <a:r>
              <a:rPr lang="en-US" sz="2200" dirty="0" err="1"/>
              <a:t>och</a:t>
            </a:r>
            <a:r>
              <a:rPr lang="en-US" sz="2200" dirty="0"/>
              <a:t> </a:t>
            </a:r>
            <a:r>
              <a:rPr lang="en-US" sz="2200" dirty="0" err="1"/>
              <a:t>skötselansvarig</a:t>
            </a:r>
            <a:r>
              <a:rPr lang="en-US" sz="22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6526E769-2B65-A24E-8887-7065EF85D3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4296" y="1280217"/>
            <a:ext cx="6903720" cy="429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03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98363A2-7A39-96D1-9F13-45587B709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Folket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219E963-15C3-E164-FA27-67B08BFA4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/>
              <a:t>I 18 av 21 </a:t>
            </a:r>
            <a:r>
              <a:rPr lang="en-US" sz="2200" dirty="0" err="1"/>
              <a:t>regioner</a:t>
            </a:r>
            <a:r>
              <a:rPr lang="en-US" sz="2200" dirty="0"/>
              <a:t> </a:t>
            </a:r>
            <a:r>
              <a:rPr lang="en-US" sz="2200" dirty="0" err="1"/>
              <a:t>finns</a:t>
            </a:r>
            <a:r>
              <a:rPr lang="en-US" sz="2200" dirty="0"/>
              <a:t> </a:t>
            </a:r>
            <a:r>
              <a:rPr lang="en-US" sz="2200" dirty="0" err="1"/>
              <a:t>anställda</a:t>
            </a:r>
            <a:r>
              <a:rPr lang="en-US" sz="2200" dirty="0"/>
              <a:t> </a:t>
            </a:r>
            <a:r>
              <a:rPr lang="en-US" sz="2200" dirty="0" err="1"/>
              <a:t>som</a:t>
            </a:r>
            <a:r>
              <a:rPr lang="en-US" sz="2200" dirty="0"/>
              <a:t> </a:t>
            </a:r>
            <a:r>
              <a:rPr lang="en-US" sz="2200" dirty="0" err="1"/>
              <a:t>arbetar</a:t>
            </a:r>
            <a:r>
              <a:rPr lang="en-US" sz="2200" dirty="0"/>
              <a:t> med </a:t>
            </a:r>
            <a:r>
              <a:rPr lang="en-US" sz="2200" dirty="0" err="1"/>
              <a:t>ledutveckling</a:t>
            </a:r>
            <a:r>
              <a:rPr lang="en-US" sz="22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Oftast</a:t>
            </a:r>
            <a:r>
              <a:rPr lang="en-US" sz="2200" dirty="0"/>
              <a:t> runt 1 </a:t>
            </a:r>
            <a:r>
              <a:rPr lang="en-US" sz="2200" dirty="0" err="1"/>
              <a:t>åa</a:t>
            </a:r>
            <a:r>
              <a:rPr lang="en-US" sz="22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Några</a:t>
            </a:r>
            <a:r>
              <a:rPr lang="en-US" sz="2200" dirty="0"/>
              <a:t> </a:t>
            </a:r>
            <a:r>
              <a:rPr lang="en-US" sz="2200" dirty="0" err="1"/>
              <a:t>regioner</a:t>
            </a:r>
            <a:r>
              <a:rPr lang="en-US" sz="2200" dirty="0"/>
              <a:t> i </a:t>
            </a:r>
            <a:r>
              <a:rPr lang="en-US" sz="2200" dirty="0" err="1"/>
              <a:t>södra</a:t>
            </a:r>
            <a:r>
              <a:rPr lang="en-US" sz="2200" dirty="0"/>
              <a:t> Sverige sticker </a:t>
            </a:r>
            <a:r>
              <a:rPr lang="en-US" sz="2200" dirty="0" err="1"/>
              <a:t>ut</a:t>
            </a:r>
            <a:r>
              <a:rPr lang="en-US" sz="2200" dirty="0"/>
              <a:t> med </a:t>
            </a:r>
            <a:r>
              <a:rPr lang="en-US" sz="2200" dirty="0" err="1"/>
              <a:t>större</a:t>
            </a:r>
            <a:r>
              <a:rPr lang="en-US" sz="2200" dirty="0"/>
              <a:t> </a:t>
            </a:r>
            <a:r>
              <a:rPr lang="en-US" sz="2200" dirty="0" err="1"/>
              <a:t>organisationer</a:t>
            </a:r>
            <a:r>
              <a:rPr lang="en-US" sz="220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445E3D8-0FC1-D38D-A4F3-4A05D760AB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1651" y="1332521"/>
            <a:ext cx="6940550" cy="4564001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E8F73B81-AB87-69CB-75DE-0A01044673B5}"/>
              </a:ext>
            </a:extLst>
          </p:cNvPr>
          <p:cNvSpPr txBox="1"/>
          <p:nvPr/>
        </p:nvSpPr>
        <p:spPr>
          <a:xfrm>
            <a:off x="4900612" y="1712261"/>
            <a:ext cx="5500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600" dirty="0">
                <a:solidFill>
                  <a:schemeClr val="bg1"/>
                </a:solidFill>
              </a:rPr>
              <a:t>ST OLAVSLEDEN, FRÖSÖN</a:t>
            </a:r>
          </a:p>
        </p:txBody>
      </p:sp>
    </p:spTree>
    <p:extLst>
      <p:ext uri="{BB962C8B-B14F-4D97-AF65-F5344CB8AC3E}">
        <p14:creationId xmlns:p14="http://schemas.microsoft.com/office/powerpoint/2010/main" val="892278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6C27F49-6776-D004-12D7-D20C6BA48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Pengar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2C6805B-CBFB-37DD-E3AF-6882EDA4E2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 noProof="0" dirty="0" err="1"/>
              <a:t>Svårt</a:t>
            </a:r>
            <a:r>
              <a:rPr lang="en-US" sz="2200" noProof="0" dirty="0"/>
              <a:t> </a:t>
            </a:r>
            <a:r>
              <a:rPr lang="en-US" sz="2200" noProof="0" dirty="0" err="1"/>
              <a:t>att</a:t>
            </a:r>
            <a:r>
              <a:rPr lang="en-US" sz="2200" noProof="0" dirty="0"/>
              <a:t> </a:t>
            </a:r>
            <a:r>
              <a:rPr lang="en-US" sz="2200" noProof="0" dirty="0" err="1"/>
              <a:t>bedöma</a:t>
            </a:r>
            <a:r>
              <a:rPr lang="en-US" sz="2200" noProof="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noProof="0" dirty="0" err="1"/>
              <a:t>Extremt</a:t>
            </a:r>
            <a:r>
              <a:rPr lang="en-US" sz="2200" noProof="0" dirty="0"/>
              <a:t> </a:t>
            </a:r>
            <a:r>
              <a:rPr lang="en-US" sz="2200" noProof="0" dirty="0" err="1"/>
              <a:t>olika</a:t>
            </a:r>
            <a:r>
              <a:rPr lang="en-US" sz="2200" noProof="0" dirty="0"/>
              <a:t> </a:t>
            </a:r>
            <a:r>
              <a:rPr lang="en-US" sz="2200" noProof="0" dirty="0" err="1"/>
              <a:t>vad</a:t>
            </a:r>
            <a:r>
              <a:rPr lang="en-US" sz="2200" noProof="0" dirty="0"/>
              <a:t> </a:t>
            </a:r>
            <a:r>
              <a:rPr lang="en-US" sz="2200" noProof="0" dirty="0" err="1"/>
              <a:t>som</a:t>
            </a:r>
            <a:r>
              <a:rPr lang="en-US" sz="2200" noProof="0" dirty="0"/>
              <a:t> </a:t>
            </a:r>
            <a:r>
              <a:rPr lang="en-US" sz="2200" noProof="0" dirty="0" err="1"/>
              <a:t>ingår</a:t>
            </a:r>
            <a:r>
              <a:rPr lang="en-US" sz="2200" noProof="0" dirty="0"/>
              <a:t> </a:t>
            </a:r>
            <a:r>
              <a:rPr lang="en-US" sz="2200" noProof="0" dirty="0" err="1"/>
              <a:t>i</a:t>
            </a:r>
            <a:r>
              <a:rPr lang="en-US" sz="2200" noProof="0" dirty="0"/>
              <a:t> </a:t>
            </a:r>
            <a:r>
              <a:rPr lang="en-US" sz="2200" noProof="0" dirty="0" err="1"/>
              <a:t>uppdraget</a:t>
            </a:r>
            <a:r>
              <a:rPr lang="en-US" sz="2200" noProof="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noProof="0" dirty="0" err="1"/>
              <a:t>Skulle</a:t>
            </a:r>
            <a:r>
              <a:rPr lang="en-US" sz="2200" noProof="0" dirty="0"/>
              <a:t> </a:t>
            </a:r>
            <a:r>
              <a:rPr lang="en-US" sz="2200" noProof="0" dirty="0" err="1"/>
              <a:t>gärna</a:t>
            </a:r>
            <a:r>
              <a:rPr lang="en-US" sz="2200" noProof="0" dirty="0"/>
              <a:t> </a:t>
            </a:r>
            <a:r>
              <a:rPr lang="en-US" sz="2200" noProof="0" dirty="0" err="1"/>
              <a:t>vilja</a:t>
            </a:r>
            <a:r>
              <a:rPr lang="en-US" sz="2200" noProof="0" dirty="0"/>
              <a:t> ha </a:t>
            </a:r>
            <a:r>
              <a:rPr lang="en-US" sz="2200" noProof="0" dirty="0" err="1"/>
              <a:t>mätetal</a:t>
            </a:r>
            <a:r>
              <a:rPr lang="en-US" sz="2200" noProof="0" dirty="0"/>
              <a:t> </a:t>
            </a:r>
            <a:r>
              <a:rPr lang="en-US" sz="2200" noProof="0" dirty="0" err="1"/>
              <a:t>i</a:t>
            </a:r>
            <a:r>
              <a:rPr lang="en-US" sz="2200" noProof="0" dirty="0"/>
              <a:t> </a:t>
            </a:r>
            <a:r>
              <a:rPr lang="en-US" sz="2200" noProof="0" dirty="0" err="1"/>
              <a:t>stil</a:t>
            </a:r>
            <a:r>
              <a:rPr lang="en-US" sz="2200" noProof="0" dirty="0"/>
              <a:t> med kronor/km, men </a:t>
            </a:r>
            <a:r>
              <a:rPr lang="en-US" sz="2200" noProof="0" dirty="0" err="1"/>
              <a:t>svårt</a:t>
            </a:r>
            <a:r>
              <a:rPr lang="en-US" sz="2200" noProof="0" dirty="0"/>
              <a:t> </a:t>
            </a:r>
            <a:r>
              <a:rPr lang="en-US" sz="2200" noProof="0" dirty="0" err="1"/>
              <a:t>att</a:t>
            </a:r>
            <a:r>
              <a:rPr lang="en-US" sz="2200" noProof="0" dirty="0"/>
              <a:t> </a:t>
            </a:r>
            <a:r>
              <a:rPr lang="en-US" sz="2200" noProof="0" dirty="0" err="1"/>
              <a:t>uppskatta</a:t>
            </a:r>
            <a:r>
              <a:rPr lang="en-US" sz="2200" noProof="0" dirty="0"/>
              <a:t>. </a:t>
            </a:r>
            <a:r>
              <a:rPr lang="en-US" sz="2200" noProof="0" dirty="0" err="1"/>
              <a:t>Leden</a:t>
            </a:r>
            <a:r>
              <a:rPr lang="en-US" sz="2200" noProof="0" dirty="0"/>
              <a:t> </a:t>
            </a:r>
            <a:r>
              <a:rPr lang="en-US" sz="2200" noProof="0" dirty="0" err="1"/>
              <a:t>som</a:t>
            </a:r>
            <a:r>
              <a:rPr lang="en-US" sz="2200" noProof="0" dirty="0"/>
              <a:t> </a:t>
            </a:r>
            <a:r>
              <a:rPr lang="en-US" sz="2200" noProof="0" dirty="0" err="1"/>
              <a:t>anläggning</a:t>
            </a:r>
            <a:r>
              <a:rPr lang="en-US" sz="2200" noProof="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noProof="0" dirty="0" err="1"/>
              <a:t>Skulle</a:t>
            </a:r>
            <a:r>
              <a:rPr lang="en-US" sz="2200" noProof="0" dirty="0"/>
              <a:t> </a:t>
            </a:r>
            <a:r>
              <a:rPr lang="en-US" sz="2200" noProof="0" dirty="0" err="1"/>
              <a:t>vara</a:t>
            </a:r>
            <a:r>
              <a:rPr lang="en-US" sz="2200" noProof="0" dirty="0"/>
              <a:t> </a:t>
            </a:r>
            <a:r>
              <a:rPr lang="en-US" sz="2200" noProof="0" dirty="0" err="1"/>
              <a:t>intressant</a:t>
            </a:r>
            <a:r>
              <a:rPr lang="en-US" sz="2200" noProof="0" dirty="0"/>
              <a:t> med </a:t>
            </a:r>
            <a:r>
              <a:rPr lang="en-US" sz="2200" noProof="0" dirty="0" err="1"/>
              <a:t>gapanalys</a:t>
            </a:r>
            <a:r>
              <a:rPr lang="en-US" sz="2200" noProof="0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noProof="0" dirty="0" err="1"/>
              <a:t>Behövs</a:t>
            </a:r>
            <a:r>
              <a:rPr lang="en-US" sz="2200" noProof="0" dirty="0"/>
              <a:t> </a:t>
            </a:r>
            <a:r>
              <a:rPr lang="en-US" sz="2200" noProof="0" dirty="0" err="1"/>
              <a:t>mer</a:t>
            </a:r>
            <a:r>
              <a:rPr lang="en-US" sz="2200" noProof="0" dirty="0"/>
              <a:t> </a:t>
            </a:r>
            <a:r>
              <a:rPr lang="en-US" sz="2200" noProof="0" dirty="0" err="1"/>
              <a:t>utredning</a:t>
            </a:r>
            <a:r>
              <a:rPr lang="en-US" sz="2200" noProof="0" dirty="0"/>
              <a:t> </a:t>
            </a:r>
            <a:r>
              <a:rPr lang="en-US" sz="2200" noProof="0" dirty="0" err="1"/>
              <a:t>och</a:t>
            </a:r>
            <a:r>
              <a:rPr lang="en-US" sz="2200" noProof="0" dirty="0"/>
              <a:t> </a:t>
            </a:r>
            <a:r>
              <a:rPr lang="en-US" sz="2200" noProof="0" dirty="0" err="1"/>
              <a:t>skulle</a:t>
            </a:r>
            <a:r>
              <a:rPr lang="en-US" sz="2200" noProof="0" dirty="0"/>
              <a:t> </a:t>
            </a:r>
            <a:r>
              <a:rPr lang="en-US" sz="2200" noProof="0" dirty="0" err="1"/>
              <a:t>vara</a:t>
            </a:r>
            <a:r>
              <a:rPr lang="en-US" sz="2200" noProof="0" dirty="0"/>
              <a:t> </a:t>
            </a:r>
            <a:r>
              <a:rPr lang="en-US" sz="2200" noProof="0" dirty="0" err="1"/>
              <a:t>värdefullt</a:t>
            </a:r>
            <a:r>
              <a:rPr lang="en-US" sz="2200" noProof="0" dirty="0"/>
              <a:t> </a:t>
            </a:r>
            <a:r>
              <a:rPr lang="en-US" sz="2200" noProof="0" dirty="0" err="1"/>
              <a:t>att</a:t>
            </a:r>
            <a:r>
              <a:rPr lang="en-US" sz="2200" noProof="0" dirty="0"/>
              <a:t> </a:t>
            </a:r>
            <a:r>
              <a:rPr lang="en-US" sz="2200" noProof="0" dirty="0" err="1"/>
              <a:t>ställa</a:t>
            </a:r>
            <a:r>
              <a:rPr lang="en-US" sz="2200" noProof="0" dirty="0"/>
              <a:t> mot </a:t>
            </a:r>
            <a:r>
              <a:rPr lang="en-US" sz="2200" noProof="0" dirty="0" err="1"/>
              <a:t>beräkningar</a:t>
            </a:r>
            <a:r>
              <a:rPr lang="en-US" sz="2200" noProof="0" dirty="0"/>
              <a:t> om </a:t>
            </a:r>
            <a:r>
              <a:rPr lang="en-US" sz="2200" noProof="0" dirty="0" err="1"/>
              <a:t>folkhälsanytta</a:t>
            </a:r>
            <a:r>
              <a:rPr lang="en-US" sz="2200" noProof="0" dirty="0"/>
              <a:t> </a:t>
            </a:r>
            <a:r>
              <a:rPr lang="en-US" sz="2200" noProof="0" dirty="0" err="1"/>
              <a:t>och</a:t>
            </a:r>
            <a:r>
              <a:rPr lang="en-US" sz="2200" noProof="0" dirty="0"/>
              <a:t> </a:t>
            </a:r>
            <a:r>
              <a:rPr lang="en-US" sz="2200" noProof="0" dirty="0" err="1"/>
              <a:t>värdet</a:t>
            </a:r>
            <a:r>
              <a:rPr lang="en-US" sz="2200" noProof="0" dirty="0"/>
              <a:t> av </a:t>
            </a:r>
            <a:r>
              <a:rPr lang="en-US" sz="2200" noProof="0" dirty="0" err="1"/>
              <a:t>besöksnäring</a:t>
            </a:r>
            <a:r>
              <a:rPr lang="en-US" sz="2200" noProof="0" dirty="0"/>
              <a:t>.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B1E8EEDF-FCEA-0FA5-5CE3-E874776888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0456" y="1405050"/>
            <a:ext cx="7391023" cy="458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31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6602ABF-B1C4-F7A4-D1F1-4485FCDF6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5" y="639520"/>
            <a:ext cx="4326654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Sammanfattat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B7509FE-B004-9B38-6611-3F0426E72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sv-SE" sz="2200" noProof="0" dirty="0"/>
              <a:t>Led-Sverige rör sig i en positiv riktning. Mycket är på gång, men inte färdigt.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sv-SE" sz="2200" noProof="0" dirty="0"/>
              <a:t>Några få regioner har organisation helt på plats.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sv-SE" sz="2200" noProof="0" dirty="0"/>
              <a:t>De statliga medlen är oerhört viktiga för utvecklingen.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9FCEDAC0-6FD7-956F-0AE2-E01CCB7115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4296" y="1280217"/>
            <a:ext cx="6903720" cy="429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617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A1B635-67FB-3286-5C0A-782860BCB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Slutsatser</a:t>
            </a:r>
            <a:br>
              <a:rPr lang="sv-SE" dirty="0"/>
            </a:br>
            <a:r>
              <a:rPr lang="sv-SE" sz="1800" dirty="0"/>
              <a:t>Exceldokument analyserat av AI och diskuterat i arbetsgruppen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5946BC0-E838-17C7-9F39-875C9D9713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sz="2400" b="1" i="0" u="none" strike="noStrike" dirty="0">
                <a:solidFill>
                  <a:srgbClr val="000000"/>
                </a:solidFill>
                <a:effectLst/>
              </a:rPr>
              <a:t>Organisation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82A688-1175-93C1-CB3D-C9207B11D1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sv-SE" sz="2800" b="1" i="0" u="none" strike="noStrike" dirty="0">
                <a:solidFill>
                  <a:srgbClr val="000000"/>
                </a:solidFill>
                <a:effectLst/>
              </a:rPr>
              <a:t>Varierande ansvarsfördelning</a:t>
            </a:r>
            <a:r>
              <a:rPr lang="sv-SE" sz="2800" b="0" i="0" u="none" strike="noStrike" dirty="0">
                <a:solidFill>
                  <a:srgbClr val="000000"/>
                </a:solidFill>
                <a:effectLst/>
              </a:rPr>
              <a:t> – Ansvar för låglandsleder sköts av olika aktörer beroende på region, inklusive länsstyrelser, regioner, kommuner och destinationsbolag.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sz="2800" b="1" i="0" u="none" strike="noStrike" dirty="0">
                <a:solidFill>
                  <a:srgbClr val="000000"/>
                </a:solidFill>
                <a:effectLst/>
              </a:rPr>
              <a:t> Otydlig struktur och samordning</a:t>
            </a:r>
            <a:r>
              <a:rPr lang="sv-SE" sz="2800" b="0" i="0" u="none" strike="noStrike" dirty="0">
                <a:solidFill>
                  <a:srgbClr val="000000"/>
                </a:solidFill>
                <a:effectLst/>
              </a:rPr>
              <a:t> – Flera regioner saknar en permanent organisation för </a:t>
            </a:r>
            <a:r>
              <a:rPr lang="sv-SE" sz="2800" b="0" i="0" u="none" strike="noStrike" dirty="0" err="1">
                <a:solidFill>
                  <a:srgbClr val="000000"/>
                </a:solidFill>
                <a:effectLst/>
              </a:rPr>
              <a:t>ledarbete</a:t>
            </a:r>
            <a:r>
              <a:rPr lang="sv-SE" sz="2800" b="0" i="0" u="none" strike="noStrike" dirty="0">
                <a:solidFill>
                  <a:srgbClr val="000000"/>
                </a:solidFill>
                <a:effectLst/>
              </a:rPr>
              <a:t> och har ännu inte en tydlig rollfördelning mellan aktörer.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sz="2800" b="1" i="0" u="none" strike="noStrike" dirty="0">
                <a:solidFill>
                  <a:srgbClr val="000000"/>
                </a:solidFill>
                <a:effectLst/>
              </a:rPr>
              <a:t> Projektbaserad snarare än permanent struktur</a:t>
            </a:r>
            <a:r>
              <a:rPr lang="sv-SE" sz="2800" b="0" i="0" u="none" strike="noStrike" dirty="0">
                <a:solidFill>
                  <a:srgbClr val="000000"/>
                </a:solidFill>
                <a:effectLst/>
              </a:rPr>
              <a:t> – De flesta regioner driver arbetet genom projektfinansiering snarare än långsiktigt etablerade organisationer. Stora skillnader i hur långt olika regioner kommit.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sz="2800" b="1" i="0" u="none" strike="noStrike" dirty="0">
                <a:solidFill>
                  <a:srgbClr val="000000"/>
                </a:solidFill>
                <a:effectLst/>
              </a:rPr>
              <a:t> Samordning snarare än skötsel</a:t>
            </a:r>
            <a:r>
              <a:rPr lang="sv-SE" sz="2800" b="0" i="0" u="none" strike="noStrike" dirty="0">
                <a:solidFill>
                  <a:srgbClr val="000000"/>
                </a:solidFill>
                <a:effectLst/>
              </a:rPr>
              <a:t> – De regionala aktörerna fokuserar främst på samordning, strategi och kompetensutveckling snarare än direkt skötsel av leder.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sz="2800" b="1" i="0" u="none" strike="noStrike" dirty="0">
                <a:solidFill>
                  <a:srgbClr val="000000"/>
                </a:solidFill>
                <a:effectLst/>
              </a:rPr>
              <a:t> Brist på formella avtal</a:t>
            </a:r>
            <a:r>
              <a:rPr lang="sv-SE" sz="2800" b="0" i="0" u="none" strike="noStrike" dirty="0">
                <a:solidFill>
                  <a:srgbClr val="000000"/>
                </a:solidFill>
                <a:effectLst/>
              </a:rPr>
              <a:t> – Många regioner saknar avtal som reglerar samverkan och finansiering mellan olika parter.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503B046-8888-4FD2-9637-BFC4D80ED2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sv-SE" dirty="0"/>
              <a:t>Finansiering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86DBD10-0872-2987-DDA1-DA3602C8533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sv-SE" sz="2800" b="1" i="0" u="none" strike="noStrike" dirty="0">
                <a:solidFill>
                  <a:srgbClr val="000000"/>
                </a:solidFill>
                <a:effectLst/>
              </a:rPr>
              <a:t>Projektfinansiering dominerar</a:t>
            </a:r>
            <a:r>
              <a:rPr lang="sv-SE" sz="2800" b="0" i="0" u="none" strike="noStrike" dirty="0">
                <a:solidFill>
                  <a:srgbClr val="000000"/>
                </a:solidFill>
                <a:effectLst/>
              </a:rPr>
              <a:t> – Största delen av finansieringen kommer från tidsbegränsade projekt, ofta via Naturvårdsverket, och inte från stabila, långsiktiga budgetposter.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sz="2800" b="1" i="0" u="none" strike="noStrike" dirty="0">
                <a:solidFill>
                  <a:srgbClr val="000000"/>
                </a:solidFill>
                <a:effectLst/>
              </a:rPr>
              <a:t>Otillräckliga resurser</a:t>
            </a:r>
            <a:r>
              <a:rPr lang="sv-SE" sz="2800" b="0" i="0" u="none" strike="noStrike" dirty="0">
                <a:solidFill>
                  <a:srgbClr val="000000"/>
                </a:solidFill>
                <a:effectLst/>
              </a:rPr>
              <a:t> – De flesta regioner anser att den nuvarande finansieringen inte räcker för att täcka behoven, särskilt när det gäller skötsel och underhåll.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sz="2800" b="1" i="0" u="none" strike="noStrike" dirty="0">
                <a:solidFill>
                  <a:srgbClr val="000000"/>
                </a:solidFill>
                <a:effectLst/>
              </a:rPr>
              <a:t>Behov av offentlig finansiering</a:t>
            </a:r>
            <a:r>
              <a:rPr lang="sv-SE" sz="2800" b="0" i="0" u="none" strike="noStrike" dirty="0">
                <a:solidFill>
                  <a:srgbClr val="000000"/>
                </a:solidFill>
                <a:effectLst/>
              </a:rPr>
              <a:t> – Regionen, kommunerna och länsstyrelserna pekas ut som de mest lämpliga långsiktiga finansiärerna, men tydliga finansieringsmodeller saknas.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sz="2800" b="1" i="0" u="none" strike="noStrike" dirty="0">
                <a:solidFill>
                  <a:srgbClr val="000000"/>
                </a:solidFill>
                <a:effectLst/>
              </a:rPr>
              <a:t>Besöksnäring och folkhälsa som drivkrafter</a:t>
            </a:r>
            <a:r>
              <a:rPr lang="sv-SE" sz="2800" b="0" i="0" u="none" strike="noStrike" dirty="0">
                <a:solidFill>
                  <a:srgbClr val="000000"/>
                </a:solidFill>
                <a:effectLst/>
              </a:rPr>
              <a:t> – Finansieringen motiveras ofta med att låglandslederna bidrar både till turism och folkhälsa, men det är svårt att få långsiktig finansiering utifrån dessa argument.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sz="2800" b="1" i="0" u="none" strike="noStrike" dirty="0">
                <a:solidFill>
                  <a:srgbClr val="000000"/>
                </a:solidFill>
                <a:effectLst/>
              </a:rPr>
              <a:t>Kompetensutveckling efterfrågas</a:t>
            </a:r>
            <a:r>
              <a:rPr lang="sv-SE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– Många regioner ser ett behov av utbildningar i ledskötsel, märkning och konstruktion, men det saknas en tydlig finansieringslösning för detta.</a:t>
            </a:r>
            <a:endParaRPr lang="sv-SE" sz="2800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75813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E68E118-BEF8-434A-CC60-7124880C4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Frågeställningar att ta vidare - long list</a:t>
            </a:r>
            <a:br>
              <a:rPr lang="sv-SE" dirty="0"/>
            </a:br>
            <a:r>
              <a:rPr lang="sv-SE" sz="1800" dirty="0"/>
              <a:t>Vissa hanteras redan idag helt eller delvis i ramverket – även detta framtaget med AI-stöd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6184403-355F-3BC4-A32F-EDCD310D6E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10163"/>
            <a:ext cx="5157787" cy="4582711"/>
          </a:xfrm>
        </p:spPr>
        <p:txBody>
          <a:bodyPr>
            <a:normAutofit fontScale="47500" lnSpcReduction="20000"/>
          </a:bodyPr>
          <a:lstStyle/>
          <a:p>
            <a:pPr marL="0" indent="0" algn="l">
              <a:buNone/>
            </a:pPr>
            <a:r>
              <a:rPr lang="sv-SE" b="1" i="0" u="none" strike="noStrike" dirty="0">
                <a:solidFill>
                  <a:srgbClr val="000000"/>
                </a:solidFill>
                <a:effectLst/>
              </a:rPr>
              <a:t> Långsiktig finansiering och hållbara finansieringsmodeller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Vilka konkreta finansieringsmodeller kan tillämpas för att säkerställa en stabil ekonomi bortom projektstöd?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Hur kan staten, regionerna och kommunerna dela på finansieringsansvaret?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Vilka exempel finns på lyckade finansieringslösningar från andra länder eller regioner?</a:t>
            </a:r>
          </a:p>
          <a:p>
            <a:pPr marL="0" indent="0" algn="l">
              <a:buNone/>
            </a:pPr>
            <a:r>
              <a:rPr lang="sv-SE" b="1" i="0" u="none" strike="noStrike" dirty="0">
                <a:solidFill>
                  <a:srgbClr val="000000"/>
                </a:solidFill>
                <a:effectLst/>
              </a:rPr>
              <a:t>Samordning och rollfördelning mellan aktörer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Hur kan en tydlig och formaliserad samordningsmodell se ut?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Vilken roll bör olika aktörer (regioner, kommuner, länsstyrelser, besöksnäringen) ha för att undvika dubbelarbete och effektivisera samverkan?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Hur kan man säkerställa att alla berörda aktörer har en gemensam vision och målsättning?</a:t>
            </a:r>
          </a:p>
          <a:p>
            <a:pPr marL="0" indent="0" algn="l">
              <a:buNone/>
            </a:pPr>
            <a:r>
              <a:rPr lang="sv-SE" b="1" i="0" u="none" strike="noStrike" dirty="0">
                <a:solidFill>
                  <a:srgbClr val="000000"/>
                </a:solidFill>
                <a:effectLst/>
              </a:rPr>
              <a:t>Skötsel och underhåll av leder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Vilka insatser är mest kritiska för att säkerställa god skötsel och hållbarhet för lederna?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Hur kan ansvaret för skötsel och underhåll fördelas mellan offentliga och privata aktörer?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Vilka standarder och riktlinjer bör finnas för skötsel av låglandsleder?</a:t>
            </a:r>
          </a:p>
          <a:p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A269D3F-D4D6-89F9-4BE8-1B5C9B7A97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10164"/>
            <a:ext cx="5183188" cy="3684588"/>
          </a:xfrm>
        </p:spPr>
        <p:txBody>
          <a:bodyPr>
            <a:normAutofit fontScale="47500" lnSpcReduction="20000"/>
          </a:bodyPr>
          <a:lstStyle/>
          <a:p>
            <a:pPr marL="0" indent="0" algn="l">
              <a:buNone/>
            </a:pPr>
            <a:r>
              <a:rPr lang="sv-SE" b="1" i="0" u="none" strike="noStrike" dirty="0">
                <a:solidFill>
                  <a:srgbClr val="000000"/>
                </a:solidFill>
                <a:effectLst/>
              </a:rPr>
              <a:t>Avtal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Hur kan juridiska avtal och överenskommelser mellan aktörer stärkas för att ge tydligare ansvarsfördelning?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Hur kan regionala och lokala avtal formuleras för att ge bättre långsiktighet i samordningen?</a:t>
            </a:r>
          </a:p>
          <a:p>
            <a:pPr marL="0" indent="0" algn="l">
              <a:buNone/>
            </a:pPr>
            <a:r>
              <a:rPr lang="sv-SE" b="1" i="0" u="none" strike="noStrike" dirty="0">
                <a:solidFill>
                  <a:srgbClr val="000000"/>
                </a:solidFill>
                <a:effectLst/>
              </a:rPr>
              <a:t>Effekter på besöksnäring och folkhälsa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Hur kan ledutveckling bidra till ökad turism och lokal ekonomisk tillväxt?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Vilken påverkan har låglandsleder på folkhälsan, och hur kan detta mätas?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Hur kan dessa effekter användas som argument för ökad offentlig finansiering?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33748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0BA145-F68B-164B-B24B-C038B5BD3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 viktigaste frågeställningarna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B7AF05-0580-95C5-3968-7CA62D10DD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b="1" i="0" u="none" strike="noStrike" dirty="0">
                <a:solidFill>
                  <a:srgbClr val="000000"/>
                </a:solidFill>
                <a:effectLst/>
              </a:rPr>
              <a:t>De två viktigaste som </a:t>
            </a:r>
            <a:r>
              <a:rPr lang="sv-SE" b="1" dirty="0">
                <a:solidFill>
                  <a:srgbClr val="000000"/>
                </a:solidFill>
              </a:rPr>
              <a:t>fångas upp i två kommande arbetsgrupper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0427389-82AA-EB5A-1BDC-6DB0679219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 algn="l">
              <a:buNone/>
            </a:pPr>
            <a:r>
              <a:rPr lang="sv-SE" b="1" i="0" u="none" strike="noStrike" dirty="0">
                <a:solidFill>
                  <a:srgbClr val="000000"/>
                </a:solidFill>
                <a:effectLst/>
              </a:rPr>
              <a:t>Hur kan en långsiktig och hållbar finansieringsmodell för låglandsleder utformas?</a:t>
            </a:r>
            <a:endParaRPr lang="sv-SE" dirty="0">
              <a:solidFill>
                <a:srgbClr val="000000"/>
              </a:solidFill>
            </a:endParaRPr>
          </a:p>
          <a:p>
            <a:pPr algn="l"/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Finansiering är en avgörande faktor för att säkerställa kontinuitet och undvika projektberoende.</a:t>
            </a:r>
          </a:p>
          <a:p>
            <a:pPr algn="l"/>
            <a:endParaRPr lang="sv-SE" b="1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buNone/>
            </a:pPr>
            <a:r>
              <a:rPr lang="sv-SE" b="1" i="0" u="none" strike="noStrike" dirty="0">
                <a:solidFill>
                  <a:srgbClr val="000000"/>
                </a:solidFill>
                <a:effectLst/>
              </a:rPr>
              <a:t>Hur kan låglandsleder bättre kopplas till besöksnäring och folkhälsa för att motivera finansiering?</a:t>
            </a:r>
            <a:endParaRPr lang="sv-SE" dirty="0">
              <a:solidFill>
                <a:srgbClr val="000000"/>
              </a:solidFill>
            </a:endParaRPr>
          </a:p>
          <a:p>
            <a:pPr algn="l"/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Starka argument baserade på turism och hälsa kan underlätta finansieringsbeslut och politiskt stöd.</a:t>
            </a:r>
          </a:p>
          <a:p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F2A6CB5-4BC0-A2EB-3867-82DBB25F5F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b="1" i="0" u="none" strike="noStrike" dirty="0">
                <a:solidFill>
                  <a:srgbClr val="000000"/>
                </a:solidFill>
                <a:effectLst/>
              </a:rPr>
              <a:t>Frågor som är viktiga att fortsätta bevaka, men som är mer eller mindre omhändertagna inom ramverket.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B0858C4-2182-6444-BA2F-550718EACE5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pPr marL="0" indent="0" algn="l">
              <a:buNone/>
            </a:pPr>
            <a:r>
              <a:rPr lang="sv-SE" b="1" i="0" u="none" strike="noStrike" dirty="0">
                <a:solidFill>
                  <a:srgbClr val="000000"/>
                </a:solidFill>
                <a:effectLst/>
              </a:rPr>
              <a:t>Hur kan en tydlig och formaliserad samordningsmodell skapas mellan regioner, kommuner och andra aktörer?</a:t>
            </a:r>
            <a:endParaRPr lang="sv-SE" dirty="0">
              <a:solidFill>
                <a:srgbClr val="000000"/>
              </a:solidFill>
            </a:endParaRPr>
          </a:p>
          <a:p>
            <a:pPr algn="l"/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Brist på tydliga roller och ansvar leder till ineffektivitet och fragmenterad ledutveckling.</a:t>
            </a:r>
          </a:p>
          <a:p>
            <a:pPr algn="l"/>
            <a:endParaRPr lang="sv-SE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buNone/>
            </a:pPr>
            <a:r>
              <a:rPr lang="sv-SE" b="1" i="0" u="none" strike="noStrike" dirty="0">
                <a:solidFill>
                  <a:srgbClr val="000000"/>
                </a:solidFill>
                <a:effectLst/>
              </a:rPr>
              <a:t>Hur kan skötsel och underhåll av leder organiseras på ett hållbart sätt?</a:t>
            </a:r>
          </a:p>
          <a:p>
            <a:pPr algn="l"/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Utan tillräcklig skötsel försämras lederna, vilket påverkar både användare och besöksnäring.</a:t>
            </a:r>
          </a:p>
          <a:p>
            <a:pPr algn="l"/>
            <a:endParaRPr lang="sv-SE" dirty="0">
              <a:solidFill>
                <a:srgbClr val="000000"/>
              </a:solidFill>
            </a:endParaRPr>
          </a:p>
          <a:p>
            <a:pPr marL="0" indent="0" algn="l">
              <a:buNone/>
            </a:pPr>
            <a:r>
              <a:rPr lang="sv-SE" b="1" i="0" u="none" strike="noStrike" dirty="0">
                <a:solidFill>
                  <a:srgbClr val="000000"/>
                </a:solidFill>
                <a:effectLst/>
              </a:rPr>
              <a:t>Vilka juridiska och avtalsmässiga lösningar behövs för att säkerställa långsiktig samverkan?</a:t>
            </a:r>
            <a:endParaRPr lang="sv-SE" dirty="0">
              <a:solidFill>
                <a:srgbClr val="000000"/>
              </a:solidFill>
            </a:endParaRPr>
          </a:p>
          <a:p>
            <a:pPr algn="l"/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Avsaknad av bindande avtal gör samverkan osäker och kortsiktig.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44747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cc3ffba-8f8e-4ab0-a847-9fd2993cf5ee" xsi:nil="true"/>
    <lcf76f155ced4ddcb4097134ff3c332f xmlns="94ae576d-75cc-4ad3-95c8-c401215992d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A480B4183FD3498CE048D6435092FA" ma:contentTypeVersion="14" ma:contentTypeDescription="Skapa ett nytt dokument." ma:contentTypeScope="" ma:versionID="e751f189dd1eae075ebf367b25c72abf">
  <xsd:schema xmlns:xsd="http://www.w3.org/2001/XMLSchema" xmlns:xs="http://www.w3.org/2001/XMLSchema" xmlns:p="http://schemas.microsoft.com/office/2006/metadata/properties" xmlns:ns2="fcc3ffba-8f8e-4ab0-a847-9fd2993cf5ee" xmlns:ns3="94ae576d-75cc-4ad3-95c8-c401215992dc" targetNamespace="http://schemas.microsoft.com/office/2006/metadata/properties" ma:root="true" ma:fieldsID="fcdc8fa2550b6529446b9d281a393b27" ns2:_="" ns3:_="">
    <xsd:import namespace="fcc3ffba-8f8e-4ab0-a847-9fd2993cf5ee"/>
    <xsd:import namespace="94ae576d-75cc-4ad3-95c8-c401215992d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c3ffba-8f8e-4ab0-a847-9fd2993cf5e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effd31d-2220-4a9f-ba77-1fd6a66bfc85}" ma:internalName="TaxCatchAll" ma:showField="CatchAllData" ma:web="fcc3ffba-8f8e-4ab0-a847-9fd2993cf5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ae576d-75cc-4ad3-95c8-c401215992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markeringar" ma:readOnly="false" ma:fieldId="{5cf76f15-5ced-4ddc-b409-7134ff3c332f}" ma:taxonomyMulti="true" ma:sspId="f715b3c1-6faf-452c-928b-c1f971cfea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518B1B-33D3-404E-8260-D3F7223483AB}">
  <ds:schemaRefs>
    <ds:schemaRef ds:uri="c9fa4be3-fea3-4e56-8bc6-340059a96296"/>
    <ds:schemaRef ds:uri="http://purl.org/dc/terms/"/>
    <ds:schemaRef ds:uri="http://schemas.microsoft.com/office/2006/metadata/properties"/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f9a73773-09f8-41a6-af08-b3a45c199303"/>
    <ds:schemaRef ds:uri="fcc3ffba-8f8e-4ab0-a847-9fd2993cf5ee"/>
    <ds:schemaRef ds:uri="94ae576d-75cc-4ad3-95c8-c401215992dc"/>
  </ds:schemaRefs>
</ds:datastoreItem>
</file>

<file path=customXml/itemProps2.xml><?xml version="1.0" encoding="utf-8"?>
<ds:datastoreItem xmlns:ds="http://schemas.openxmlformats.org/officeDocument/2006/customXml" ds:itemID="{58A031A0-7BF2-48BE-BC32-CF98E9FE9E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4D4AC5-8501-437C-A9D3-B03A71E151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c3ffba-8f8e-4ab0-a847-9fd2993cf5ee"/>
    <ds:schemaRef ds:uri="94ae576d-75cc-4ad3-95c8-c401215992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33654</TotalTime>
  <Words>962</Words>
  <Application>Microsoft Office PowerPoint</Application>
  <PresentationFormat>Bredbild</PresentationFormat>
  <Paragraphs>95</Paragraphs>
  <Slides>14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-webkit-standard</vt:lpstr>
      <vt:lpstr>Office-tema</vt:lpstr>
      <vt:lpstr>Led-Sverige</vt:lpstr>
      <vt:lpstr>PowerPoint-presentation</vt:lpstr>
      <vt:lpstr>Grunden</vt:lpstr>
      <vt:lpstr>Uppdraget</vt:lpstr>
      <vt:lpstr>Omfattning</vt:lpstr>
      <vt:lpstr>Ledlängd</vt:lpstr>
      <vt:lpstr>Parter</vt:lpstr>
      <vt:lpstr>Formalia</vt:lpstr>
      <vt:lpstr>Folket</vt:lpstr>
      <vt:lpstr>Pengar</vt:lpstr>
      <vt:lpstr>Sammanfattat</vt:lpstr>
      <vt:lpstr>Slutsatser Exceldokument analyserat av AI och diskuterat i arbetsgruppen</vt:lpstr>
      <vt:lpstr>Frågeställningar att ta vidare - long list Vissa hanteras redan idag helt eller delvis i ramverket – även detta framtaget med AI-stöd</vt:lpstr>
      <vt:lpstr>De viktigaste frågeställningarna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Linus Kron</dc:creator>
  <cp:lastModifiedBy>Sjöberg Thelenius, Linda</cp:lastModifiedBy>
  <cp:revision>5</cp:revision>
  <dcterms:created xsi:type="dcterms:W3CDTF">2024-12-23T12:33:18Z</dcterms:created>
  <dcterms:modified xsi:type="dcterms:W3CDTF">2026-10-27T12:50:20Z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0x010100A7A480B4183FD3498CE048D6435092FA</vt:lpwstr>
  </property>
  <property fmtid="{D5CDD505-2E9C-101B-9397-08002B2CF9AE}" pid="3" name="MediaServiceImageTags">
    <vt:lpwstr/>
  </property>
  <property fmtid="{D5CDD505-2E9C-101B-9397-08002B2CF9AE}" pid="4" name="Order">
    <vt:r8>2653000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</Properties>
</file>