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351" r:id="rId5"/>
    <p:sldId id="348" r:id="rId6"/>
    <p:sldId id="315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26" r:id="rId16"/>
    <p:sldId id="327" r:id="rId17"/>
    <p:sldId id="347" r:id="rId18"/>
    <p:sldId id="361" r:id="rId19"/>
    <p:sldId id="368" r:id="rId20"/>
    <p:sldId id="363" r:id="rId21"/>
    <p:sldId id="364" r:id="rId22"/>
    <p:sldId id="365" r:id="rId23"/>
    <p:sldId id="369" r:id="rId24"/>
    <p:sldId id="367" r:id="rId25"/>
    <p:sldId id="341" r:id="rId26"/>
    <p:sldId id="370" r:id="rId27"/>
    <p:sldId id="371" r:id="rId28"/>
    <p:sldId id="372" r:id="rId29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A55508-15AA-486E-819B-868AE7458035}" v="63" dt="2020-11-13T14:23:20.3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91833" autoAdjust="0"/>
  </p:normalViewPr>
  <p:slideViewPr>
    <p:cSldViewPr>
      <p:cViewPr varScale="1">
        <p:scale>
          <a:sx n="106" d="100"/>
          <a:sy n="106" d="100"/>
        </p:scale>
        <p:origin x="108" y="852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Nästan samma som för insamlare men steget handlar om borttransport.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1432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852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Stod-i-miljoarbetet/Vagledningar/Avfall/Farligt-avfall/Klassificering-av-farligt-avfall-/#rapporte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0" name="Platshållare för bild 9" descr="Two-lane highway with white truck in the foreground and cars in the background.">
            <a:extLst>
              <a:ext uri="{FF2B5EF4-FFF2-40B4-BE49-F238E27FC236}">
                <a16:creationId xmlns:a16="http://schemas.microsoft.com/office/drawing/2014/main" id="{3C84390E-A470-483F-BFB4-E1DB43F8D75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" r="11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This</a:t>
            </a:r>
            <a:r>
              <a:rPr lang="sv-SE" dirty="0"/>
              <a:t> is a step-by-step </a:t>
            </a:r>
            <a:r>
              <a:rPr lang="sv-SE" dirty="0" err="1"/>
              <a:t>tutorial</a:t>
            </a:r>
            <a:r>
              <a:rPr lang="sv-SE" dirty="0"/>
              <a:t> on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en-US" dirty="0"/>
              <a:t>hazardous waste to the waste register maintained by the Swedish Environmental Protection Agency.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E-services </a:t>
            </a:r>
            <a:r>
              <a:rPr lang="sv-SE" dirty="0" err="1"/>
              <a:t>tutorial</a:t>
            </a:r>
            <a:r>
              <a:rPr lang="sv-SE" dirty="0"/>
              <a:t> </a:t>
            </a:r>
            <a:br>
              <a:rPr lang="sv-SE" dirty="0"/>
            </a:br>
            <a:r>
              <a:rPr lang="sv-SE" sz="1600" dirty="0"/>
              <a:t>- </a:t>
            </a:r>
            <a:r>
              <a:rPr lang="sv-SE" sz="1600" dirty="0" err="1"/>
              <a:t>How</a:t>
            </a:r>
            <a:r>
              <a:rPr lang="sv-SE" sz="1600" dirty="0"/>
              <a:t> to </a:t>
            </a:r>
            <a:r>
              <a:rPr lang="sv-SE" sz="1600" dirty="0" err="1"/>
              <a:t>report</a:t>
            </a:r>
            <a:r>
              <a:rPr lang="sv-SE" sz="1600" dirty="0"/>
              <a:t> </a:t>
            </a:r>
            <a:r>
              <a:rPr lang="sv-SE" sz="1600" dirty="0" err="1"/>
              <a:t>hazardous</a:t>
            </a:r>
            <a:r>
              <a:rPr lang="sv-SE" sz="1600" dirty="0"/>
              <a:t> </a:t>
            </a:r>
            <a:r>
              <a:rPr lang="sv-SE" sz="1600" dirty="0" err="1"/>
              <a:t>waste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81149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2020-12-01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45040" y="4577616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072-321 45 78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09267" y="4377057"/>
            <a:ext cx="2554863" cy="195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44097" y="4525485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tova.strand@avretur.se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44097" y="4371204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E-m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45041" y="4181919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 Strand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17061" y="3932546"/>
            <a:ext cx="2035259" cy="190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Contact person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44096" y="4129789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ÅVA Retur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16118" y="3923428"/>
            <a:ext cx="2951826" cy="163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Name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the </a:t>
            </a:r>
            <a:r>
              <a:rPr lang="sv-SE" sz="1000" dirty="0" err="1">
                <a:solidFill>
                  <a:srgbClr val="0070C0"/>
                </a:solidFill>
              </a:rPr>
              <a:t>company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1144097" y="3713519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578654-3214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1147110" y="3507854"/>
            <a:ext cx="6305210" cy="1915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/social </a:t>
            </a:r>
            <a:r>
              <a:rPr lang="sv-SE" sz="1000" dirty="0" err="1">
                <a:solidFill>
                  <a:srgbClr val="0070C0"/>
                </a:solidFill>
              </a:rPr>
              <a:t>security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233488"/>
            <a:ext cx="6148076" cy="260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 </a:t>
            </a:r>
            <a:r>
              <a:rPr lang="sv-SE" sz="1200" dirty="0">
                <a:solidFill>
                  <a:srgbClr val="0070C0"/>
                </a:solidFill>
              </a:rPr>
              <a:t>(Operator)</a:t>
            </a: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70930" y="2944276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070-345 67 82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29" y="2721868"/>
            <a:ext cx="2845487" cy="186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 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3005320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sune.degerman@avaretur.se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763894"/>
            <a:ext cx="2219742" cy="210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E-mail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70930" y="2499742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accent1">
                    <a:lumMod val="75000"/>
                  </a:schemeClr>
                </a:solidFill>
              </a:rPr>
              <a:t>Degernan</a:t>
            </a:r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504803" y="2291270"/>
            <a:ext cx="1792641" cy="190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Surname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518868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Sune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44096" y="2292778"/>
            <a:ext cx="1601814" cy="19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First</a:t>
            </a:r>
            <a:r>
              <a:rPr lang="sv-SE" sz="1000" dirty="0">
                <a:solidFill>
                  <a:srgbClr val="C00000"/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69986" y="2043162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19660916-1689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3091353" y="2092784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Operators in this note treat hazardous waste. In other notes, operators are producers of hazardous waste, performers who professionally ship, collect, or act as dealers and brokers of hazardous waste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82036" y="1779663"/>
            <a:ext cx="4221921" cy="209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Provider’s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social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security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29795" y="1474844"/>
            <a:ext cx="23977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Uppgiftslämnare 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sv-SE" sz="1200" dirty="0" err="1">
                <a:solidFill>
                  <a:schemeClr val="accent2">
                    <a:lumMod val="75000"/>
                  </a:schemeClr>
                </a:solidFill>
              </a:rPr>
              <a:t>Provider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sv-SE" sz="1200" dirty="0"/>
          </a:p>
        </p:txBody>
      </p:sp>
      <p:pic>
        <p:nvPicPr>
          <p:cNvPr id="7" name="Bildobjekt 6" descr="Screenshot of the e-service navigation with the Contact details Step activated. The step before is Start and subsequent steps are: Collection details, Hazardous waste, Summary and Ready.">
            <a:extLst>
              <a:ext uri="{FF2B5EF4-FFF2-40B4-BE49-F238E27FC236}">
                <a16:creationId xmlns:a16="http://schemas.microsoft.com/office/drawing/2014/main" id="{A8596254-0B34-4596-8EE8-84FA6D307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88" y="966176"/>
            <a:ext cx="4117776" cy="47780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1"/>
            <a:ext cx="7344000" cy="530448"/>
          </a:xfrm>
        </p:spPr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252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4</a:t>
            </a:r>
            <a:br>
              <a:rPr lang="sv-SE" dirty="0"/>
            </a:br>
            <a:r>
              <a:rPr lang="sv-SE" sz="8000" dirty="0" err="1"/>
              <a:t>transportation</a:t>
            </a:r>
            <a:br>
              <a:rPr lang="sv-SE" sz="8000" dirty="0"/>
            </a:br>
            <a:r>
              <a:rPr lang="sv-SE" sz="8000" dirty="0" err="1"/>
              <a:t>details</a:t>
            </a:r>
            <a:endParaRPr lang="sv-SE" sz="8000" dirty="0"/>
          </a:p>
        </p:txBody>
      </p:sp>
    </p:spTree>
    <p:extLst>
      <p:ext uri="{BB962C8B-B14F-4D97-AF65-F5344CB8AC3E}">
        <p14:creationId xmlns:p14="http://schemas.microsoft.com/office/powerpoint/2010/main" val="3400078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4" name="Platshållare för bild 13" descr="Screenshot of the steps of the e-service: waste treatment details with several input areas.">
            <a:extLst>
              <a:ext uri="{FF2B5EF4-FFF2-40B4-BE49-F238E27FC236}">
                <a16:creationId xmlns:a16="http://schemas.microsoft.com/office/drawing/2014/main" id="{00920212-16B8-4020-B495-BD4D1020077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7" r="3877"/>
          <a:stretch>
            <a:fillRect/>
          </a:stretch>
        </p:blipFill>
        <p:spPr>
          <a:xfrm>
            <a:off x="683568" y="2897"/>
            <a:ext cx="3060000" cy="45900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Here, details must be provided in two areas: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/>
              <a:t>Details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the </a:t>
            </a:r>
            <a:r>
              <a:rPr lang="sv-SE" dirty="0" err="1"/>
              <a:t>removal</a:t>
            </a:r>
            <a:endParaRPr lang="sv-SE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Place where the waste will be received </a:t>
            </a:r>
          </a:p>
          <a:p>
            <a:pPr marL="0" indent="0">
              <a:buNone/>
            </a:pPr>
            <a:br>
              <a:rPr lang="sv-SE" dirty="0"/>
            </a:br>
            <a:r>
              <a:rPr lang="en-US" dirty="0"/>
              <a:t>Examples on the following pages</a:t>
            </a:r>
            <a:r>
              <a:rPr lang="sv-SE" dirty="0"/>
              <a:t>.</a:t>
            </a:r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Transportation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2020-12-01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27" name="Grupp 26" descr="Inmatat transportsätt är Vägtransport">
            <a:extLst>
              <a:ext uri="{FF2B5EF4-FFF2-40B4-BE49-F238E27FC236}">
                <a16:creationId xmlns:a16="http://schemas.microsoft.com/office/drawing/2014/main" id="{040FD759-45CC-4ACE-943D-6999E074E886}"/>
              </a:ext>
            </a:extLst>
          </p:cNvPr>
          <p:cNvGrpSpPr/>
          <p:nvPr/>
        </p:nvGrpSpPr>
        <p:grpSpPr>
          <a:xfrm>
            <a:off x="968324" y="4388449"/>
            <a:ext cx="7207351" cy="282978"/>
            <a:chOff x="1605540" y="4062314"/>
            <a:chExt cx="7207351" cy="282978"/>
          </a:xfrm>
        </p:grpSpPr>
        <p:sp>
          <p:nvSpPr>
            <p:cNvPr id="28" name="Rektangel 27" descr="Inmatat fält: Vägtransport">
              <a:extLst>
                <a:ext uri="{FF2B5EF4-FFF2-40B4-BE49-F238E27FC236}">
                  <a16:creationId xmlns:a16="http://schemas.microsoft.com/office/drawing/2014/main" id="{3FD9E815-60DA-4FFC-9616-33099FEC0B3F}"/>
                </a:ext>
              </a:extLst>
            </p:cNvPr>
            <p:cNvSpPr/>
            <p:nvPr/>
          </p:nvSpPr>
          <p:spPr>
            <a:xfrm>
              <a:off x="1605540" y="4062314"/>
              <a:ext cx="7183904" cy="282978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29" name="Bakåt eller föregående 28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778152C8-E04C-447E-A285-DE78827D513B}"/>
                </a:ext>
              </a:extLst>
            </p:cNvPr>
            <p:cNvSpPr/>
            <p:nvPr/>
          </p:nvSpPr>
          <p:spPr>
            <a:xfrm rot="16200000">
              <a:off x="8539331" y="4071732"/>
              <a:ext cx="282977" cy="264142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30" name="Rektangel 29">
            <a:extLst>
              <a:ext uri="{FF2B5EF4-FFF2-40B4-BE49-F238E27FC236}">
                <a16:creationId xmlns:a16="http://schemas.microsoft.com/office/drawing/2014/main" id="{5858ED5B-1963-4CDE-8E0F-2BEF3C2B10CE}"/>
              </a:ext>
            </a:extLst>
          </p:cNvPr>
          <p:cNvSpPr/>
          <p:nvPr/>
        </p:nvSpPr>
        <p:spPr>
          <a:xfrm>
            <a:off x="968324" y="4079207"/>
            <a:ext cx="2377527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Transportation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3044B7E3-ADAF-4D11-B613-82D80B4C4A8E}"/>
              </a:ext>
            </a:extLst>
          </p:cNvPr>
          <p:cNvSpPr/>
          <p:nvPr/>
        </p:nvSpPr>
        <p:spPr>
          <a:xfrm>
            <a:off x="968325" y="3740497"/>
            <a:ext cx="7207350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556234-5677</a:t>
            </a: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F0AEEB56-E0C7-4007-8176-B7471C52B5B6}"/>
              </a:ext>
            </a:extLst>
          </p:cNvPr>
          <p:cNvSpPr/>
          <p:nvPr/>
        </p:nvSpPr>
        <p:spPr>
          <a:xfrm>
            <a:off x="968324" y="3459677"/>
            <a:ext cx="7173519" cy="220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Transportörens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en-US" sz="1000" dirty="0">
                <a:solidFill>
                  <a:srgbClr val="0070C0"/>
                </a:solidFill>
              </a:rPr>
              <a:t>The carrier's organization number / social security number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32F904BE-502D-49EF-99A6-0EF08EAE3A5E}"/>
              </a:ext>
            </a:extLst>
          </p:cNvPr>
          <p:cNvSpPr/>
          <p:nvPr/>
        </p:nvSpPr>
        <p:spPr>
          <a:xfrm>
            <a:off x="957940" y="3125848"/>
            <a:ext cx="7207350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553654-4323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675AC0A5-C0CF-40CE-9124-86665F91D67C}"/>
              </a:ext>
            </a:extLst>
          </p:cNvPr>
          <p:cNvSpPr/>
          <p:nvPr/>
        </p:nvSpPr>
        <p:spPr>
          <a:xfrm>
            <a:off x="957940" y="2845027"/>
            <a:ext cx="5342252" cy="277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Mottagarens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The </a:t>
            </a:r>
            <a:r>
              <a:rPr lang="sv-SE" sz="1000" dirty="0" err="1">
                <a:solidFill>
                  <a:srgbClr val="0070C0"/>
                </a:solidFill>
              </a:rPr>
              <a:t>consignees</a:t>
            </a:r>
            <a:r>
              <a:rPr lang="sv-SE" sz="1000" dirty="0">
                <a:solidFill>
                  <a:srgbClr val="0070C0"/>
                </a:solidFill>
              </a:rPr>
              <a:t>’ </a:t>
            </a:r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4BBCBE0F-263E-4FD4-AC8B-C4EF9B9AF1B8}"/>
              </a:ext>
            </a:extLst>
          </p:cNvPr>
          <p:cNvSpPr/>
          <p:nvPr/>
        </p:nvSpPr>
        <p:spPr>
          <a:xfrm>
            <a:off x="957940" y="2508839"/>
            <a:ext cx="7183904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2020-10-29</a:t>
            </a:r>
          </a:p>
        </p:txBody>
      </p:sp>
      <p:sp>
        <p:nvSpPr>
          <p:cNvPr id="36" name="Rektangulär pratbubbla 8">
            <a:extLst>
              <a:ext uri="{FF2B5EF4-FFF2-40B4-BE49-F238E27FC236}">
                <a16:creationId xmlns:a16="http://schemas.microsoft.com/office/drawing/2014/main" id="{8616BB18-3D95-4A48-ACBA-C455A061A261}"/>
              </a:ext>
            </a:extLst>
          </p:cNvPr>
          <p:cNvSpPr/>
          <p:nvPr/>
        </p:nvSpPr>
        <p:spPr>
          <a:xfrm>
            <a:off x="4247790" y="2050426"/>
            <a:ext cx="2412442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legal person who receives the hazardous waste after shipment has been completed.</a:t>
            </a:r>
            <a:br>
              <a:rPr lang="en-US" sz="800" dirty="0">
                <a:solidFill>
                  <a:schemeClr val="tx1"/>
                </a:solidFill>
              </a:rPr>
            </a:br>
            <a:r>
              <a:rPr lang="en-US" sz="800" dirty="0">
                <a:solidFill>
                  <a:schemeClr val="tx1"/>
                </a:solidFill>
              </a:rPr>
              <a:t>For example, a waste handler or waste dealer.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E356EBB9-ABAE-4E19-BE4B-03AB88BFF6CF}"/>
              </a:ext>
            </a:extLst>
          </p:cNvPr>
          <p:cNvSpPr/>
          <p:nvPr/>
        </p:nvSpPr>
        <p:spPr>
          <a:xfrm>
            <a:off x="968324" y="2194856"/>
            <a:ext cx="3027612" cy="231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borttransport: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Date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removal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957940" y="1930763"/>
            <a:ext cx="27375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Behandling </a:t>
            </a:r>
            <a:r>
              <a:rPr lang="sv-SE" sz="1200" dirty="0">
                <a:solidFill>
                  <a:srgbClr val="0070C0"/>
                </a:solidFill>
              </a:rPr>
              <a:t>Waste </a:t>
            </a:r>
            <a:r>
              <a:rPr lang="sv-SE" sz="1200" dirty="0" err="1">
                <a:solidFill>
                  <a:srgbClr val="0070C0"/>
                </a:solidFill>
              </a:rPr>
              <a:t>treatment</a:t>
            </a:r>
            <a:endParaRPr lang="sv-SE" sz="1200" dirty="0"/>
          </a:p>
        </p:txBody>
      </p:sp>
      <p:pic>
        <p:nvPicPr>
          <p:cNvPr id="13" name="Bildobjekt 12" descr="Screenshot of e-service navigation with the Collection details Step enabled. The step before is Start and Contact details. The following steps are: Hazardous waste, Summary and Ready.">
            <a:extLst>
              <a:ext uri="{FF2B5EF4-FFF2-40B4-BE49-F238E27FC236}">
                <a16:creationId xmlns:a16="http://schemas.microsoft.com/office/drawing/2014/main" id="{03D0BE34-CC78-4DE3-8899-4DA430280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278" y="1333220"/>
            <a:ext cx="4461810" cy="47731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8319600" cy="825277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information: </a:t>
            </a:r>
            <a:r>
              <a:rPr lang="sv-SE" dirty="0" err="1"/>
              <a:t>transportation</a:t>
            </a:r>
            <a:r>
              <a:rPr lang="sv-SE" dirty="0"/>
              <a:t> </a:t>
            </a:r>
            <a:r>
              <a:rPr lang="sv-SE" dirty="0" err="1"/>
              <a:t>details</a:t>
            </a:r>
            <a:br>
              <a:rPr lang="sv-SE" dirty="0"/>
            </a:br>
            <a:r>
              <a:rPr lang="sv-SE" sz="1600" dirty="0"/>
              <a:t>- Waste </a:t>
            </a:r>
            <a:r>
              <a:rPr lang="sv-SE" sz="1600" dirty="0" err="1"/>
              <a:t>treatment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6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/>
          </a:p>
        </p:txBody>
      </p:sp>
      <p:pic>
        <p:nvPicPr>
          <p:cNvPr id="16" name="Platshållare för bild 15" descr="Screenshot of the e-service input field for the Place where the waste is to be handled. &quot;Address&quot; is activated.">
            <a:extLst>
              <a:ext uri="{FF2B5EF4-FFF2-40B4-BE49-F238E27FC236}">
                <a16:creationId xmlns:a16="http://schemas.microsoft.com/office/drawing/2014/main" id="{3FC4EC42-DD1E-4EDA-B41E-8AA50FD3C4D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0" b="4710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destination for the waste is where a new holder takes over the responsibility for the hazardous waste.</a:t>
            </a:r>
          </a:p>
          <a:p>
            <a:r>
              <a:rPr lang="en-US" dirty="0"/>
              <a:t>If address is missing, enter coordinates or municipality code.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8319600" cy="1080000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information: </a:t>
            </a:r>
            <a:r>
              <a:rPr lang="sv-SE" dirty="0" err="1"/>
              <a:t>transportation</a:t>
            </a:r>
            <a:r>
              <a:rPr lang="sv-SE" dirty="0"/>
              <a:t> </a:t>
            </a:r>
            <a:r>
              <a:rPr lang="sv-SE" dirty="0" err="1"/>
              <a:t>details</a:t>
            </a:r>
            <a:br>
              <a:rPr lang="sv-SE" dirty="0"/>
            </a:br>
            <a:r>
              <a:rPr lang="sv-SE" sz="1800" dirty="0"/>
              <a:t>- </a:t>
            </a:r>
            <a:r>
              <a:rPr lang="en-US" sz="1800" dirty="0"/>
              <a:t>Destination. Option 1 if address exists</a:t>
            </a:r>
            <a:r>
              <a:rPr lang="sv-SE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1215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5</a:t>
            </a:r>
            <a:br>
              <a:rPr lang="sv-SE" dirty="0"/>
            </a:br>
            <a:r>
              <a:rPr lang="sv-SE" dirty="0" err="1"/>
              <a:t>waste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3256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pic>
        <p:nvPicPr>
          <p:cNvPr id="10" name="Platshållare för bild 9" descr="Screenshot with the steps of the e-service: Hazardous waste with input field about the waste itself. Among other things, input fields are displayed for: Waste type with main group and subgroup and the waste type itself. Input fields for waste quantity and reference are also displayed.">
            <a:extLst>
              <a:ext uri="{FF2B5EF4-FFF2-40B4-BE49-F238E27FC236}">
                <a16:creationId xmlns:a16="http://schemas.microsoft.com/office/drawing/2014/main" id="{7F1AE86B-D7AF-4E09-8C66-DCEB8BE6D3B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6" r="920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details about the waste must be provided, such as the waste classification code and the amount of waste.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See example on next page.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2170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20" name="Rektangel 19" descr="Inmatningsfält för referens.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7027" y="4028433"/>
            <a:ext cx="7119514" cy="2715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7027" y="3808537"/>
            <a:ext cx="1494733" cy="1755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7027" y="3506631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765,5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06492" y="3328697"/>
            <a:ext cx="2945427" cy="15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 ):</a:t>
            </a:r>
            <a:r>
              <a:rPr lang="sv-SE" sz="1000" dirty="0">
                <a:solidFill>
                  <a:srgbClr val="FF0000"/>
                </a:solidFill>
              </a:rPr>
              <a:t>*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7027" y="3052981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150111 Metallförpackningar som innehåller en farlig, fast, porös fyllning (t.ex. asbest), även tomma tryckbehållare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7027" y="2806120"/>
            <a:ext cx="3438949" cy="230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512030" y="3009887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</a:t>
            </a:r>
            <a:r>
              <a:rPr lang="sv-SE" sz="800" dirty="0" err="1">
                <a:solidFill>
                  <a:schemeClr val="tx1"/>
                </a:solidFill>
              </a:rPr>
              <a:t>waste</a:t>
            </a:r>
            <a:r>
              <a:rPr lang="sv-SE" sz="800" dirty="0">
                <a:solidFill>
                  <a:schemeClr val="tx1"/>
                </a:solidFill>
              </a:rPr>
              <a:t> </a:t>
            </a:r>
            <a:r>
              <a:rPr lang="sv-SE" sz="800" dirty="0" err="1">
                <a:solidFill>
                  <a:schemeClr val="tx1"/>
                </a:solidFill>
              </a:rPr>
              <a:t>treatment</a:t>
            </a:r>
            <a:endParaRPr lang="sv-SE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can e.g. enter an own code for the waste. Free comment.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7027" y="2534892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1501 Förpackningar (även kommunalt förpackningsavfall som samlats in separat)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874726" y="2306110"/>
            <a:ext cx="3985306" cy="194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r>
              <a:rPr lang="sv-SE" sz="1000" dirty="0">
                <a:solidFill>
                  <a:srgbClr val="0070C0"/>
                </a:solidFill>
              </a:rPr>
              <a:t> 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17027" y="2030455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 Förpackningsavfall,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absorbermedel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, torkdukar, fibermaterial och skyddskläder som inte anges på annan plats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9F5CE823-E54B-41D8-9E52-500A2CD0CD12}"/>
              </a:ext>
            </a:extLst>
          </p:cNvPr>
          <p:cNvSpPr/>
          <p:nvPr/>
        </p:nvSpPr>
        <p:spPr>
          <a:xfrm>
            <a:off x="890486" y="1785629"/>
            <a:ext cx="4113562" cy="214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236523" y="1219503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 </a:t>
            </a:r>
            <a:r>
              <a:rPr lang="sv-SE" sz="800" dirty="0">
                <a:solidFill>
                  <a:schemeClr val="tx1"/>
                </a:solidFill>
                <a:hlinkClick r:id="" action="ppaction://noaction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492" y="1565020"/>
            <a:ext cx="3161451" cy="209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7" name="Bildobjekt 6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B26E1536-23C5-41A9-8B91-3DFCB30E3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78" y="430131"/>
            <a:ext cx="7344000" cy="523173"/>
          </a:xfrm>
        </p:spPr>
        <p:txBody>
          <a:bodyPr/>
          <a:lstStyle/>
          <a:p>
            <a:r>
              <a:rPr lang="en-US" dirty="0"/>
              <a:t>Example of hazardous waste 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75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 dirty="0"/>
          </a:p>
        </p:txBody>
      </p:sp>
      <p:pic>
        <p:nvPicPr>
          <p:cNvPr id="13" name="Platshållare för bild 12" descr="Screenshot of the e-service form where waste collector can add more hazardous waste. Button to clear data is visible as well as a button &quot;Add after&quot; to add more waste, 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24" y="1620000"/>
            <a:ext cx="3218376" cy="280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“</a:t>
            </a:r>
            <a:r>
              <a:rPr lang="en-US" dirty="0" err="1"/>
              <a:t>Lägg</a:t>
            </a:r>
            <a:r>
              <a:rPr lang="en-US" dirty="0"/>
              <a:t> till </a:t>
            </a:r>
            <a:r>
              <a:rPr lang="en-US" dirty="0" err="1"/>
              <a:t>efter</a:t>
            </a:r>
            <a:r>
              <a:rPr lang="en-US" dirty="0"/>
              <a:t>“ to add information about other hazardous waste that will be </a:t>
            </a:r>
            <a:r>
              <a:rPr lang="en-US"/>
              <a:t>removed in </a:t>
            </a:r>
            <a:r>
              <a:rPr lang="en-US" dirty="0"/>
              <a:t>the same transport.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4270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6</a:t>
            </a:r>
            <a:br>
              <a:rPr lang="sv-SE" dirty="0"/>
            </a:br>
            <a:r>
              <a:rPr lang="sv-SE" dirty="0" err="1"/>
              <a:t>summary</a:t>
            </a:r>
            <a:r>
              <a:rPr lang="sv-SE" dirty="0"/>
              <a:t> &amp; </a:t>
            </a:r>
            <a:r>
              <a:rPr lang="sv-SE" dirty="0" err="1"/>
              <a:t>review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148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66" y="468000"/>
            <a:ext cx="7344000" cy="1080000"/>
          </a:xfrm>
        </p:spPr>
        <p:txBody>
          <a:bodyPr/>
          <a:lstStyle/>
          <a:p>
            <a:r>
              <a:rPr lang="sv-SE" dirty="0"/>
              <a:t>Copyright </a:t>
            </a:r>
            <a:r>
              <a:rPr lang="sv-SE" dirty="0" err="1"/>
              <a:t>notice</a:t>
            </a:r>
            <a:r>
              <a:rPr lang="sv-SE" dirty="0"/>
              <a:t> to </a:t>
            </a:r>
            <a:r>
              <a:rPr lang="sv-SE" dirty="0" err="1"/>
              <a:t>imagery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sv-SE" dirty="0" err="1"/>
              <a:t>Photographic</a:t>
            </a:r>
            <a:r>
              <a:rPr lang="sv-SE" dirty="0"/>
              <a:t> </a:t>
            </a:r>
            <a:r>
              <a:rPr lang="sv-SE" dirty="0" err="1"/>
              <a:t>imagery</a:t>
            </a:r>
            <a:r>
              <a:rPr lang="sv-SE" dirty="0"/>
              <a:t> in </a:t>
            </a:r>
            <a:r>
              <a:rPr lang="sv-SE" dirty="0" err="1"/>
              <a:t>this</a:t>
            </a:r>
            <a:r>
              <a:rPr lang="sv-SE" dirty="0"/>
              <a:t> presentation </a:t>
            </a:r>
            <a:r>
              <a:rPr lang="sv-SE" dirty="0" err="1"/>
              <a:t>cannot</a:t>
            </a:r>
            <a:r>
              <a:rPr lang="sv-SE" dirty="0"/>
              <a:t> be </a:t>
            </a:r>
            <a:r>
              <a:rPr lang="sv-SE" dirty="0" err="1"/>
              <a:t>copied</a:t>
            </a:r>
            <a:r>
              <a:rPr lang="sv-SE" dirty="0"/>
              <a:t> to or </a:t>
            </a:r>
            <a:r>
              <a:rPr lang="sv-SE" dirty="0" err="1"/>
              <a:t>used</a:t>
            </a:r>
            <a:r>
              <a:rPr lang="sv-SE" dirty="0"/>
              <a:t> in </a:t>
            </a:r>
            <a:r>
              <a:rPr lang="sv-SE" dirty="0" err="1"/>
              <a:t>other</a:t>
            </a:r>
            <a:r>
              <a:rPr lang="sv-SE" dirty="0"/>
              <a:t> presentations.</a:t>
            </a:r>
          </a:p>
          <a:p>
            <a:r>
              <a:rPr lang="en-US" dirty="0"/>
              <a:t>The copyright only applies to this presentation.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2020-12-01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2424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pic>
        <p:nvPicPr>
          <p:cNvPr id="11" name="Platshållare för bild 10" descr="Screenshot of the steps of the e-service: Summary with all entered information and visible button to &quot;Change details on the page&quot;.">
            <a:extLst>
              <a:ext uri="{FF2B5EF4-FFF2-40B4-BE49-F238E27FC236}">
                <a16:creationId xmlns:a16="http://schemas.microsoft.com/office/drawing/2014/main" id="{8C967701-8626-47DE-8E15-0C2026B520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r="2251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Review the information.</a:t>
            </a:r>
          </a:p>
          <a:p>
            <a:r>
              <a:rPr lang="en-US" dirty="0"/>
              <a:t>You can reach different sections to change details by selecting “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sidans</a:t>
            </a:r>
            <a:r>
              <a:rPr lang="en-US" dirty="0"/>
              <a:t> </a:t>
            </a:r>
            <a:r>
              <a:rPr lang="en-US" dirty="0" err="1"/>
              <a:t>uppgifter</a:t>
            </a:r>
            <a:r>
              <a:rPr lang="en-US" dirty="0"/>
              <a:t>”.</a:t>
            </a:r>
          </a:p>
          <a:p>
            <a:r>
              <a:rPr lang="en-US" dirty="0"/>
              <a:t>After changing details in a previous section, you can go directly to this summary.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8768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7</a:t>
            </a:r>
            <a:br>
              <a:rPr lang="sv-SE" dirty="0"/>
            </a:br>
            <a:r>
              <a:rPr lang="sv-SE" dirty="0" err="1"/>
              <a:t>almost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86983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27" name="Platshållare för bild 26" descr="Screenshot of the e-service's confirmation that the registration has been submitted. Ready is enabled in a visual navigation.">
            <a:extLst>
              <a:ext uri="{FF2B5EF4-FFF2-40B4-BE49-F238E27FC236}">
                <a16:creationId xmlns:a16="http://schemas.microsoft.com/office/drawing/2014/main" id="{D9E09946-5850-4683-9A40-6F7D127B70A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r="363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800" dirty="0"/>
              <a:t>Thank you for your registration</a:t>
            </a:r>
          </a:p>
          <a:p>
            <a:r>
              <a:rPr lang="en-US" sz="1800" dirty="0"/>
              <a:t>Keep the registration ID, </a:t>
            </a:r>
            <a:r>
              <a:rPr lang="en-US" sz="1800" dirty="0" err="1"/>
              <a:t>AvfallsID</a:t>
            </a:r>
            <a:r>
              <a:rPr lang="en-US" sz="1800" dirty="0"/>
              <a:t> (found in the pdf file), to be able to revise the registration later.</a:t>
            </a:r>
          </a:p>
          <a:p>
            <a:r>
              <a:rPr lang="en-US" sz="1800" dirty="0"/>
              <a:t>Log out of the e-service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note is submitted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How do I change an earlier registration</a:t>
            </a:r>
            <a:r>
              <a:rPr lang="sv-SE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04039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27" name="Platshållare för bild 26" descr="Screenshot of the first step of the e-service: Start, where two questions are asked with yes-no answers. The Yes option is enabled for the question &quot;Should you change / replace a previously submitted document?">
            <a:extLst>
              <a:ext uri="{FF2B5EF4-FFF2-40B4-BE49-F238E27FC236}">
                <a16:creationId xmlns:a16="http://schemas.microsoft.com/office/drawing/2014/main" id="{568E74C7-86AF-4252-A6B7-2260CAAC10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" r="205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6800" y="1159770"/>
            <a:ext cx="3686400" cy="368672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You can edit a submitted note by replacing it. To succeed you need to know the note’s registration ID (</a:t>
            </a:r>
            <a:r>
              <a:rPr lang="en-US" sz="1800" dirty="0" err="1"/>
              <a:t>avfallsID</a:t>
            </a:r>
            <a:r>
              <a:rPr lang="en-US" sz="1800" dirty="0"/>
              <a:t>).</a:t>
            </a:r>
            <a:endParaRPr lang="sv-SE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Select “ja“ (yes) at the Start question “Ska du </a:t>
            </a:r>
            <a:r>
              <a:rPr lang="en-US" sz="1600" dirty="0" err="1"/>
              <a:t>ändra</a:t>
            </a:r>
            <a:r>
              <a:rPr lang="en-US" sz="1600" dirty="0"/>
              <a:t>/</a:t>
            </a:r>
            <a:r>
              <a:rPr lang="en-US" sz="1600" dirty="0" err="1"/>
              <a:t>ersätta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tidigare</a:t>
            </a:r>
            <a:r>
              <a:rPr lang="en-US" sz="1600" dirty="0"/>
              <a:t> </a:t>
            </a:r>
            <a:r>
              <a:rPr lang="en-US" sz="1600" dirty="0" err="1"/>
              <a:t>inskickad</a:t>
            </a:r>
            <a:r>
              <a:rPr lang="en-US" sz="1600" dirty="0"/>
              <a:t> handling?”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Enter the former “</a:t>
            </a:r>
            <a:r>
              <a:rPr lang="en-US" sz="1600" dirty="0" err="1"/>
              <a:t>avfallsID</a:t>
            </a:r>
            <a:r>
              <a:rPr lang="en-US" sz="1600" dirty="0"/>
              <a:t>” and enter all correct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new note replaces the previous one and gets a new registration ID (</a:t>
            </a:r>
            <a:r>
              <a:rPr lang="en-US" sz="1600" dirty="0" err="1"/>
              <a:t>avfallsID</a:t>
            </a:r>
            <a:r>
              <a:rPr lang="en-US" sz="16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See example on next page.</a:t>
            </a:r>
          </a:p>
          <a:p>
            <a:pPr marL="457200" indent="-457200">
              <a:buFont typeface="+mj-lt"/>
              <a:buAutoNum type="arabicPeriod"/>
            </a:pPr>
            <a:endParaRPr lang="sv-SE" sz="14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419914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86751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1445973" cy="1683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765,5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8" y="3867895"/>
            <a:ext cx="3381767" cy="17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17774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</a:t>
            </a:r>
            <a:r>
              <a:rPr lang="sv-SE" sz="800" dirty="0" err="1">
                <a:solidFill>
                  <a:schemeClr val="tx1"/>
                </a:solidFill>
              </a:rPr>
              <a:t>waste</a:t>
            </a:r>
            <a:r>
              <a:rPr lang="sv-SE" sz="800" dirty="0">
                <a:solidFill>
                  <a:schemeClr val="tx1"/>
                </a:solidFill>
              </a:rPr>
              <a:t> </a:t>
            </a:r>
            <a:r>
              <a:rPr lang="sv-SE" sz="800" dirty="0" err="1">
                <a:solidFill>
                  <a:schemeClr val="tx1"/>
                </a:solidFill>
              </a:rPr>
              <a:t>treatment</a:t>
            </a:r>
            <a:r>
              <a:rPr lang="sv-SE" sz="800" dirty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can e.g. enter an own code for the waste. Free comment.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150111 Metallförpackningar som innehåller en farlig, fast, porös fyllning (t.ex. asbest), även tomma tryckbehållare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34239"/>
            <a:ext cx="3381766" cy="161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1501 Förpackningar (även kommunalt förpackningsavfall som samlats in separat)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8" y="2916484"/>
            <a:ext cx="3885824" cy="184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 Förpackningsavfall,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absorbermedel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, torkdukar, fibermaterial och skyddskläder som inte anges på annan plats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89" y="2496520"/>
            <a:ext cx="3635209" cy="140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b37bafb7-e81a-4a2d-86b0-7d24bfea7c42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66861" y="1784366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3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3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3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3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3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3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967495"/>
            <a:ext cx="3940402" cy="156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en-US" sz="1000" dirty="0">
                <a:solidFill>
                  <a:srgbClr val="0070C0"/>
                </a:solidFill>
              </a:rPr>
              <a:t>Registration ID to be replaced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3508353" cy="225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30" name="Bildobjekt 29" descr="Screenshot of e-service navigation with Hazardous waste step activated. The steps before are Start, Contact details and Collection details. The following steps are: Summary and Ready. Behandlingsinformation. Efterföljande steg är:  Summering och Klar.">
            <a:extLst>
              <a:ext uri="{FF2B5EF4-FFF2-40B4-BE49-F238E27FC236}">
                <a16:creationId xmlns:a16="http://schemas.microsoft.com/office/drawing/2014/main" id="{F7A28620-34F0-45EA-86A1-6A9BA00FB1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en-US" dirty="0"/>
              <a:t>Example of replacing a previous note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192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1</a:t>
            </a:r>
            <a:br>
              <a:rPr lang="sv-SE" dirty="0"/>
            </a:br>
            <a:r>
              <a:rPr lang="sv-SE" dirty="0"/>
              <a:t>log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creenshot at www.naturvardsverket.se/avfallsregister with eight different inputs to the e-services.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easiest way to access the waste register is via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r>
              <a:rPr lang="en-US" dirty="0"/>
              <a:t>Select the entry:</a:t>
            </a:r>
            <a:br>
              <a:rPr lang="sv-SE" dirty="0"/>
            </a:br>
            <a:r>
              <a:rPr lang="sv-SE" dirty="0"/>
              <a:t>”Behandlare - borttransport”</a:t>
            </a:r>
          </a:p>
          <a:p>
            <a:pPr marL="0" indent="0">
              <a:buNone/>
            </a:pPr>
            <a:r>
              <a:rPr lang="sv-SE" sz="1600" dirty="0"/>
              <a:t>”Waste </a:t>
            </a:r>
            <a:r>
              <a:rPr lang="sv-SE" sz="1600" dirty="0" err="1"/>
              <a:t>treatment</a:t>
            </a:r>
            <a:r>
              <a:rPr lang="sv-SE" sz="1600" dirty="0"/>
              <a:t> </a:t>
            </a:r>
            <a:r>
              <a:rPr lang="sv-SE" sz="1600" dirty="0" err="1"/>
              <a:t>facility</a:t>
            </a:r>
            <a:r>
              <a:rPr lang="sv-SE" sz="1600" dirty="0"/>
              <a:t> – </a:t>
            </a:r>
            <a:r>
              <a:rPr lang="sv-SE" sz="1600" dirty="0" err="1"/>
              <a:t>reporting</a:t>
            </a:r>
            <a:r>
              <a:rPr lang="sv-SE" sz="1600" dirty="0"/>
              <a:t> at </a:t>
            </a:r>
            <a:r>
              <a:rPr lang="sv-SE" sz="1600" dirty="0" err="1"/>
              <a:t>removal</a:t>
            </a:r>
            <a:r>
              <a:rPr lang="sv-SE" sz="1600" dirty="0"/>
              <a:t>”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hlinkClick r:id="rId3"/>
              </a:rPr>
              <a:t>www.naturvardsverket.se/avfallsregister</a:t>
            </a:r>
            <a:br>
              <a:rPr lang="sv-SE" dirty="0"/>
            </a:br>
            <a:r>
              <a:rPr lang="en-US" sz="1800" dirty="0"/>
              <a:t>(e-services for the waste register)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24910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A man in an apron uses his laptop on a work table with carpentry tools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To </a:t>
            </a:r>
            <a:r>
              <a:rPr lang="sv-SE" dirty="0" err="1"/>
              <a:t>complete</a:t>
            </a:r>
            <a:r>
              <a:rPr lang="sv-SE" dirty="0"/>
              <a:t> the login and access </a:t>
            </a:r>
            <a:r>
              <a:rPr lang="en-US" dirty="0"/>
              <a:t>the e-service, you need to identify yourself with an e-identification.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To access the e-service</a:t>
            </a:r>
          </a:p>
        </p:txBody>
      </p:sp>
    </p:spTree>
    <p:extLst>
      <p:ext uri="{BB962C8B-B14F-4D97-AF65-F5344CB8AC3E}">
        <p14:creationId xmlns:p14="http://schemas.microsoft.com/office/powerpoint/2010/main" val="273485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2</a:t>
            </a:r>
            <a:br>
              <a:rPr lang="sv-SE" dirty="0"/>
            </a:b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questions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798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23" name="Platshållare för bild 22" descr="Screenshot of the first step of the e-service: Start, where two questions are asked with yes-no answers.">
            <a:extLst>
              <a:ext uri="{FF2B5EF4-FFF2-40B4-BE49-F238E27FC236}">
                <a16:creationId xmlns:a16="http://schemas.microsoft.com/office/drawing/2014/main" id="{C9E9C77C-FD8F-4ACA-9C6C-699F63FFD07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2" r="504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first </a:t>
            </a:r>
            <a:r>
              <a:rPr lang="sv-SE" dirty="0"/>
              <a:t>step is to </a:t>
            </a:r>
            <a:r>
              <a:rPr lang="sv-SE" dirty="0" err="1"/>
              <a:t>submit</a:t>
            </a:r>
            <a:r>
              <a:rPr lang="sv-SE" dirty="0"/>
              <a:t> </a:t>
            </a:r>
            <a:r>
              <a:rPr lang="sv-SE" dirty="0" err="1"/>
              <a:t>answers</a:t>
            </a:r>
            <a:r>
              <a:rPr lang="sv-SE" dirty="0"/>
              <a:t> to </a:t>
            </a:r>
            <a:r>
              <a:rPr lang="sv-SE" dirty="0" err="1"/>
              <a:t>identify</a:t>
            </a:r>
            <a:r>
              <a:rPr lang="sv-SE" dirty="0"/>
              <a:t> </a:t>
            </a:r>
            <a:r>
              <a:rPr lang="en-US" dirty="0"/>
              <a:t>if you are reporting as an agent, want to change a previously submitted document or if the waste is produced outside Sweden's border.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An agent is authorized to bring an action for another person.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Start=</a:t>
            </a:r>
            <a:r>
              <a:rPr lang="sv-SE" dirty="0" err="1"/>
              <a:t>First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39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3</a:t>
            </a:r>
            <a:br>
              <a:rPr lang="sv-SE" dirty="0"/>
            </a:b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33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0" name="Platshållare för bild 9" descr="Screenshot of the steps of the e-service: Contact information with two input areas. One about the provider and the other about the business, called &quot;operator&quot;.">
            <a:extLst>
              <a:ext uri="{FF2B5EF4-FFF2-40B4-BE49-F238E27FC236}">
                <a16:creationId xmlns:a16="http://schemas.microsoft.com/office/drawing/2014/main" id="{96668DBA-CB69-4801-81A5-E3CF5CE08C2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5" r="1133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226500"/>
          </a:xfrm>
        </p:spPr>
        <p:txBody>
          <a:bodyPr/>
          <a:lstStyle/>
          <a:p>
            <a:r>
              <a:rPr lang="en-US" dirty="0"/>
              <a:t>Some details about you is filled in automatically and can’t be changed.</a:t>
            </a:r>
          </a:p>
          <a:p>
            <a:r>
              <a:rPr lang="en-US" dirty="0"/>
              <a:t>Submit details about the company/business you represent.</a:t>
            </a:r>
          </a:p>
          <a:p>
            <a:r>
              <a:rPr lang="en-US" dirty="0"/>
              <a:t>See example on next page.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Contact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15295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9C9C1E37FA29419A5F5879E8FFF3B9" ma:contentTypeVersion="13" ma:contentTypeDescription="Skapa ett nytt dokument." ma:contentTypeScope="" ma:versionID="6eefd5c6fe94351e42632afcf5c7902f">
  <xsd:schema xmlns:xsd="http://www.w3.org/2001/XMLSchema" xmlns:xs="http://www.w3.org/2001/XMLSchema" xmlns:p="http://schemas.microsoft.com/office/2006/metadata/properties" xmlns:ns3="c543e025-8cd4-457e-9104-b474799d79f6" xmlns:ns4="5d3f5f96-2fc8-4c95-9c5c-f64c21732aa7" targetNamespace="http://schemas.microsoft.com/office/2006/metadata/properties" ma:root="true" ma:fieldsID="1d367a1afb5d593e18b553e7ee635e08" ns3:_="" ns4:_="">
    <xsd:import namespace="c543e025-8cd4-457e-9104-b474799d79f6"/>
    <xsd:import namespace="5d3f5f96-2fc8-4c95-9c5c-f64c21732a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43e025-8cd4-457e-9104-b474799d79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3f5f96-2fc8-4c95-9c5c-f64c21732aa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68F4E4-2881-43EA-A478-5B9DD9BD10D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543e025-8cd4-457e-9104-b474799d79f6"/>
    <ds:schemaRef ds:uri="5d3f5f96-2fc8-4c95-9c5c-f64c21732aa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AC1C86F-4F5A-4D3C-B70C-E16A37878E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43e025-8cd4-457e-9104-b474799d79f6"/>
    <ds:schemaRef ds:uri="5d3f5f96-2fc8-4c95-9c5c-f64c21732a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1182</Words>
  <Application>Microsoft Office PowerPoint</Application>
  <PresentationFormat>Bildspel på skärmen (16:9)</PresentationFormat>
  <Paragraphs>204</Paragraphs>
  <Slides>25</Slides>
  <Notes>5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NV-9-16-pptmall</vt:lpstr>
      <vt:lpstr>E-services tutorial  - How to report hazardous waste</vt:lpstr>
      <vt:lpstr>Copyright notice to imagery</vt:lpstr>
      <vt:lpstr>Step 1 log in</vt:lpstr>
      <vt:lpstr>www.naturvardsverket.se/avfallsregister (e-services for the waste register)</vt:lpstr>
      <vt:lpstr>To access the e-service</vt:lpstr>
      <vt:lpstr>Step 2 first questions</vt:lpstr>
      <vt:lpstr>Start=First</vt:lpstr>
      <vt:lpstr>Step 3 contact details</vt:lpstr>
      <vt:lpstr>Contact details</vt:lpstr>
      <vt:lpstr>Example with contact details</vt:lpstr>
      <vt:lpstr>Step 4 transportation details</vt:lpstr>
      <vt:lpstr>Transportation details</vt:lpstr>
      <vt:lpstr>Provide information: transportation details - Waste treatment</vt:lpstr>
      <vt:lpstr>Provide information: transportation details - Destination. Option 1 if address exists. </vt:lpstr>
      <vt:lpstr>Step 5 waste details</vt:lpstr>
      <vt:lpstr>Hazardous waste</vt:lpstr>
      <vt:lpstr>Example of hazardous waste details</vt:lpstr>
      <vt:lpstr>Add more hazardous waste</vt:lpstr>
      <vt:lpstr>Step 6 summary &amp; review</vt:lpstr>
      <vt:lpstr>Summary</vt:lpstr>
      <vt:lpstr>Step 7 almost done!</vt:lpstr>
      <vt:lpstr>The note is submitted</vt:lpstr>
      <vt:lpstr>How do I change an earlier registration?</vt:lpstr>
      <vt:lpstr>Start</vt:lpstr>
      <vt:lpstr>Example of replacing a previous 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fungerar  e-tjänsten</dc:title>
  <dc:creator>Åkerman, Ulla</dc:creator>
  <cp:lastModifiedBy>Rydh, Mariette</cp:lastModifiedBy>
  <cp:revision>2</cp:revision>
  <dcterms:created xsi:type="dcterms:W3CDTF">2020-10-26T07:31:26Z</dcterms:created>
  <dcterms:modified xsi:type="dcterms:W3CDTF">2020-12-01T09:09:50Z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0x0101004F9C9C1E37FA29419A5F5879E8FFF3B9</vt:lpwstr>
  </property>
</Properties>
</file>