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57E399-07B0-41EB-9F25-569C4758F611}" v="1" dt="2023-10-11T15:21:48.9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8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ruzovic, Sanja" userId="bf72875e-593b-449d-a13b-fe8216c41772" providerId="ADAL" clId="{8957E399-07B0-41EB-9F25-569C4758F611}"/>
    <pc:docChg chg="addSld delSld modSld">
      <pc:chgData name="Kuruzovic, Sanja" userId="bf72875e-593b-449d-a13b-fe8216c41772" providerId="ADAL" clId="{8957E399-07B0-41EB-9F25-569C4758F611}" dt="2023-10-11T15:21:53.617" v="3" actId="207"/>
      <pc:docMkLst>
        <pc:docMk/>
      </pc:docMkLst>
      <pc:sldChg chg="new del">
        <pc:chgData name="Kuruzovic, Sanja" userId="bf72875e-593b-449d-a13b-fe8216c41772" providerId="ADAL" clId="{8957E399-07B0-41EB-9F25-569C4758F611}" dt="2023-10-11T15:21:50.252" v="2" actId="47"/>
        <pc:sldMkLst>
          <pc:docMk/>
          <pc:sldMk cId="2722679179" sldId="256"/>
        </pc:sldMkLst>
      </pc:sldChg>
      <pc:sldChg chg="modSp add mod">
        <pc:chgData name="Kuruzovic, Sanja" userId="bf72875e-593b-449d-a13b-fe8216c41772" providerId="ADAL" clId="{8957E399-07B0-41EB-9F25-569C4758F611}" dt="2023-10-11T15:21:53.617" v="3" actId="207"/>
        <pc:sldMkLst>
          <pc:docMk/>
          <pc:sldMk cId="2730812164" sldId="320"/>
        </pc:sldMkLst>
        <pc:spChg chg="mod">
          <ac:chgData name="Kuruzovic, Sanja" userId="bf72875e-593b-449d-a13b-fe8216c41772" providerId="ADAL" clId="{8957E399-07B0-41EB-9F25-569C4758F611}" dt="2023-10-11T15:21:53.617" v="3" actId="207"/>
          <ac:spMkLst>
            <pc:docMk/>
            <pc:sldMk cId="2730812164" sldId="320"/>
            <ac:spMk id="5" creationId="{4CD11CD6-B442-472B-85CA-576D8C0F566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BCC02F-D2D3-1B57-DA6B-3CA11476D4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39A491E-C0D8-0BBB-9290-B40CEF5CA5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2C40576-44DE-3B41-1C2F-914B1CC87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11A7-E615-4D21-9624-BC2B48759947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1EA84F9-B089-9910-6CBD-AA22EA1C1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460B502-9852-A464-4C5D-18A65A8C7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2B1-7644-4B4A-BB4B-8B517EA827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7165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9BA949-C3E6-78E9-A137-1367ADAD6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1CB35BC-66CF-4D51-2CC4-D4A2198439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C954875-63B3-2C9F-1298-700CDEF78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11A7-E615-4D21-9624-BC2B48759947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E03F72F-7116-CF65-AA87-0C58EB384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3F71084-2D40-C5FE-01BD-97188DE69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2B1-7644-4B4A-BB4B-8B517EA827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602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AEA3CC5-641C-8786-E631-619788B88A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CB215DE-1C0C-1617-03F5-1B4AFCC3FB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951E007-0CCB-26EB-AD8B-D4439F578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11A7-E615-4D21-9624-BC2B48759947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CE49A4F-4BF5-65A1-BA78-168A99685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D737072-D5D1-30EB-C470-CA042E53C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2B1-7644-4B4A-BB4B-8B517EA827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522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06 Brödtext eller punktlista med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431371" y="6492968"/>
            <a:ext cx="4114800" cy="365125"/>
          </a:xfrm>
        </p:spPr>
        <p:txBody>
          <a:bodyPr/>
          <a:lstStyle/>
          <a:p>
            <a:pPr algn="l"/>
            <a:r>
              <a:rPr lang="sv-SE" dirty="0"/>
              <a:t>NATURVÅRDSVERKET | SWEDISH ENVIRONMENTAL PROTECTION AGENCY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text 10">
            <a:extLst>
              <a:ext uri="{FF2B5EF4-FFF2-40B4-BE49-F238E27FC236}">
                <a16:creationId xmlns:a16="http://schemas.microsoft.com/office/drawing/2014/main" id="{926E6B28-EF83-F241-9A49-D010F20359D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1371" y="2084851"/>
            <a:ext cx="6240693" cy="4032448"/>
          </a:xfrm>
        </p:spPr>
        <p:txBody>
          <a:bodyPr>
            <a:noAutofit/>
          </a:bodyPr>
          <a:lstStyle>
            <a:lvl1pPr>
              <a:spcBef>
                <a:spcPts val="300"/>
              </a:spcBef>
              <a:spcAft>
                <a:spcPts val="600"/>
              </a:spcAft>
              <a:defRPr sz="1800"/>
            </a:lvl1pPr>
            <a:lvl2pPr>
              <a:spcBef>
                <a:spcPts val="300"/>
              </a:spcBef>
              <a:spcAft>
                <a:spcPts val="600"/>
              </a:spcAft>
              <a:defRPr sz="1800"/>
            </a:lvl2pPr>
            <a:lvl3pPr>
              <a:spcBef>
                <a:spcPts val="300"/>
              </a:spcBef>
              <a:spcAft>
                <a:spcPts val="600"/>
              </a:spcAft>
              <a:defRPr sz="1800"/>
            </a:lvl3pPr>
            <a:lvl4pPr>
              <a:spcBef>
                <a:spcPts val="300"/>
              </a:spcBef>
              <a:spcAft>
                <a:spcPts val="600"/>
              </a:spcAft>
              <a:defRPr sz="1800"/>
            </a:lvl4pPr>
            <a:lvl5pPr>
              <a:spcBef>
                <a:spcPts val="300"/>
              </a:spcBef>
              <a:spcAft>
                <a:spcPts val="600"/>
              </a:spcAft>
              <a:defRPr sz="1800"/>
            </a:lvl5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  <a:endParaRPr lang="en-GB" noProof="0" dirty="0"/>
          </a:p>
        </p:txBody>
      </p:sp>
      <p:cxnSp>
        <p:nvCxnSpPr>
          <p:cNvPr id="12" name="Rak 11">
            <a:extLst>
              <a:ext uri="{FF2B5EF4-FFF2-40B4-BE49-F238E27FC236}">
                <a16:creationId xmlns:a16="http://schemas.microsoft.com/office/drawing/2014/main" id="{001DDE13-6366-8E4C-AA5E-D0F663E1BB70}"/>
              </a:ext>
            </a:extLst>
          </p:cNvPr>
          <p:cNvCxnSpPr>
            <a:cxnSpLocks/>
          </p:cNvCxnSpPr>
          <p:nvPr userDrawn="1"/>
        </p:nvCxnSpPr>
        <p:spPr>
          <a:xfrm>
            <a:off x="0" y="6492875"/>
            <a:ext cx="12192000" cy="0"/>
          </a:xfrm>
          <a:prstGeom prst="line">
            <a:avLst/>
          </a:prstGeom>
          <a:ln w="508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ubrik 1">
            <a:extLst>
              <a:ext uri="{FF2B5EF4-FFF2-40B4-BE49-F238E27FC236}">
                <a16:creationId xmlns:a16="http://schemas.microsoft.com/office/drawing/2014/main" id="{DDEBF18F-91AC-3C4F-B4A6-2C881757F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371" y="356660"/>
            <a:ext cx="6240693" cy="1536171"/>
          </a:xfrm>
        </p:spPr>
        <p:txBody>
          <a:bodyPr anchor="t">
            <a:noAutofit/>
          </a:bodyPr>
          <a:lstStyle>
            <a:lvl1pPr>
              <a:lnSpc>
                <a:spcPts val="3960"/>
              </a:lnSpc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sv-SE" dirty="0"/>
              <a:t>Brödtext eller punktlista med bild till höger</a:t>
            </a: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BFEB0758-1612-914C-BC2D-F423C6B74EC4}"/>
              </a:ext>
            </a:extLst>
          </p:cNvPr>
          <p:cNvSpPr>
            <a:spLocks noGrp="1" noChangeAspect="1"/>
          </p:cNvSpPr>
          <p:nvPr>
            <p:ph type="pic" sz="quarter" idx="16"/>
          </p:nvPr>
        </p:nvSpPr>
        <p:spPr>
          <a:xfrm>
            <a:off x="7133318" y="2"/>
            <a:ext cx="5058684" cy="6492783"/>
          </a:xfrm>
          <a:solidFill>
            <a:schemeClr val="bg2">
              <a:lumMod val="95000"/>
              <a:alpha val="85000"/>
            </a:schemeClr>
          </a:solidFill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6564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11C656-ECE2-3DB0-5C1D-AA2C0F9D1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E6345B-69E1-D3A9-03D6-DBA7CFC95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E88F246-3E18-8327-A53A-B04A531E9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11A7-E615-4D21-9624-BC2B48759947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81C7F03-62A7-A124-6FED-6853936B9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FD49CEA-E6A5-01EA-6D29-F7FA48F45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2B1-7644-4B4A-BB4B-8B517EA827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4430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D52EB5-09E2-ACE0-CC96-95B780457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5C897C5-8A43-8F06-06A4-FA11431702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B4EB7D1-2A28-737E-DD56-5B7D421B0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11A7-E615-4D21-9624-BC2B48759947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CB83318-7AF2-522F-D0ED-E301B338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B91A395-8728-5C83-07F5-E9DE0CDA7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2B1-7644-4B4A-BB4B-8B517EA827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7309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98E9C-2762-CF87-30C0-E438B3273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873CE14-7E33-5385-94CC-69C56D11B8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6D77DB4-FA78-33A7-33D4-489CACFBA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4F7236D-6A13-9AF5-22CD-0F00A4E0A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11A7-E615-4D21-9624-BC2B48759947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2AA5C7F-F50D-023D-EB2B-10DB939A4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8B5E322-4888-66FE-A1B3-9328C5E0D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2B1-7644-4B4A-BB4B-8B517EA827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9836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646E76-5284-76A2-9B90-E125D6CFA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AF0A5FE-5C3A-1DEB-6348-92A96A1D1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DB7F5F4-3C71-4279-1E76-140AE3E0C9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8388375-613E-F23A-5D84-E89AE3837C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63DE206-3943-7BAD-3095-E077AE2775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B4455BC-A7E9-06A3-33D2-4BB01D3DF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11A7-E615-4D21-9624-BC2B48759947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3CC8981-5302-A828-5C36-022229637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0514BAE-AEBB-FC64-C7EB-CDBE19B21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2B1-7644-4B4A-BB4B-8B517EA827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0651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10DDCF-9C83-B4DD-9C16-5F37C5973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4E8C2F3-4CDA-8059-86F0-9D6FF8F91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11A7-E615-4D21-9624-BC2B48759947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68F2A8B-1406-822D-AFFD-A48ACE77A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821783D-1610-7D8D-2DE5-37FFE7768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2B1-7644-4B4A-BB4B-8B517EA827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0702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5B68250-E8D7-FEAE-31F1-303C040AD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11A7-E615-4D21-9624-BC2B48759947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48ADEDB-CF23-C193-4571-C82EC693B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C7FF3A3-908B-CE88-777B-2CC3CDA37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2B1-7644-4B4A-BB4B-8B517EA827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430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6C35BC-7E09-3666-F6A8-96E3C0FAC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3AA0FC3-B41F-9FDE-818D-C43EBA0E4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A2B2AE1-917C-A49F-C024-6DB315106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7036332-77CC-0F42-D866-DA19C2FD7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11A7-E615-4D21-9624-BC2B48759947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A5F373E-3507-9959-FD9B-760138294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F6A14D9-5ABE-958D-3D8E-B5A37FCA1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2B1-7644-4B4A-BB4B-8B517EA827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638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B5C0901-0BEF-51BF-F1C5-9EBC78584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63B8B6C-6EA1-EE11-4CCA-75B62B8716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5FCBB25-0935-152D-F2DC-29C65C222A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35A8B7D-CD15-43E2-CB8F-EA277708A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11A7-E615-4D21-9624-BC2B48759947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27168DD-681D-25C0-DC25-976B6F808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54110EF-FBFE-531F-3C64-C0B095808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2B1-7644-4B4A-BB4B-8B517EA827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9394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8BFCC49-E215-4C0E-7AAD-0CA4BC23A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1CCC805-FB92-4ED0-C472-65F1096BB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B2A8AC6-C4C2-84FE-41A0-61F119DB76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011A7-E615-4D21-9624-BC2B48759947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CE27487-A1D0-CB0E-C016-2E7FF4825E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1423C6E-F3B9-2943-058E-8FEB3CD08F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BB2B1-7644-4B4A-BB4B-8B517EA827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9484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5F2A049E-1E94-4218-9265-5B859D9BD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</a:t>
            </a:fld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58EC08B-46CF-49A7-99F8-5841A66AA8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1371" y="1700808"/>
            <a:ext cx="6240693" cy="4032448"/>
          </a:xfrm>
        </p:spPr>
        <p:txBody>
          <a:bodyPr/>
          <a:lstStyle/>
          <a:p>
            <a:r>
              <a:rPr lang="sv-SE" dirty="0"/>
              <a:t>Allemansrätten gäller även i skyddade områden men kan vara begränsad.</a:t>
            </a:r>
          </a:p>
          <a:p>
            <a:r>
              <a:rPr lang="sv-SE" dirty="0"/>
              <a:t>Begränsningar kan införas genom </a:t>
            </a:r>
            <a:r>
              <a:rPr lang="sv-SE" b="1" dirty="0"/>
              <a:t>föreskrifter</a:t>
            </a:r>
            <a:r>
              <a:rPr lang="sv-SE" dirty="0"/>
              <a:t> om rätten att färdas och vistas inom skyddade områden. Föreskrifterna gäller alla, såväl markägare som besökare. </a:t>
            </a:r>
            <a:r>
              <a:rPr lang="sv-SE" b="1" dirty="0"/>
              <a:t>Olika områden kan ha olika föreskrifter</a:t>
            </a:r>
            <a:r>
              <a:rPr lang="sv-SE" dirty="0"/>
              <a:t> – allt beroende på vad som krävs för att skydda värdena i det enskilda fallet.</a:t>
            </a:r>
          </a:p>
          <a:p>
            <a:r>
              <a:rPr lang="sv-SE" dirty="0"/>
              <a:t>Det kan exempelvis vara förbjudet att elda, tälta, lägga till med båt eller ha med sig hund i området. Cykling och ridning kanske är tillåtet, men bara på markerade leder. Bärplockning är ofta tillåten, även om du ibland bara får plocka så mycket som du kan äta på plats.</a:t>
            </a:r>
          </a:p>
          <a:p>
            <a:r>
              <a:rPr lang="sv-SE" dirty="0"/>
              <a:t>Om det behövs utifrån skyddet kan områden helt eller delvis beläggas med (oftast tidsbegränsade) tillträdesförbud.</a:t>
            </a:r>
          </a:p>
          <a:p>
            <a:endParaRPr lang="sv-SE" dirty="0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4CD11CD6-B442-472B-85CA-576D8C0F5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Allemansrätten i skyddade områden?</a:t>
            </a:r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90F6321D-433E-C769-19DC-9FBFC9D9E33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</p:spTree>
    <p:extLst>
      <p:ext uri="{BB962C8B-B14F-4D97-AF65-F5344CB8AC3E}">
        <p14:creationId xmlns:p14="http://schemas.microsoft.com/office/powerpoint/2010/main" val="273081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2CEE1F21A6F83429293EB470488F420" ma:contentTypeVersion="17" ma:contentTypeDescription="Skapa ett nytt dokument." ma:contentTypeScope="" ma:versionID="f1faef64b2a716ad795b7e0bd04e4bdf">
  <xsd:schema xmlns:xsd="http://www.w3.org/2001/XMLSchema" xmlns:xs="http://www.w3.org/2001/XMLSchema" xmlns:p="http://schemas.microsoft.com/office/2006/metadata/properties" xmlns:ns2="546561fe-7ce6-4576-aea2-b6179d936bcd" xmlns:ns3="a9b39fa6-9f8a-42dd-ba1b-625470a9495b" targetNamespace="http://schemas.microsoft.com/office/2006/metadata/properties" ma:root="true" ma:fieldsID="5a5c533c43ba563ce9599c80d6324a4b" ns2:_="" ns3:_="">
    <xsd:import namespace="546561fe-7ce6-4576-aea2-b6179d936bcd"/>
    <xsd:import namespace="a9b39fa6-9f8a-42dd-ba1b-625470a949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6561fe-7ce6-4576-aea2-b6179d936b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f715b3c1-6faf-452c-928b-c1f971cfea5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b39fa6-9f8a-42dd-ba1b-625470a9495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870eb5d-46ab-4e39-98a7-f02daad603c4}" ma:internalName="TaxCatchAll" ma:showField="CatchAllData" ma:web="a9b39fa6-9f8a-42dd-ba1b-625470a949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9b39fa6-9f8a-42dd-ba1b-625470a9495b" xsi:nil="true"/>
    <lcf76f155ced4ddcb4097134ff3c332f xmlns="546561fe-7ce6-4576-aea2-b6179d936bc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6D0893E-3671-4ABD-B797-18526FEEC62D}"/>
</file>

<file path=customXml/itemProps2.xml><?xml version="1.0" encoding="utf-8"?>
<ds:datastoreItem xmlns:ds="http://schemas.openxmlformats.org/officeDocument/2006/customXml" ds:itemID="{CF78143D-A3D1-4836-A65D-D0B57FF6B33E}"/>
</file>

<file path=customXml/itemProps3.xml><?xml version="1.0" encoding="utf-8"?>
<ds:datastoreItem xmlns:ds="http://schemas.openxmlformats.org/officeDocument/2006/customXml" ds:itemID="{FE0B3081-BE13-404D-B952-7B2B26AA86DE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Bredbild</PresentationFormat>
  <Paragraphs>6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Allemansrätten i skyddade områden?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Allemansrätten i skyddade områden?</dc:title>
  <dc:creator>Kuruzovic, Sanja</dc:creator>
  <cp:lastModifiedBy>Kuruzovic, Sanja</cp:lastModifiedBy>
  <cp:revision>1</cp:revision>
  <dcterms:created xsi:type="dcterms:W3CDTF">2023-10-11T15:21:43Z</dcterms:created>
  <dcterms:modified xsi:type="dcterms:W3CDTF">2023-10-11T15:21:54Z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0x010100E2CEE1F21A6F83429293EB470488F420</vt:lpwstr>
  </property>
</Properties>
</file>