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6"/>
  </p:notesMasterIdLst>
  <p:sldIdLst>
    <p:sldId id="279" r:id="rId5"/>
    <p:sldId id="317" r:id="rId6"/>
    <p:sldId id="308" r:id="rId7"/>
    <p:sldId id="311" r:id="rId8"/>
    <p:sldId id="310" r:id="rId9"/>
    <p:sldId id="312" r:id="rId10"/>
    <p:sldId id="313" r:id="rId11"/>
    <p:sldId id="318" r:id="rId12"/>
    <p:sldId id="314" r:id="rId13"/>
    <p:sldId id="315" r:id="rId14"/>
    <p:sldId id="316" r:id="rId1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FFFFFF"/>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FFFFFF"/>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FFFFFF"/>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FFFFFF"/>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FFFFFF"/>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FFFFFF"/>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FFFFFF"/>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FFFFFF"/>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FFFFFF"/>
        </a:solidFill>
        <a:effectLst/>
        <a:uFillTx/>
        <a:latin typeface="Helvetica Neue"/>
        <a:ea typeface="Helvetica Neue"/>
        <a:cs typeface="Helvetica Neue"/>
        <a:sym typeface="Helvetica Neue"/>
      </a:defRPr>
    </a:lvl9pPr>
  </p:defaultTextStyle>
  <p:extLst>
    <p:ext uri="{521415D9-36F7-43E2-AB2F-B90AF26B5E84}">
      <p14:sectionLst xmlns:p14="http://schemas.microsoft.com/office/powerpoint/2010/main">
        <p14:section name="Standardavsnitt" id="{7FE1A4F8-4C4F-441D-AC69-F40EB60B7E39}">
          <p14:sldIdLst>
            <p14:sldId id="279"/>
            <p14:sldId id="317"/>
            <p14:sldId id="308"/>
            <p14:sldId id="311"/>
            <p14:sldId id="310"/>
            <p14:sldId id="312"/>
            <p14:sldId id="313"/>
          </p14:sldIdLst>
        </p14:section>
        <p14:section name="Resurser" id="{6D5FB3B2-730B-4010-9C32-81E32359738B}">
          <p14:sldIdLst>
            <p14:sldId id="318"/>
            <p14:sldId id="314"/>
            <p14:sldId id="315"/>
            <p14:sldId id="31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543A"/>
    <a:srgbClr val="F5C6C6"/>
    <a:srgbClr val="007BAE"/>
    <a:srgbClr val="FFDC5A"/>
    <a:srgbClr val="FFFFFF"/>
    <a:srgbClr val="D85AA2"/>
    <a:srgbClr val="00B5CB"/>
    <a:srgbClr val="D6E03D"/>
    <a:srgbClr val="F47321"/>
    <a:srgbClr val="A94D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47676">
              <a:alpha val="63790"/>
            </a:srgbClr>
          </a:solidFill>
        </a:fill>
      </a:tcStyle>
    </a:band2H>
    <a:firstCol>
      <a:tcTxStyle b="on" i="off">
        <a:font>
          <a:latin typeface="Helvetica Neue"/>
          <a:ea typeface="Helvetica Neue"/>
          <a:cs typeface="Helvetica Neue"/>
        </a:font>
        <a:srgbClr val="FFFFFF"/>
      </a:tcTxStyle>
      <a:tcStyle>
        <a:tcBdr>
          <a:left>
            <a:ln w="12700" cap="flat">
              <a:solidFill>
                <a:srgbClr val="D6D6D6"/>
              </a:solidFill>
              <a:prstDash val="solid"/>
              <a:miter lim="400000"/>
            </a:ln>
          </a:left>
          <a:right>
            <a:ln w="254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firstCol>
    <a:lastRow>
      <a:tcTxStyle b="off" i="off">
        <a:font>
          <a:latin typeface="Helvetica Neue"/>
          <a:ea typeface="Helvetica Neue"/>
          <a:cs typeface="Helvetica Neue"/>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25400" cap="flat">
              <a:solidFill>
                <a:srgbClr val="D6D7D6"/>
              </a:solidFill>
              <a:prstDash val="solid"/>
              <a:miter lim="400000"/>
            </a:ln>
          </a:top>
          <a:bottom>
            <a:ln w="12700" cap="flat">
              <a:solidFill>
                <a:srgbClr val="D6D6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rgbClr val="032650"/>
          </a:solidFill>
        </a:fill>
      </a:tcStyle>
    </a:lastRow>
    <a:firstRow>
      <a:tcTxStyle b="on" i="off">
        <a:font>
          <a:latin typeface="Helvetica Neue"/>
          <a:ea typeface="Helvetica Neue"/>
          <a:cs typeface="Helvetica Neue"/>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6D6"/>
              </a:solidFill>
              <a:prstDash val="solid"/>
              <a:miter lim="400000"/>
            </a:ln>
          </a:top>
          <a:bottom>
            <a:ln w="254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rgbClr val="032650"/>
          </a:solidFill>
        </a:fill>
      </a:tcStyle>
    </a:firstRow>
  </a:tblStyle>
  <a:tblStyle styleId="{C7B018BB-80A7-4F77-B60F-C8B233D01FF8}" styleName="">
    <a:tblBg/>
    <a:wholeTbl>
      <a:tcTxStyle b="off" i="off">
        <a:font>
          <a:latin typeface="Helvetica Neue"/>
          <a:ea typeface="Helvetica Neue"/>
          <a:cs typeface="Helvetica Neue"/>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noFill/>
        </a:fill>
      </a:tcStyle>
    </a:wholeTbl>
    <a:band2H>
      <a:tcTxStyle/>
      <a:tcStyle>
        <a:tcBdr/>
        <a:fill>
          <a:solidFill>
            <a:srgbClr val="747676">
              <a:alpha val="63790"/>
            </a:srgbClr>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84E00"/>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17101"/>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17101"/>
          </a:solidFill>
        </a:fill>
      </a:tcStyle>
    </a:firstRow>
  </a:tblStyle>
  <a:tblStyle styleId="{EEE7283C-3CF3-47DC-8721-378D4A62B228}" styleName="">
    <a:tblBg/>
    <a:wholeTbl>
      <a:tcTxStyle b="off" i="off">
        <a:font>
          <a:latin typeface="Helvetica Neue"/>
          <a:ea typeface="Helvetica Neue"/>
          <a:cs typeface="Helvetica Neue"/>
        </a:font>
        <a:srgbClr val="FFFFFF"/>
      </a:tcTxStyle>
      <a:tcStyle>
        <a:tcBdr>
          <a:left>
            <a:ln w="12700" cap="flat">
              <a:solidFill>
                <a:srgbClr val="AAAAAA"/>
              </a:solidFill>
              <a:prstDash val="solid"/>
              <a:miter lim="400000"/>
            </a:ln>
          </a:left>
          <a:right>
            <a:ln w="12700" cap="flat">
              <a:solidFill>
                <a:srgbClr val="AAAAAA"/>
              </a:solidFill>
              <a:prstDash val="solid"/>
              <a:miter lim="400000"/>
            </a:ln>
          </a:right>
          <a:top>
            <a:ln w="12700" cap="flat">
              <a:solidFill>
                <a:srgbClr val="AAAAAA"/>
              </a:solidFill>
              <a:prstDash val="solid"/>
              <a:miter lim="400000"/>
            </a:ln>
          </a:top>
          <a:bottom>
            <a:ln w="12700" cap="flat">
              <a:solidFill>
                <a:srgbClr val="AAAAAA"/>
              </a:solidFill>
              <a:prstDash val="solid"/>
              <a:miter lim="400000"/>
            </a:ln>
          </a:bottom>
          <a:insideH>
            <a:ln w="12700" cap="flat">
              <a:solidFill>
                <a:srgbClr val="AAAAAA"/>
              </a:solidFill>
              <a:prstDash val="solid"/>
              <a:miter lim="400000"/>
            </a:ln>
          </a:insideH>
          <a:insideV>
            <a:ln w="12700" cap="flat">
              <a:solidFill>
                <a:srgbClr val="AAAAAA"/>
              </a:solidFill>
              <a:prstDash val="solid"/>
              <a:miter lim="400000"/>
            </a:ln>
          </a:insideV>
        </a:tcBdr>
        <a:fill>
          <a:noFill/>
        </a:fill>
      </a:tcStyle>
    </a:wholeTbl>
    <a:band2H>
      <a:tcTxStyle/>
      <a:tcStyle>
        <a:tcBdr/>
        <a:fill>
          <a:solidFill>
            <a:srgbClr val="747676">
              <a:alpha val="63790"/>
            </a:srgbClr>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5"/>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5">
              <a:hueOff val="106375"/>
              <a:satOff val="9554"/>
              <a:lumOff val="-13516"/>
            </a:schemeClr>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0" cap="flat">
              <a:noFill/>
              <a:miter lim="400000"/>
            </a:ln>
          </a:bottom>
          <a:insideH>
            <a:ln w="12700" cap="flat">
              <a:noFill/>
              <a:miter lim="400000"/>
            </a:ln>
          </a:insideH>
          <a:insideV>
            <a:ln w="12700" cap="flat">
              <a:noFill/>
              <a:miter lim="400000"/>
            </a:ln>
          </a:insideV>
        </a:tcBdr>
        <a:fill>
          <a:solidFill>
            <a:schemeClr val="accent5">
              <a:hueOff val="106375"/>
              <a:satOff val="9554"/>
              <a:lumOff val="-13516"/>
            </a:schemeClr>
          </a:solidFill>
        </a:fill>
      </a:tcStyle>
    </a:firstRow>
  </a:tblStyle>
  <a:tblStyle styleId="{CF821DB8-F4EB-4A41-A1BA-3FCAFE7338EE}" styleName="">
    <a:tblBg/>
    <a:wholeTbl>
      <a:tcTxStyle b="off" i="off">
        <a:font>
          <a:latin typeface="Helvetica Neue"/>
          <a:ea typeface="Helvetica Neue"/>
          <a:cs typeface="Helvetica Neue"/>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a:tcStyle>
        <a:tcBdr/>
        <a:fill>
          <a:solidFill>
            <a:srgbClr val="747676">
              <a:alpha val="63790"/>
            </a:srgbClr>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hueOff val="-119728"/>
              <a:satOff val="5580"/>
              <a:lumOff val="-12961"/>
            </a:schemeClr>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50E48"/>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50E48"/>
          </a:solidFill>
        </a:fill>
      </a:tcStyle>
    </a:firstRow>
  </a:tblStyle>
  <a:tblStyle styleId="{33BA23B1-9221-436E-865A-0063620EA4FD}" styleName="">
    <a:tblBg/>
    <a:wholeTbl>
      <a:tcTxStyle b="off" i="off">
        <a:font>
          <a:latin typeface="Helvetica Neue"/>
          <a:ea typeface="Helvetica Neue"/>
          <a:cs typeface="Helvetica Neue"/>
        </a:font>
        <a:srgbClr val="FFFFFF"/>
      </a:tcTxStyle>
      <a:tcStyle>
        <a:tcBdr>
          <a:left>
            <a:ln w="12700" cap="flat">
              <a:solidFill>
                <a:srgbClr val="909090"/>
              </a:solidFill>
              <a:prstDash val="solid"/>
              <a:miter lim="400000"/>
            </a:ln>
          </a:left>
          <a:right>
            <a:ln w="12700" cap="flat">
              <a:solidFill>
                <a:srgbClr val="909090"/>
              </a:solidFill>
              <a:prstDash val="solid"/>
              <a:miter lim="400000"/>
            </a:ln>
          </a:right>
          <a:top>
            <a:ln w="12700" cap="flat">
              <a:solidFill>
                <a:srgbClr val="909090"/>
              </a:solidFill>
              <a:prstDash val="solid"/>
              <a:miter lim="400000"/>
            </a:ln>
          </a:top>
          <a:bottom>
            <a:ln w="12700" cap="flat">
              <a:solidFill>
                <a:srgbClr val="909090"/>
              </a:solidFill>
              <a:prstDash val="solid"/>
              <a:miter lim="400000"/>
            </a:ln>
          </a:bottom>
          <a:insideH>
            <a:ln w="12700" cap="flat">
              <a:solidFill>
                <a:srgbClr val="909090"/>
              </a:solidFill>
              <a:prstDash val="solid"/>
              <a:miter lim="400000"/>
            </a:ln>
          </a:insideH>
          <a:insideV>
            <a:ln w="12700" cap="flat">
              <a:solidFill>
                <a:srgbClr val="909090"/>
              </a:solidFill>
              <a:prstDash val="solid"/>
              <a:miter lim="400000"/>
            </a:ln>
          </a:insideV>
        </a:tcBdr>
        <a:fill>
          <a:noFill/>
        </a:fill>
      </a:tcStyle>
    </a:wholeTbl>
    <a:band2H>
      <a:tcTxStyle/>
      <a:tcStyle>
        <a:tcBdr/>
        <a:fill>
          <a:solidFill>
            <a:srgbClr val="747676">
              <a:alpha val="63790"/>
            </a:srgbClr>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98089"/>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6A0AC"/>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6A0AC"/>
          </a:solidFill>
        </a:fill>
      </a:tcStyle>
    </a:firstRow>
  </a:tblStyle>
  <a:tblStyle styleId="{2708684C-4D16-4618-839F-0558EEFCDFE6}" styleName="">
    <a:tblBg/>
    <a:wholeTbl>
      <a:tcTxStyle b="off" i="off">
        <a:font>
          <a:latin typeface="Helvetica Neue"/>
          <a:ea typeface="Helvetica Neue"/>
          <a:cs typeface="Helvetica Neue"/>
        </a:font>
        <a:srgbClr val="FFFFFF"/>
      </a:tcTxStyle>
      <a:tcStyle>
        <a:tcBdr>
          <a:left>
            <a:ln w="12700" cap="flat">
              <a:solidFill>
                <a:srgbClr val="929292"/>
              </a:solidFill>
              <a:custDash>
                <a:ds d="200000" sp="200000"/>
              </a:custDash>
              <a:miter lim="400000"/>
            </a:ln>
          </a:left>
          <a:right>
            <a:ln w="12700" cap="flat">
              <a:solidFill>
                <a:srgbClr val="929292"/>
              </a:solidFill>
              <a:custDash>
                <a:ds d="200000" sp="200000"/>
              </a:custDash>
              <a:miter lim="400000"/>
            </a:ln>
          </a:right>
          <a:top>
            <a:ln w="12700" cap="flat">
              <a:solidFill>
                <a:srgbClr val="929292"/>
              </a:solidFill>
              <a:custDash>
                <a:ds d="200000" sp="200000"/>
              </a:custDash>
              <a:miter lim="400000"/>
            </a:ln>
          </a:top>
          <a:bottom>
            <a:ln w="12700" cap="flat">
              <a:solidFill>
                <a:srgbClr val="929292"/>
              </a:solidFill>
              <a:custDash>
                <a:ds d="200000" sp="200000"/>
              </a:custDash>
              <a:miter lim="400000"/>
            </a:ln>
          </a:bottom>
          <a:insideH>
            <a:ln w="12700" cap="flat">
              <a:solidFill>
                <a:srgbClr val="929292"/>
              </a:solidFill>
              <a:custDash>
                <a:ds d="200000" sp="200000"/>
              </a:custDash>
              <a:miter lim="400000"/>
            </a:ln>
          </a:insideH>
          <a:insideV>
            <a:ln w="12700" cap="flat">
              <a:solidFill>
                <a:srgbClr val="929292"/>
              </a:solidFill>
              <a:custDash>
                <a:ds d="200000" sp="200000"/>
              </a:custDash>
              <a:miter lim="400000"/>
            </a:ln>
          </a:insideV>
        </a:tcBdr>
        <a:fill>
          <a:noFill/>
        </a:fill>
      </a:tcStyle>
    </a:wholeTbl>
    <a:band2H>
      <a:tcTxStyle/>
      <a:tcStyle>
        <a:tcBdr/>
        <a:fill>
          <a:solidFill>
            <a:srgbClr val="747676">
              <a:alpha val="63790"/>
            </a:srgbClr>
          </a:solidFill>
        </a:fill>
      </a:tcStyle>
    </a:band2H>
    <a:firstCol>
      <a:tcTxStyle b="on" i="off">
        <a:font>
          <a:latin typeface="Helvetica Neue"/>
          <a:ea typeface="Helvetica Neue"/>
          <a:cs typeface="Helvetica Neue"/>
        </a:font>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Col>
    <a:lastRow>
      <a:tcTxStyle b="off" i="off">
        <a:font>
          <a:latin typeface="Helvetica Neue"/>
          <a:ea typeface="Helvetica Neue"/>
          <a:cs typeface="Helvetica Neue"/>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25400" cap="flat">
              <a:solidFill>
                <a:srgbClr val="929292"/>
              </a:solidFill>
              <a:prstDash val="solid"/>
              <a:miter lim="400000"/>
            </a:ln>
          </a:top>
          <a:bottom>
            <a:ln w="12700" cap="flat">
              <a:noFill/>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lastRow>
    <a:firstRow>
      <a:tcTxStyle b="on" i="off">
        <a:font>
          <a:latin typeface="Helvetica Neue"/>
          <a:ea typeface="Helvetica Neue"/>
          <a:cs typeface="Helvetica Neue"/>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12700" cap="flat">
              <a:noFill/>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95" autoAdjust="0"/>
    <p:restoredTop sz="84966" autoAdjust="0"/>
  </p:normalViewPr>
  <p:slideViewPr>
    <p:cSldViewPr snapToGrid="0">
      <p:cViewPr varScale="1">
        <p:scale>
          <a:sx n="56" d="100"/>
          <a:sy n="56" d="100"/>
        </p:scale>
        <p:origin x="56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xfrm>
            <a:off x="1143000" y="685800"/>
            <a:ext cx="4572000" cy="3429000"/>
          </a:xfrm>
          <a:prstGeom prst="rect">
            <a:avLst/>
          </a:prstGeom>
        </p:spPr>
        <p:txBody>
          <a:bodyPr/>
          <a:lstStyle/>
          <a:p>
            <a:endParaRPr/>
          </a:p>
        </p:txBody>
      </p:sp>
      <p:sp>
        <p:nvSpPr>
          <p:cNvPr id="126" name="Shape 126"/>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814297649"/>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Shape 458"/>
          <p:cNvSpPr>
            <a:spLocks noGrp="1" noRot="1" noChangeAspect="1"/>
          </p:cNvSpPr>
          <p:nvPr>
            <p:ph type="sldImg"/>
          </p:nvPr>
        </p:nvSpPr>
        <p:spPr>
          <a:xfrm>
            <a:off x="381000" y="685800"/>
            <a:ext cx="6096000" cy="3429000"/>
          </a:xfrm>
          <a:prstGeom prst="rect">
            <a:avLst/>
          </a:prstGeom>
        </p:spPr>
        <p:txBody>
          <a:bodyPr/>
          <a:lstStyle/>
          <a:p>
            <a:endParaRPr/>
          </a:p>
        </p:txBody>
      </p:sp>
      <p:sp>
        <p:nvSpPr>
          <p:cNvPr id="459" name="Shape 459"/>
          <p:cNvSpPr>
            <a:spLocks noGrp="1"/>
          </p:cNvSpPr>
          <p:nvPr>
            <p:ph type="body" sz="quarter" idx="1"/>
          </p:nvPr>
        </p:nvSpPr>
        <p:spPr>
          <a:prstGeom prst="rect">
            <a:avLst/>
          </a:prstGeom>
        </p:spPr>
        <p:txBody>
          <a:bodyPr/>
          <a:lstStyle/>
          <a:p>
            <a:pPr defTabSz="584200">
              <a:lnSpc>
                <a:spcPct val="100000"/>
              </a:lnSpc>
              <a:defRPr sz="1500">
                <a:latin typeface="Helvetica"/>
                <a:ea typeface="Helvetica"/>
                <a:cs typeface="Helvetica"/>
                <a:sym typeface="Helvetica"/>
              </a:defRPr>
            </a:pPr>
            <a:endParaRPr dirty="0"/>
          </a:p>
        </p:txBody>
      </p:sp>
    </p:spTree>
    <p:extLst>
      <p:ext uri="{BB962C8B-B14F-4D97-AF65-F5344CB8AC3E}">
        <p14:creationId xmlns:p14="http://schemas.microsoft.com/office/powerpoint/2010/main" val="26732607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Shape 458"/>
          <p:cNvSpPr>
            <a:spLocks noGrp="1" noRot="1" noChangeAspect="1"/>
          </p:cNvSpPr>
          <p:nvPr>
            <p:ph type="sldImg"/>
          </p:nvPr>
        </p:nvSpPr>
        <p:spPr>
          <a:xfrm>
            <a:off x="381000" y="685800"/>
            <a:ext cx="6096000" cy="3429000"/>
          </a:xfrm>
          <a:prstGeom prst="rect">
            <a:avLst/>
          </a:prstGeom>
        </p:spPr>
        <p:txBody>
          <a:bodyPr/>
          <a:lstStyle/>
          <a:p>
            <a:endParaRPr/>
          </a:p>
        </p:txBody>
      </p:sp>
      <p:sp>
        <p:nvSpPr>
          <p:cNvPr id="459" name="Shape 459"/>
          <p:cNvSpPr>
            <a:spLocks noGrp="1"/>
          </p:cNvSpPr>
          <p:nvPr>
            <p:ph type="body" sz="quarter" idx="1"/>
          </p:nvPr>
        </p:nvSpPr>
        <p:spPr>
          <a:prstGeom prst="rect">
            <a:avLst/>
          </a:prstGeom>
        </p:spPr>
        <p:txBody>
          <a:bodyPr/>
          <a:lstStyle/>
          <a:p>
            <a:pPr defTabSz="584200">
              <a:lnSpc>
                <a:spcPct val="100000"/>
              </a:lnSpc>
              <a:defRPr sz="1500">
                <a:latin typeface="Helvetica"/>
                <a:ea typeface="Helvetica"/>
                <a:cs typeface="Helvetica"/>
                <a:sym typeface="Helvetica"/>
              </a:defRPr>
            </a:pPr>
            <a:endParaRPr dirty="0"/>
          </a:p>
        </p:txBody>
      </p:sp>
    </p:spTree>
    <p:extLst>
      <p:ext uri="{BB962C8B-B14F-4D97-AF65-F5344CB8AC3E}">
        <p14:creationId xmlns:p14="http://schemas.microsoft.com/office/powerpoint/2010/main" val="2936458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Shape 458"/>
          <p:cNvSpPr>
            <a:spLocks noGrp="1" noRot="1" noChangeAspect="1"/>
          </p:cNvSpPr>
          <p:nvPr>
            <p:ph type="sldImg"/>
          </p:nvPr>
        </p:nvSpPr>
        <p:spPr>
          <a:xfrm>
            <a:off x="381000" y="685800"/>
            <a:ext cx="6096000" cy="3429000"/>
          </a:xfrm>
          <a:prstGeom prst="rect">
            <a:avLst/>
          </a:prstGeom>
        </p:spPr>
        <p:txBody>
          <a:bodyPr/>
          <a:lstStyle/>
          <a:p>
            <a:endParaRPr/>
          </a:p>
        </p:txBody>
      </p:sp>
      <p:sp>
        <p:nvSpPr>
          <p:cNvPr id="459" name="Shape 459"/>
          <p:cNvSpPr>
            <a:spLocks noGrp="1"/>
          </p:cNvSpPr>
          <p:nvPr>
            <p:ph type="body" sz="quarter" idx="1"/>
          </p:nvPr>
        </p:nvSpPr>
        <p:spPr>
          <a:prstGeom prst="rect">
            <a:avLst/>
          </a:prstGeom>
        </p:spPr>
        <p:txBody>
          <a:bodyPr/>
          <a:lstStyle/>
          <a:p>
            <a:pPr defTabSz="584200">
              <a:lnSpc>
                <a:spcPct val="100000"/>
              </a:lnSpc>
              <a:defRPr sz="1500">
                <a:latin typeface="Helvetica"/>
                <a:ea typeface="Helvetica"/>
                <a:cs typeface="Helvetica"/>
                <a:sym typeface="Helvetica"/>
              </a:defRPr>
            </a:pPr>
            <a:endParaRPr dirty="0"/>
          </a:p>
        </p:txBody>
      </p:sp>
    </p:spTree>
    <p:extLst>
      <p:ext uri="{BB962C8B-B14F-4D97-AF65-F5344CB8AC3E}">
        <p14:creationId xmlns:p14="http://schemas.microsoft.com/office/powerpoint/2010/main" val="3636345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Shape 458"/>
          <p:cNvSpPr>
            <a:spLocks noGrp="1" noRot="1" noChangeAspect="1"/>
          </p:cNvSpPr>
          <p:nvPr>
            <p:ph type="sldImg"/>
          </p:nvPr>
        </p:nvSpPr>
        <p:spPr>
          <a:xfrm>
            <a:off x="381000" y="685800"/>
            <a:ext cx="6096000" cy="3429000"/>
          </a:xfrm>
          <a:prstGeom prst="rect">
            <a:avLst/>
          </a:prstGeom>
        </p:spPr>
        <p:txBody>
          <a:bodyPr/>
          <a:lstStyle/>
          <a:p>
            <a:endParaRPr/>
          </a:p>
        </p:txBody>
      </p:sp>
      <p:sp>
        <p:nvSpPr>
          <p:cNvPr id="459" name="Shape 459"/>
          <p:cNvSpPr>
            <a:spLocks noGrp="1"/>
          </p:cNvSpPr>
          <p:nvPr>
            <p:ph type="body" sz="quarter" idx="1"/>
          </p:nvPr>
        </p:nvSpPr>
        <p:spPr>
          <a:prstGeom prst="rect">
            <a:avLst/>
          </a:prstGeom>
        </p:spPr>
        <p:txBody>
          <a:bodyPr/>
          <a:lstStyle/>
          <a:p>
            <a:pPr marL="0" indent="0" defTabSz="584200">
              <a:lnSpc>
                <a:spcPct val="100000"/>
              </a:lnSpc>
              <a:buNone/>
              <a:defRPr sz="1500">
                <a:latin typeface="Helvetica"/>
                <a:ea typeface="Helvetica"/>
                <a:cs typeface="Helvetica"/>
                <a:sym typeface="Helvetica"/>
              </a:defRPr>
            </a:pPr>
            <a:endParaRPr dirty="0"/>
          </a:p>
        </p:txBody>
      </p:sp>
    </p:spTree>
    <p:extLst>
      <p:ext uri="{BB962C8B-B14F-4D97-AF65-F5344CB8AC3E}">
        <p14:creationId xmlns:p14="http://schemas.microsoft.com/office/powerpoint/2010/main" val="2371550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Shape 458"/>
          <p:cNvSpPr>
            <a:spLocks noGrp="1" noRot="1" noChangeAspect="1"/>
          </p:cNvSpPr>
          <p:nvPr>
            <p:ph type="sldImg"/>
          </p:nvPr>
        </p:nvSpPr>
        <p:spPr>
          <a:xfrm>
            <a:off x="381000" y="685800"/>
            <a:ext cx="6096000" cy="3429000"/>
          </a:xfrm>
          <a:prstGeom prst="rect">
            <a:avLst/>
          </a:prstGeom>
        </p:spPr>
        <p:txBody>
          <a:bodyPr/>
          <a:lstStyle/>
          <a:p>
            <a:endParaRPr/>
          </a:p>
        </p:txBody>
      </p:sp>
      <p:sp>
        <p:nvSpPr>
          <p:cNvPr id="459" name="Shape 459"/>
          <p:cNvSpPr>
            <a:spLocks noGrp="1"/>
          </p:cNvSpPr>
          <p:nvPr>
            <p:ph type="body" sz="quarter" idx="1"/>
          </p:nvPr>
        </p:nvSpPr>
        <p:spPr>
          <a:prstGeom prst="rect">
            <a:avLst/>
          </a:prstGeom>
        </p:spPr>
        <p:txBody>
          <a:bodyPr/>
          <a:lstStyle/>
          <a:p>
            <a:pPr marL="342900" indent="-342900" defTabSz="584200">
              <a:lnSpc>
                <a:spcPct val="100000"/>
              </a:lnSpc>
              <a:buAutoNum type="arabicParenR"/>
              <a:defRPr sz="1500">
                <a:latin typeface="Helvetica"/>
                <a:ea typeface="Helvetica"/>
                <a:cs typeface="Helvetica"/>
                <a:sym typeface="Helvetica"/>
              </a:defRPr>
            </a:pPr>
            <a:endParaRPr dirty="0"/>
          </a:p>
        </p:txBody>
      </p:sp>
    </p:spTree>
    <p:extLst>
      <p:ext uri="{BB962C8B-B14F-4D97-AF65-F5344CB8AC3E}">
        <p14:creationId xmlns:p14="http://schemas.microsoft.com/office/powerpoint/2010/main" val="2098735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Shape 458"/>
          <p:cNvSpPr>
            <a:spLocks noGrp="1" noRot="1" noChangeAspect="1"/>
          </p:cNvSpPr>
          <p:nvPr>
            <p:ph type="sldImg"/>
          </p:nvPr>
        </p:nvSpPr>
        <p:spPr>
          <a:xfrm>
            <a:off x="381000" y="685800"/>
            <a:ext cx="6096000" cy="3429000"/>
          </a:xfrm>
          <a:prstGeom prst="rect">
            <a:avLst/>
          </a:prstGeom>
        </p:spPr>
        <p:txBody>
          <a:bodyPr/>
          <a:lstStyle/>
          <a:p>
            <a:endParaRPr/>
          </a:p>
        </p:txBody>
      </p:sp>
      <p:sp>
        <p:nvSpPr>
          <p:cNvPr id="459" name="Shape 459"/>
          <p:cNvSpPr>
            <a:spLocks noGrp="1"/>
          </p:cNvSpPr>
          <p:nvPr>
            <p:ph type="body" sz="quarter" idx="1"/>
          </p:nvPr>
        </p:nvSpPr>
        <p:spPr>
          <a:prstGeom prst="rect">
            <a:avLst/>
          </a:prstGeom>
        </p:spPr>
        <p:txBody>
          <a:bodyPr/>
          <a:lstStyle/>
          <a:p>
            <a:pPr marL="342900" indent="-342900" defTabSz="584200">
              <a:lnSpc>
                <a:spcPct val="100000"/>
              </a:lnSpc>
              <a:buAutoNum type="arabicParenR"/>
              <a:defRPr sz="1500">
                <a:latin typeface="Helvetica"/>
                <a:ea typeface="Helvetica"/>
                <a:cs typeface="Helvetica"/>
                <a:sym typeface="Helvetica"/>
              </a:defRPr>
            </a:pPr>
            <a:endParaRPr dirty="0"/>
          </a:p>
        </p:txBody>
      </p:sp>
    </p:spTree>
    <p:extLst>
      <p:ext uri="{BB962C8B-B14F-4D97-AF65-F5344CB8AC3E}">
        <p14:creationId xmlns:p14="http://schemas.microsoft.com/office/powerpoint/2010/main" val="714482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Shape 458"/>
          <p:cNvSpPr>
            <a:spLocks noGrp="1" noRot="1" noChangeAspect="1"/>
          </p:cNvSpPr>
          <p:nvPr>
            <p:ph type="sldImg"/>
          </p:nvPr>
        </p:nvSpPr>
        <p:spPr>
          <a:xfrm>
            <a:off x="381000" y="685800"/>
            <a:ext cx="6096000" cy="3429000"/>
          </a:xfrm>
          <a:prstGeom prst="rect">
            <a:avLst/>
          </a:prstGeom>
        </p:spPr>
        <p:txBody>
          <a:bodyPr/>
          <a:lstStyle/>
          <a:p>
            <a:endParaRPr/>
          </a:p>
        </p:txBody>
      </p:sp>
      <p:sp>
        <p:nvSpPr>
          <p:cNvPr id="459" name="Shape 459"/>
          <p:cNvSpPr>
            <a:spLocks noGrp="1"/>
          </p:cNvSpPr>
          <p:nvPr>
            <p:ph type="body" sz="quarter" idx="1"/>
          </p:nvPr>
        </p:nvSpPr>
        <p:spPr>
          <a:prstGeom prst="rect">
            <a:avLst/>
          </a:prstGeom>
        </p:spPr>
        <p:txBody>
          <a:bodyPr/>
          <a:lstStyle/>
          <a:p>
            <a:pPr marL="342900" indent="-342900" defTabSz="584200">
              <a:lnSpc>
                <a:spcPct val="100000"/>
              </a:lnSpc>
              <a:buAutoNum type="arabicParenR"/>
              <a:defRPr sz="1500">
                <a:latin typeface="Helvetica"/>
                <a:ea typeface="Helvetica"/>
                <a:cs typeface="Helvetica"/>
                <a:sym typeface="Helvetica"/>
              </a:defRPr>
            </a:pPr>
            <a:endParaRPr dirty="0"/>
          </a:p>
        </p:txBody>
      </p:sp>
    </p:spTree>
    <p:extLst>
      <p:ext uri="{BB962C8B-B14F-4D97-AF65-F5344CB8AC3E}">
        <p14:creationId xmlns:p14="http://schemas.microsoft.com/office/powerpoint/2010/main" val="17383917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Shape 458"/>
          <p:cNvSpPr>
            <a:spLocks noGrp="1" noRot="1" noChangeAspect="1"/>
          </p:cNvSpPr>
          <p:nvPr>
            <p:ph type="sldImg"/>
          </p:nvPr>
        </p:nvSpPr>
        <p:spPr>
          <a:xfrm>
            <a:off x="381000" y="685800"/>
            <a:ext cx="6096000" cy="3429000"/>
          </a:xfrm>
          <a:prstGeom prst="rect">
            <a:avLst/>
          </a:prstGeom>
        </p:spPr>
        <p:txBody>
          <a:bodyPr/>
          <a:lstStyle/>
          <a:p>
            <a:endParaRPr/>
          </a:p>
        </p:txBody>
      </p:sp>
      <p:sp>
        <p:nvSpPr>
          <p:cNvPr id="459" name="Shape 459"/>
          <p:cNvSpPr>
            <a:spLocks noGrp="1"/>
          </p:cNvSpPr>
          <p:nvPr>
            <p:ph type="body" sz="quarter" idx="1"/>
          </p:nvPr>
        </p:nvSpPr>
        <p:spPr>
          <a:prstGeom prst="rect">
            <a:avLst/>
          </a:prstGeom>
        </p:spPr>
        <p:txBody>
          <a:bodyPr/>
          <a:lstStyle/>
          <a:p>
            <a:pPr marL="342900" indent="-342900" defTabSz="584200">
              <a:lnSpc>
                <a:spcPct val="100000"/>
              </a:lnSpc>
              <a:buAutoNum type="arabicParenR"/>
              <a:defRPr sz="1500">
                <a:latin typeface="Helvetica"/>
                <a:ea typeface="Helvetica"/>
                <a:cs typeface="Helvetica"/>
                <a:sym typeface="Helvetica"/>
              </a:defRPr>
            </a:pPr>
            <a:endParaRPr dirty="0"/>
          </a:p>
        </p:txBody>
      </p:sp>
    </p:spTree>
    <p:extLst>
      <p:ext uri="{BB962C8B-B14F-4D97-AF65-F5344CB8AC3E}">
        <p14:creationId xmlns:p14="http://schemas.microsoft.com/office/powerpoint/2010/main" val="2634592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Shape 458"/>
          <p:cNvSpPr>
            <a:spLocks noGrp="1" noRot="1" noChangeAspect="1"/>
          </p:cNvSpPr>
          <p:nvPr>
            <p:ph type="sldImg"/>
          </p:nvPr>
        </p:nvSpPr>
        <p:spPr>
          <a:xfrm>
            <a:off x="381000" y="685800"/>
            <a:ext cx="6096000" cy="3429000"/>
          </a:xfrm>
          <a:prstGeom prst="rect">
            <a:avLst/>
          </a:prstGeom>
        </p:spPr>
        <p:txBody>
          <a:bodyPr/>
          <a:lstStyle/>
          <a:p>
            <a:endParaRPr/>
          </a:p>
        </p:txBody>
      </p:sp>
      <p:sp>
        <p:nvSpPr>
          <p:cNvPr id="459" name="Shape 459"/>
          <p:cNvSpPr>
            <a:spLocks noGrp="1"/>
          </p:cNvSpPr>
          <p:nvPr>
            <p:ph type="body" sz="quarter" idx="1"/>
          </p:nvPr>
        </p:nvSpPr>
        <p:spPr>
          <a:prstGeom prst="rect">
            <a:avLst/>
          </a:prstGeom>
        </p:spPr>
        <p:txBody>
          <a:bodyPr/>
          <a:lstStyle/>
          <a:p>
            <a:pPr marL="342900" indent="-342900" defTabSz="584200">
              <a:lnSpc>
                <a:spcPct val="100000"/>
              </a:lnSpc>
              <a:buAutoNum type="arabicParenR"/>
              <a:defRPr sz="1500">
                <a:latin typeface="Helvetica"/>
                <a:ea typeface="Helvetica"/>
                <a:cs typeface="Helvetica"/>
                <a:sym typeface="Helvetica"/>
              </a:defRPr>
            </a:pPr>
            <a:endParaRPr dirty="0"/>
          </a:p>
        </p:txBody>
      </p:sp>
    </p:spTree>
    <p:extLst>
      <p:ext uri="{BB962C8B-B14F-4D97-AF65-F5344CB8AC3E}">
        <p14:creationId xmlns:p14="http://schemas.microsoft.com/office/powerpoint/2010/main" val="725255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Shape 458"/>
          <p:cNvSpPr>
            <a:spLocks noGrp="1" noRot="1" noChangeAspect="1"/>
          </p:cNvSpPr>
          <p:nvPr>
            <p:ph type="sldImg"/>
          </p:nvPr>
        </p:nvSpPr>
        <p:spPr>
          <a:xfrm>
            <a:off x="381000" y="685800"/>
            <a:ext cx="6096000" cy="3429000"/>
          </a:xfrm>
          <a:prstGeom prst="rect">
            <a:avLst/>
          </a:prstGeom>
        </p:spPr>
        <p:txBody>
          <a:bodyPr/>
          <a:lstStyle/>
          <a:p>
            <a:endParaRPr/>
          </a:p>
        </p:txBody>
      </p:sp>
      <p:sp>
        <p:nvSpPr>
          <p:cNvPr id="459" name="Shape 459"/>
          <p:cNvSpPr>
            <a:spLocks noGrp="1"/>
          </p:cNvSpPr>
          <p:nvPr>
            <p:ph type="body" sz="quarter" idx="1"/>
          </p:nvPr>
        </p:nvSpPr>
        <p:spPr>
          <a:prstGeom prst="rect">
            <a:avLst/>
          </a:prstGeom>
        </p:spPr>
        <p:txBody>
          <a:bodyPr/>
          <a:lstStyle/>
          <a:p>
            <a:pPr marL="342900" indent="-342900" defTabSz="584200">
              <a:lnSpc>
                <a:spcPct val="100000"/>
              </a:lnSpc>
              <a:buAutoNum type="arabicParenR"/>
              <a:defRPr sz="1500">
                <a:latin typeface="Helvetica"/>
                <a:ea typeface="Helvetica"/>
                <a:cs typeface="Helvetica"/>
                <a:sym typeface="Helvetica"/>
              </a:defRPr>
            </a:pPr>
            <a:endParaRPr dirty="0"/>
          </a:p>
        </p:txBody>
      </p:sp>
    </p:spTree>
    <p:extLst>
      <p:ext uri="{BB962C8B-B14F-4D97-AF65-F5344CB8AC3E}">
        <p14:creationId xmlns:p14="http://schemas.microsoft.com/office/powerpoint/2010/main" val="3711964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Shape 458"/>
          <p:cNvSpPr>
            <a:spLocks noGrp="1" noRot="1" noChangeAspect="1"/>
          </p:cNvSpPr>
          <p:nvPr>
            <p:ph type="sldImg"/>
          </p:nvPr>
        </p:nvSpPr>
        <p:spPr>
          <a:xfrm>
            <a:off x="381000" y="685800"/>
            <a:ext cx="6096000" cy="3429000"/>
          </a:xfrm>
          <a:prstGeom prst="rect">
            <a:avLst/>
          </a:prstGeom>
        </p:spPr>
        <p:txBody>
          <a:bodyPr/>
          <a:lstStyle/>
          <a:p>
            <a:endParaRPr/>
          </a:p>
        </p:txBody>
      </p:sp>
      <p:sp>
        <p:nvSpPr>
          <p:cNvPr id="459" name="Shape 459"/>
          <p:cNvSpPr>
            <a:spLocks noGrp="1"/>
          </p:cNvSpPr>
          <p:nvPr>
            <p:ph type="body" sz="quarter" idx="1"/>
          </p:nvPr>
        </p:nvSpPr>
        <p:spPr>
          <a:prstGeom prst="rect">
            <a:avLst/>
          </a:prstGeom>
        </p:spPr>
        <p:txBody>
          <a:bodyPr/>
          <a:lstStyle/>
          <a:p>
            <a:pPr marL="0" indent="0" defTabSz="584200">
              <a:lnSpc>
                <a:spcPct val="100000"/>
              </a:lnSpc>
              <a:buNone/>
              <a:defRPr sz="1500">
                <a:latin typeface="Helvetica"/>
                <a:ea typeface="Helvetica"/>
                <a:cs typeface="Helvetica"/>
                <a:sym typeface="Helvetica"/>
              </a:defRPr>
            </a:pPr>
            <a:endParaRPr dirty="0"/>
          </a:p>
        </p:txBody>
      </p:sp>
    </p:spTree>
    <p:extLst>
      <p:ext uri="{BB962C8B-B14F-4D97-AF65-F5344CB8AC3E}">
        <p14:creationId xmlns:p14="http://schemas.microsoft.com/office/powerpoint/2010/main" val="1329570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Bild"/>
          <p:cNvSpPr>
            <a:spLocks noGrp="1"/>
          </p:cNvSpPr>
          <p:nvPr>
            <p:ph type="pic" idx="13"/>
          </p:nvPr>
        </p:nvSpPr>
        <p:spPr>
          <a:xfrm>
            <a:off x="2921000" y="330200"/>
            <a:ext cx="18542000" cy="9207501"/>
          </a:xfrm>
          <a:prstGeom prst="rect">
            <a:avLst/>
          </a:prstGeom>
        </p:spPr>
        <p:txBody>
          <a:bodyPr lIns="91439" tIns="45719" rIns="91439" bIns="45719" anchor="t">
            <a:noAutofit/>
          </a:bodyPr>
          <a:lstStyle/>
          <a:p>
            <a:endParaRPr/>
          </a:p>
        </p:txBody>
      </p:sp>
      <p:sp>
        <p:nvSpPr>
          <p:cNvPr id="21" name="Titeltext"/>
          <p:cNvSpPr txBox="1">
            <a:spLocks noGrp="1"/>
          </p:cNvSpPr>
          <p:nvPr>
            <p:ph type="title"/>
          </p:nvPr>
        </p:nvSpPr>
        <p:spPr>
          <a:xfrm>
            <a:off x="635000" y="9512300"/>
            <a:ext cx="23114000" cy="2006600"/>
          </a:xfrm>
          <a:prstGeom prst="rect">
            <a:avLst/>
          </a:prstGeom>
        </p:spPr>
        <p:txBody>
          <a:bodyPr/>
          <a:lstStyle/>
          <a:p>
            <a:r>
              <a:t>Titeltext</a:t>
            </a:r>
          </a:p>
        </p:txBody>
      </p:sp>
      <p:sp>
        <p:nvSpPr>
          <p:cNvPr id="22" name="Brödtext nivå ett…"/>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ClrTx/>
              <a:buSzTx/>
              <a:buNone/>
              <a:defRPr sz="5400"/>
            </a:lvl1pPr>
            <a:lvl2pPr marL="0" indent="228600" algn="ctr">
              <a:spcBef>
                <a:spcPts val="0"/>
              </a:spcBef>
              <a:buClrTx/>
              <a:buSzTx/>
              <a:buNone/>
              <a:defRPr sz="5400"/>
            </a:lvl2pPr>
            <a:lvl3pPr marL="0" indent="457200" algn="ctr">
              <a:spcBef>
                <a:spcPts val="0"/>
              </a:spcBef>
              <a:buClrTx/>
              <a:buSzTx/>
              <a:buNone/>
              <a:defRPr sz="5400"/>
            </a:lvl3pPr>
            <a:lvl4pPr marL="0" indent="685800" algn="ctr">
              <a:spcBef>
                <a:spcPts val="0"/>
              </a:spcBef>
              <a:buClrTx/>
              <a:buSzTx/>
              <a:buNone/>
              <a:defRPr sz="5400"/>
            </a:lvl4pPr>
            <a:lvl5pPr marL="0" indent="914400" algn="ctr">
              <a:spcBef>
                <a:spcPts val="0"/>
              </a:spcBef>
              <a:buClrTx/>
              <a:buSzTx/>
              <a:buNone/>
              <a:defRPr sz="5400"/>
            </a:lvl5pPr>
          </a:lstStyle>
          <a:p>
            <a:r>
              <a:t>Brödtext nivå ett</a:t>
            </a:r>
          </a:p>
          <a:p>
            <a:pPr lvl="1"/>
            <a:r>
              <a:t>Brödtext nivå två</a:t>
            </a:r>
          </a:p>
          <a:p>
            <a:pPr lvl="2"/>
            <a:r>
              <a:t>Brödtext nivå tre</a:t>
            </a:r>
          </a:p>
          <a:p>
            <a:pPr lvl="3"/>
            <a:r>
              <a:t>Brödtext nivå fyra</a:t>
            </a:r>
          </a:p>
          <a:p>
            <a:pPr lvl="4"/>
            <a:r>
              <a:t>Brödtext nivå fem</a:t>
            </a:r>
          </a:p>
        </p:txBody>
      </p:sp>
      <p:sp>
        <p:nvSpPr>
          <p:cNvPr id="23"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eltext"/>
          <p:cNvSpPr txBox="1">
            <a:spLocks noGrp="1"/>
          </p:cNvSpPr>
          <p:nvPr>
            <p:ph type="title"/>
          </p:nvPr>
        </p:nvSpPr>
        <p:spPr>
          <a:xfrm>
            <a:off x="1778000" y="4533900"/>
            <a:ext cx="20828000" cy="4648200"/>
          </a:xfrm>
          <a:prstGeom prst="rect">
            <a:avLst/>
          </a:prstGeom>
        </p:spPr>
        <p:txBody>
          <a:bodyPr/>
          <a:lstStyle/>
          <a:p>
            <a:r>
              <a:t>Titeltext</a:t>
            </a:r>
          </a:p>
        </p:txBody>
      </p:sp>
      <p:sp>
        <p:nvSpPr>
          <p:cNvPr id="3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Bild"/>
          <p:cNvSpPr>
            <a:spLocks noGrp="1"/>
          </p:cNvSpPr>
          <p:nvPr>
            <p:ph type="pic" idx="13"/>
          </p:nvPr>
        </p:nvSpPr>
        <p:spPr>
          <a:xfrm>
            <a:off x="8016875" y="-63500"/>
            <a:ext cx="19831050" cy="13220701"/>
          </a:xfrm>
          <a:prstGeom prst="rect">
            <a:avLst/>
          </a:prstGeom>
        </p:spPr>
        <p:txBody>
          <a:bodyPr lIns="91439" tIns="45719" rIns="91439" bIns="45719" anchor="t">
            <a:noAutofit/>
          </a:bodyPr>
          <a:lstStyle/>
          <a:p>
            <a:endParaRPr/>
          </a:p>
        </p:txBody>
      </p:sp>
      <p:sp>
        <p:nvSpPr>
          <p:cNvPr id="39" name="Titeltext"/>
          <p:cNvSpPr txBox="1">
            <a:spLocks noGrp="1"/>
          </p:cNvSpPr>
          <p:nvPr>
            <p:ph type="title"/>
          </p:nvPr>
        </p:nvSpPr>
        <p:spPr>
          <a:xfrm>
            <a:off x="1651000" y="952500"/>
            <a:ext cx="10223500" cy="5549900"/>
          </a:xfrm>
          <a:prstGeom prst="rect">
            <a:avLst/>
          </a:prstGeom>
        </p:spPr>
        <p:txBody>
          <a:bodyPr anchor="b"/>
          <a:lstStyle>
            <a:lvl1pPr>
              <a:defRPr sz="8400"/>
            </a:lvl1pPr>
          </a:lstStyle>
          <a:p>
            <a:r>
              <a:t>Titeltext</a:t>
            </a:r>
          </a:p>
        </p:txBody>
      </p:sp>
      <p:sp>
        <p:nvSpPr>
          <p:cNvPr id="40" name="Brödtext nivå ett…"/>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ClrTx/>
              <a:buSzTx/>
              <a:buNone/>
              <a:defRPr sz="5400"/>
            </a:lvl1pPr>
            <a:lvl2pPr marL="0" indent="228600" algn="ctr">
              <a:spcBef>
                <a:spcPts val="0"/>
              </a:spcBef>
              <a:buClrTx/>
              <a:buSzTx/>
              <a:buNone/>
              <a:defRPr sz="5400"/>
            </a:lvl2pPr>
            <a:lvl3pPr marL="0" indent="457200" algn="ctr">
              <a:spcBef>
                <a:spcPts val="0"/>
              </a:spcBef>
              <a:buClrTx/>
              <a:buSzTx/>
              <a:buNone/>
              <a:defRPr sz="5400"/>
            </a:lvl3pPr>
            <a:lvl4pPr marL="0" indent="685800" algn="ctr">
              <a:spcBef>
                <a:spcPts val="0"/>
              </a:spcBef>
              <a:buClrTx/>
              <a:buSzTx/>
              <a:buNone/>
              <a:defRPr sz="5400"/>
            </a:lvl4pPr>
            <a:lvl5pPr marL="0" indent="914400" algn="ctr">
              <a:spcBef>
                <a:spcPts val="0"/>
              </a:spcBef>
              <a:buClrTx/>
              <a:buSzTx/>
              <a:buNone/>
              <a:defRPr sz="5400"/>
            </a:lvl5pPr>
          </a:lstStyle>
          <a:p>
            <a:r>
              <a:t>Brödtext nivå ett</a:t>
            </a:r>
          </a:p>
          <a:p>
            <a:pPr lvl="1"/>
            <a:r>
              <a:t>Brödtext nivå två</a:t>
            </a:r>
          </a:p>
          <a:p>
            <a:pPr lvl="2"/>
            <a:r>
              <a:t>Brödtext nivå tre</a:t>
            </a:r>
          </a:p>
          <a:p>
            <a:pPr lvl="3"/>
            <a:r>
              <a:t>Brödtext nivå fyra</a:t>
            </a:r>
          </a:p>
          <a:p>
            <a:pPr lvl="4"/>
            <a:r>
              <a:t>Brödtext nivå fem</a:t>
            </a:r>
          </a:p>
        </p:txBody>
      </p:sp>
      <p:sp>
        <p:nvSpPr>
          <p:cNvPr id="41"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eltext"/>
          <p:cNvSpPr txBox="1">
            <a:spLocks noGrp="1"/>
          </p:cNvSpPr>
          <p:nvPr>
            <p:ph type="title"/>
          </p:nvPr>
        </p:nvSpPr>
        <p:spPr>
          <a:prstGeom prst="rect">
            <a:avLst/>
          </a:prstGeom>
        </p:spPr>
        <p:txBody>
          <a:bodyPr/>
          <a:lstStyle/>
          <a:p>
            <a:r>
              <a:t>Titeltext</a:t>
            </a:r>
          </a:p>
        </p:txBody>
      </p:sp>
      <p:sp>
        <p:nvSpPr>
          <p:cNvPr id="49"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eltext"/>
          <p:cNvSpPr txBox="1">
            <a:spLocks noGrp="1"/>
          </p:cNvSpPr>
          <p:nvPr>
            <p:ph type="title"/>
          </p:nvPr>
        </p:nvSpPr>
        <p:spPr>
          <a:prstGeom prst="rect">
            <a:avLst/>
          </a:prstGeom>
        </p:spPr>
        <p:txBody>
          <a:bodyPr/>
          <a:lstStyle/>
          <a:p>
            <a:r>
              <a:t>Titeltext</a:t>
            </a:r>
          </a:p>
        </p:txBody>
      </p:sp>
      <p:sp>
        <p:nvSpPr>
          <p:cNvPr id="57" name="Brödtext nivå ett…"/>
          <p:cNvSpPr txBox="1">
            <a:spLocks noGrp="1"/>
          </p:cNvSpPr>
          <p:nvPr>
            <p:ph type="body" idx="1"/>
          </p:nvPr>
        </p:nvSpPr>
        <p:spPr>
          <a:prstGeom prst="rect">
            <a:avLst/>
          </a:prstGeom>
        </p:spPr>
        <p:txBody>
          <a:bodyPr/>
          <a:lstStyle>
            <a:lvl1pPr>
              <a:buClrTx/>
            </a:lvl1pPr>
            <a:lvl2pPr>
              <a:buClrTx/>
            </a:lvl2pPr>
            <a:lvl3pPr>
              <a:buClrTx/>
            </a:lvl3pPr>
            <a:lvl4pPr>
              <a:buClrTx/>
            </a:lvl4pPr>
            <a:lvl5pPr>
              <a:buClrTx/>
            </a:lvl5pPr>
          </a:lstStyle>
          <a:p>
            <a:r>
              <a:t>Brödtext nivå ett</a:t>
            </a:r>
          </a:p>
          <a:p>
            <a:pPr lvl="1"/>
            <a:r>
              <a:t>Brödtext nivå två</a:t>
            </a:r>
          </a:p>
          <a:p>
            <a:pPr lvl="2"/>
            <a:r>
              <a:t>Brödtext nivå tre</a:t>
            </a:r>
          </a:p>
          <a:p>
            <a:pPr lvl="3"/>
            <a:r>
              <a:t>Brödtext nivå fyra</a:t>
            </a:r>
          </a:p>
          <a:p>
            <a:pPr lvl="4"/>
            <a:r>
              <a:t>Brödtext nivå fem</a:t>
            </a:r>
          </a:p>
        </p:txBody>
      </p:sp>
      <p:sp>
        <p:nvSpPr>
          <p:cNvPr id="58"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Bild"/>
          <p:cNvSpPr>
            <a:spLocks noGrp="1"/>
          </p:cNvSpPr>
          <p:nvPr>
            <p:ph type="pic" idx="13"/>
          </p:nvPr>
        </p:nvSpPr>
        <p:spPr>
          <a:xfrm>
            <a:off x="9972675" y="2125132"/>
            <a:ext cx="16402050" cy="10934701"/>
          </a:xfrm>
          <a:prstGeom prst="rect">
            <a:avLst/>
          </a:prstGeom>
        </p:spPr>
        <p:txBody>
          <a:bodyPr lIns="91439" tIns="45719" rIns="91439" bIns="45719" anchor="t">
            <a:noAutofit/>
          </a:bodyPr>
          <a:lstStyle/>
          <a:p>
            <a:endParaRPr/>
          </a:p>
        </p:txBody>
      </p:sp>
      <p:sp>
        <p:nvSpPr>
          <p:cNvPr id="66" name="Titeltext"/>
          <p:cNvSpPr txBox="1">
            <a:spLocks noGrp="1"/>
          </p:cNvSpPr>
          <p:nvPr>
            <p:ph type="title"/>
          </p:nvPr>
        </p:nvSpPr>
        <p:spPr>
          <a:prstGeom prst="rect">
            <a:avLst/>
          </a:prstGeom>
        </p:spPr>
        <p:txBody>
          <a:bodyPr/>
          <a:lstStyle/>
          <a:p>
            <a:r>
              <a:t>Titeltext</a:t>
            </a:r>
          </a:p>
        </p:txBody>
      </p:sp>
      <p:sp>
        <p:nvSpPr>
          <p:cNvPr id="67" name="Brödtext nivå ett…"/>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buClrTx/>
              <a:defRPr sz="3800"/>
            </a:lvl1pPr>
            <a:lvl2pPr marL="1117600" indent="-558800">
              <a:spcBef>
                <a:spcPts val="4500"/>
              </a:spcBef>
              <a:buClrTx/>
              <a:defRPr sz="3800"/>
            </a:lvl2pPr>
            <a:lvl3pPr marL="1676400" indent="-558800">
              <a:spcBef>
                <a:spcPts val="4500"/>
              </a:spcBef>
              <a:buClrTx/>
              <a:defRPr sz="3800"/>
            </a:lvl3pPr>
            <a:lvl4pPr marL="2235200" indent="-558800">
              <a:spcBef>
                <a:spcPts val="4500"/>
              </a:spcBef>
              <a:buClrTx/>
              <a:defRPr sz="3800"/>
            </a:lvl4pPr>
            <a:lvl5pPr marL="2794000" indent="-558800">
              <a:spcBef>
                <a:spcPts val="4500"/>
              </a:spcBef>
              <a:buClrTx/>
              <a:defRPr sz="3800"/>
            </a:lvl5pPr>
          </a:lstStyle>
          <a:p>
            <a:r>
              <a:t>Brödtext nivå ett</a:t>
            </a:r>
          </a:p>
          <a:p>
            <a:pPr lvl="1"/>
            <a:r>
              <a:t>Brödtext nivå två</a:t>
            </a:r>
          </a:p>
          <a:p>
            <a:pPr lvl="2"/>
            <a:r>
              <a:t>Brödtext nivå tre</a:t>
            </a:r>
          </a:p>
          <a:p>
            <a:pPr lvl="3"/>
            <a:r>
              <a:t>Brödtext nivå fyra</a:t>
            </a:r>
          </a:p>
          <a:p>
            <a:pPr lvl="4"/>
            <a:r>
              <a:t>Brödtext nivå fem</a:t>
            </a:r>
          </a:p>
        </p:txBody>
      </p:sp>
      <p:sp>
        <p:nvSpPr>
          <p:cNvPr id="68"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rödtext nivå ett…"/>
          <p:cNvSpPr txBox="1">
            <a:spLocks noGrp="1"/>
          </p:cNvSpPr>
          <p:nvPr>
            <p:ph type="body" idx="1"/>
          </p:nvPr>
        </p:nvSpPr>
        <p:spPr>
          <a:xfrm>
            <a:off x="1689100" y="1778000"/>
            <a:ext cx="21005800" cy="10160000"/>
          </a:xfrm>
          <a:prstGeom prst="rect">
            <a:avLst/>
          </a:prstGeom>
        </p:spPr>
        <p:txBody>
          <a:bodyPr/>
          <a:lstStyle>
            <a:lvl1pPr>
              <a:buClrTx/>
            </a:lvl1pPr>
            <a:lvl2pPr>
              <a:buClrTx/>
            </a:lvl2pPr>
            <a:lvl3pPr>
              <a:buClrTx/>
            </a:lvl3pPr>
            <a:lvl4pPr>
              <a:buClrTx/>
            </a:lvl4pPr>
            <a:lvl5pPr>
              <a:buClrTx/>
            </a:lvl5pPr>
          </a:lstStyle>
          <a:p>
            <a:r>
              <a:t>Brödtext nivå ett</a:t>
            </a:r>
          </a:p>
          <a:p>
            <a:pPr lvl="1"/>
            <a:r>
              <a:t>Brödtext nivå två</a:t>
            </a:r>
          </a:p>
          <a:p>
            <a:pPr lvl="2"/>
            <a:r>
              <a:t>Brödtext nivå tre</a:t>
            </a:r>
          </a:p>
          <a:p>
            <a:pPr lvl="3"/>
            <a:r>
              <a:t>Brödtext nivå fyra</a:t>
            </a:r>
          </a:p>
          <a:p>
            <a:pPr lvl="4"/>
            <a:r>
              <a:t>Brödtext nivå fem</a:t>
            </a:r>
          </a:p>
        </p:txBody>
      </p:sp>
      <p:sp>
        <p:nvSpPr>
          <p:cNvPr id="7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Bild"/>
          <p:cNvSpPr>
            <a:spLocks noGrp="1"/>
          </p:cNvSpPr>
          <p:nvPr>
            <p:ph type="pic" sz="quarter" idx="13"/>
          </p:nvPr>
        </p:nvSpPr>
        <p:spPr>
          <a:xfrm>
            <a:off x="15290800" y="6870700"/>
            <a:ext cx="8343900" cy="5562600"/>
          </a:xfrm>
          <a:prstGeom prst="rect">
            <a:avLst/>
          </a:prstGeom>
        </p:spPr>
        <p:txBody>
          <a:bodyPr lIns="91439" tIns="45719" rIns="91439" bIns="45719" anchor="t">
            <a:noAutofit/>
          </a:bodyPr>
          <a:lstStyle/>
          <a:p>
            <a:endParaRPr/>
          </a:p>
        </p:txBody>
      </p:sp>
      <p:sp>
        <p:nvSpPr>
          <p:cNvPr id="84" name="Bild"/>
          <p:cNvSpPr>
            <a:spLocks noGrp="1"/>
          </p:cNvSpPr>
          <p:nvPr>
            <p:ph type="pic" sz="quarter" idx="14"/>
          </p:nvPr>
        </p:nvSpPr>
        <p:spPr>
          <a:xfrm>
            <a:off x="15316200" y="952500"/>
            <a:ext cx="8305800" cy="5537200"/>
          </a:xfrm>
          <a:prstGeom prst="rect">
            <a:avLst/>
          </a:prstGeom>
        </p:spPr>
        <p:txBody>
          <a:bodyPr lIns="91439" tIns="45719" rIns="91439" bIns="45719" anchor="t">
            <a:noAutofit/>
          </a:bodyPr>
          <a:lstStyle/>
          <a:p>
            <a:endParaRPr/>
          </a:p>
        </p:txBody>
      </p:sp>
      <p:sp>
        <p:nvSpPr>
          <p:cNvPr id="85" name="Bild"/>
          <p:cNvSpPr>
            <a:spLocks noGrp="1"/>
          </p:cNvSpPr>
          <p:nvPr>
            <p:ph type="pic" idx="15"/>
          </p:nvPr>
        </p:nvSpPr>
        <p:spPr>
          <a:xfrm>
            <a:off x="-1739900" y="-258233"/>
            <a:ext cx="20065999" cy="13377332"/>
          </a:xfrm>
          <a:prstGeom prst="rect">
            <a:avLst/>
          </a:prstGeom>
        </p:spPr>
        <p:txBody>
          <a:bodyPr lIns="91439" tIns="45719" rIns="91439" bIns="45719" anchor="t">
            <a:noAutofit/>
          </a:bodyPr>
          <a:lstStyle/>
          <a:p>
            <a:endParaRPr/>
          </a:p>
        </p:txBody>
      </p:sp>
      <p:sp>
        <p:nvSpPr>
          <p:cNvPr id="8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13"/>
          </p:nvPr>
        </p:nvSpPr>
        <p:spPr>
          <a:xfrm>
            <a:off x="2387600" y="8953500"/>
            <a:ext cx="19621500" cy="585521"/>
          </a:xfrm>
          <a:prstGeom prst="rect">
            <a:avLst/>
          </a:prstGeom>
        </p:spPr>
        <p:txBody>
          <a:bodyPr anchor="t">
            <a:spAutoFit/>
          </a:bodyPr>
          <a:lstStyle>
            <a:lvl1pPr marL="0" indent="0" algn="ctr">
              <a:spcBef>
                <a:spcPts val="0"/>
              </a:spcBef>
              <a:buClrTx/>
              <a:buSzTx/>
              <a:buNone/>
              <a:defRPr sz="3200" i="1"/>
            </a:lvl1pPr>
          </a:lstStyle>
          <a:p>
            <a:r>
              <a:t>–Johnny Appleseed</a:t>
            </a:r>
          </a:p>
        </p:txBody>
      </p:sp>
      <p:sp>
        <p:nvSpPr>
          <p:cNvPr id="94" name="“Type a quote here.”"/>
          <p:cNvSpPr txBox="1">
            <a:spLocks noGrp="1"/>
          </p:cNvSpPr>
          <p:nvPr>
            <p:ph type="body" sz="quarter" idx="14"/>
          </p:nvPr>
        </p:nvSpPr>
        <p:spPr>
          <a:xfrm>
            <a:off x="2387600" y="6076950"/>
            <a:ext cx="19621500" cy="825500"/>
          </a:xfrm>
          <a:prstGeom prst="rect">
            <a:avLst/>
          </a:prstGeom>
        </p:spPr>
        <p:txBody>
          <a:bodyPr>
            <a:spAutoFit/>
          </a:bodyPr>
          <a:lstStyle>
            <a:lvl1pPr marL="0" indent="0" algn="ctr">
              <a:spcBef>
                <a:spcPts val="0"/>
              </a:spcBef>
              <a:buClrTx/>
              <a:buSzTx/>
              <a:buNone/>
              <a:defRPr>
                <a:latin typeface="+mn-lt"/>
                <a:ea typeface="+mn-ea"/>
                <a:cs typeface="+mn-cs"/>
                <a:sym typeface="Helvetica Neue Medium"/>
              </a:defRPr>
            </a:lvl1pPr>
          </a:lstStyle>
          <a:p>
            <a:r>
              <a:t>“Type a quote here.” </a:t>
            </a:r>
          </a:p>
        </p:txBody>
      </p:sp>
      <p:sp>
        <p:nvSpPr>
          <p:cNvPr id="95"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Bild"/>
          <p:cNvSpPr>
            <a:spLocks noGrp="1"/>
          </p:cNvSpPr>
          <p:nvPr>
            <p:ph type="pic" idx="13"/>
          </p:nvPr>
        </p:nvSpPr>
        <p:spPr>
          <a:xfrm>
            <a:off x="0" y="-1291579"/>
            <a:ext cx="29260800" cy="19507201"/>
          </a:xfrm>
          <a:prstGeom prst="rect">
            <a:avLst/>
          </a:prstGeom>
        </p:spPr>
        <p:txBody>
          <a:bodyPr lIns="91439" tIns="45719" rIns="91439" bIns="45719" anchor="t">
            <a:noAutofit/>
          </a:bodyPr>
          <a:lstStyle/>
          <a:p>
            <a:endParaRPr/>
          </a:p>
        </p:txBody>
      </p:sp>
      <p:sp>
        <p:nvSpPr>
          <p:cNvPr id="103"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117" name="Titeltext"/>
          <p:cNvSpPr txBox="1">
            <a:spLocks noGrp="1"/>
          </p:cNvSpPr>
          <p:nvPr>
            <p:ph type="title"/>
          </p:nvPr>
        </p:nvSpPr>
        <p:spPr>
          <a:xfrm>
            <a:off x="1231514" y="2165927"/>
            <a:ext cx="10147687" cy="3201940"/>
          </a:xfrm>
          <a:prstGeom prst="rect">
            <a:avLst/>
          </a:prstGeom>
        </p:spPr>
        <p:txBody>
          <a:bodyPr lIns="49260" tIns="49260" rIns="49260" bIns="49260" anchor="b">
            <a:noAutofit/>
          </a:bodyPr>
          <a:lstStyle>
            <a:lvl1pPr defTabSz="618564">
              <a:defRPr sz="8800">
                <a:solidFill>
                  <a:srgbClr val="000000"/>
                </a:solidFill>
                <a:latin typeface="Gill Sans"/>
                <a:ea typeface="Gill Sans"/>
                <a:cs typeface="Gill Sans"/>
                <a:sym typeface="Gill Sans"/>
              </a:defRPr>
            </a:lvl1pPr>
          </a:lstStyle>
          <a:p>
            <a:r>
              <a:t>Titeltext</a:t>
            </a:r>
          </a:p>
        </p:txBody>
      </p:sp>
      <p:sp>
        <p:nvSpPr>
          <p:cNvPr id="118" name="Brödtext nivå ett…"/>
          <p:cNvSpPr txBox="1">
            <a:spLocks noGrp="1"/>
          </p:cNvSpPr>
          <p:nvPr>
            <p:ph type="body" sz="quarter" idx="1"/>
          </p:nvPr>
        </p:nvSpPr>
        <p:spPr>
          <a:xfrm>
            <a:off x="1231514" y="5454072"/>
            <a:ext cx="10147687" cy="1096050"/>
          </a:xfrm>
          <a:prstGeom prst="rect">
            <a:avLst/>
          </a:prstGeom>
        </p:spPr>
        <p:txBody>
          <a:bodyPr lIns="49260" tIns="49260" rIns="49260" bIns="49260" anchor="t">
            <a:noAutofit/>
          </a:bodyPr>
          <a:lstStyle>
            <a:lvl1pPr marL="0" indent="0" algn="ctr" defTabSz="618564">
              <a:spcBef>
                <a:spcPts val="0"/>
              </a:spcBef>
              <a:buClrTx/>
              <a:buSzTx/>
              <a:buNone/>
              <a:defRPr sz="3800">
                <a:solidFill>
                  <a:srgbClr val="000000"/>
                </a:solidFill>
                <a:latin typeface="Gill Sans"/>
                <a:ea typeface="Gill Sans"/>
                <a:cs typeface="Gill Sans"/>
                <a:sym typeface="Gill Sans"/>
              </a:defRPr>
            </a:lvl1pPr>
            <a:lvl2pPr marL="0" indent="0" algn="ctr" defTabSz="618564">
              <a:spcBef>
                <a:spcPts val="0"/>
              </a:spcBef>
              <a:buClrTx/>
              <a:buSzTx/>
              <a:buNone/>
              <a:defRPr sz="3800">
                <a:solidFill>
                  <a:srgbClr val="000000"/>
                </a:solidFill>
                <a:latin typeface="Gill Sans"/>
                <a:ea typeface="Gill Sans"/>
                <a:cs typeface="Gill Sans"/>
                <a:sym typeface="Gill Sans"/>
              </a:defRPr>
            </a:lvl2pPr>
            <a:lvl3pPr marL="0" indent="0" algn="ctr" defTabSz="618564">
              <a:spcBef>
                <a:spcPts val="0"/>
              </a:spcBef>
              <a:buClrTx/>
              <a:buSzTx/>
              <a:buNone/>
              <a:defRPr sz="3800">
                <a:solidFill>
                  <a:srgbClr val="000000"/>
                </a:solidFill>
                <a:latin typeface="Gill Sans"/>
                <a:ea typeface="Gill Sans"/>
                <a:cs typeface="Gill Sans"/>
                <a:sym typeface="Gill Sans"/>
              </a:defRPr>
            </a:lvl3pPr>
            <a:lvl4pPr marL="0" indent="0" algn="ctr" defTabSz="618564">
              <a:spcBef>
                <a:spcPts val="0"/>
              </a:spcBef>
              <a:buClrTx/>
              <a:buSzTx/>
              <a:buNone/>
              <a:defRPr sz="3800">
                <a:solidFill>
                  <a:srgbClr val="000000"/>
                </a:solidFill>
                <a:latin typeface="Gill Sans"/>
                <a:ea typeface="Gill Sans"/>
                <a:cs typeface="Gill Sans"/>
                <a:sym typeface="Gill Sans"/>
              </a:defRPr>
            </a:lvl4pPr>
            <a:lvl5pPr marL="0" indent="0" algn="ctr" defTabSz="618564">
              <a:spcBef>
                <a:spcPts val="0"/>
              </a:spcBef>
              <a:buClrTx/>
              <a:buSzTx/>
              <a:buNone/>
              <a:defRPr sz="3800">
                <a:solidFill>
                  <a:srgbClr val="000000"/>
                </a:solidFill>
                <a:latin typeface="Gill Sans"/>
                <a:ea typeface="Gill Sans"/>
                <a:cs typeface="Gill Sans"/>
                <a:sym typeface="Gill Sans"/>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119" name="Diabildsnummer"/>
          <p:cNvSpPr txBox="1">
            <a:spLocks noGrp="1"/>
          </p:cNvSpPr>
          <p:nvPr>
            <p:ph type="sldNum" sz="quarter" idx="2"/>
          </p:nvPr>
        </p:nvSpPr>
        <p:spPr>
          <a:xfrm>
            <a:off x="6129289" y="9546936"/>
            <a:ext cx="339822" cy="365222"/>
          </a:xfrm>
          <a:prstGeom prst="rect">
            <a:avLst/>
          </a:prstGeom>
        </p:spPr>
        <p:txBody>
          <a:bodyPr lIns="49260" tIns="49260" rIns="49260" bIns="49260" anchor="b"/>
          <a:lstStyle>
            <a:lvl1pPr defTabSz="618564">
              <a:defRPr sz="1800">
                <a:solidFill>
                  <a:srgbClr val="000000"/>
                </a:solidFill>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Titeltext</a:t>
            </a:r>
          </a:p>
        </p:txBody>
      </p:sp>
      <p:sp>
        <p:nvSpPr>
          <p:cNvPr id="3" name="Brödtext nivå ett…"/>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Brödtext nivå ett</a:t>
            </a:r>
          </a:p>
          <a:p>
            <a:pPr lvl="1"/>
            <a:r>
              <a:t>Brödtext nivå två</a:t>
            </a:r>
          </a:p>
          <a:p>
            <a:pPr lvl="2"/>
            <a:r>
              <a:t>Brödtext nivå tre</a:t>
            </a:r>
          </a:p>
          <a:p>
            <a:pPr lvl="3"/>
            <a:r>
              <a:t>Brödtext nivå fyra</a:t>
            </a:r>
          </a:p>
          <a:p>
            <a:pPr lvl="4"/>
            <a:r>
              <a:t>Brödtext nivå fem</a:t>
            </a:r>
          </a:p>
        </p:txBody>
      </p:sp>
      <p:sp>
        <p:nvSpPr>
          <p:cNvPr id="4" name="Diabildsnumm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FFFFFF"/>
          </a:solidFill>
          <a:uFillTx/>
          <a:latin typeface="+mn-lt"/>
          <a:ea typeface="+mn-ea"/>
          <a:cs typeface="+mn-cs"/>
          <a:sym typeface="Helvetica Neue Medium"/>
        </a:defRPr>
      </a:lvl1pPr>
      <a:lvl2pPr marL="0" marR="0" indent="228600" algn="ctr" defTabSz="825500" rtl="0" latinLnBrk="0">
        <a:lnSpc>
          <a:spcPct val="100000"/>
        </a:lnSpc>
        <a:spcBef>
          <a:spcPts val="0"/>
        </a:spcBef>
        <a:spcAft>
          <a:spcPts val="0"/>
        </a:spcAft>
        <a:buClrTx/>
        <a:buSzTx/>
        <a:buFontTx/>
        <a:buNone/>
        <a:tabLst/>
        <a:defRPr sz="11200" b="0" i="0" u="none" strike="noStrike" cap="none" spc="0" baseline="0">
          <a:solidFill>
            <a:srgbClr val="FFFFFF"/>
          </a:solidFill>
          <a:uFillTx/>
          <a:latin typeface="+mn-lt"/>
          <a:ea typeface="+mn-ea"/>
          <a:cs typeface="+mn-cs"/>
          <a:sym typeface="Helvetica Neue Medium"/>
        </a:defRPr>
      </a:lvl2pPr>
      <a:lvl3pPr marL="0" marR="0" indent="457200" algn="ctr" defTabSz="825500" rtl="0" latinLnBrk="0">
        <a:lnSpc>
          <a:spcPct val="100000"/>
        </a:lnSpc>
        <a:spcBef>
          <a:spcPts val="0"/>
        </a:spcBef>
        <a:spcAft>
          <a:spcPts val="0"/>
        </a:spcAft>
        <a:buClrTx/>
        <a:buSzTx/>
        <a:buFontTx/>
        <a:buNone/>
        <a:tabLst/>
        <a:defRPr sz="11200" b="0" i="0" u="none" strike="noStrike" cap="none" spc="0" baseline="0">
          <a:solidFill>
            <a:srgbClr val="FFFFFF"/>
          </a:solidFill>
          <a:uFillTx/>
          <a:latin typeface="+mn-lt"/>
          <a:ea typeface="+mn-ea"/>
          <a:cs typeface="+mn-cs"/>
          <a:sym typeface="Helvetica Neue Medium"/>
        </a:defRPr>
      </a:lvl3pPr>
      <a:lvl4pPr marL="0" marR="0" indent="685800" algn="ctr" defTabSz="825500" rtl="0" latinLnBrk="0">
        <a:lnSpc>
          <a:spcPct val="100000"/>
        </a:lnSpc>
        <a:spcBef>
          <a:spcPts val="0"/>
        </a:spcBef>
        <a:spcAft>
          <a:spcPts val="0"/>
        </a:spcAft>
        <a:buClrTx/>
        <a:buSzTx/>
        <a:buFontTx/>
        <a:buNone/>
        <a:tabLst/>
        <a:defRPr sz="11200" b="0" i="0" u="none" strike="noStrike" cap="none" spc="0" baseline="0">
          <a:solidFill>
            <a:srgbClr val="FFFFFF"/>
          </a:solidFill>
          <a:uFillTx/>
          <a:latin typeface="+mn-lt"/>
          <a:ea typeface="+mn-ea"/>
          <a:cs typeface="+mn-cs"/>
          <a:sym typeface="Helvetica Neue Medium"/>
        </a:defRPr>
      </a:lvl4pPr>
      <a:lvl5pPr marL="0" marR="0" indent="914400" algn="ctr" defTabSz="825500" rtl="0" latinLnBrk="0">
        <a:lnSpc>
          <a:spcPct val="100000"/>
        </a:lnSpc>
        <a:spcBef>
          <a:spcPts val="0"/>
        </a:spcBef>
        <a:spcAft>
          <a:spcPts val="0"/>
        </a:spcAft>
        <a:buClrTx/>
        <a:buSzTx/>
        <a:buFontTx/>
        <a:buNone/>
        <a:tabLst/>
        <a:defRPr sz="11200" b="0" i="0" u="none" strike="noStrike" cap="none" spc="0" baseline="0">
          <a:solidFill>
            <a:srgbClr val="FFFFFF"/>
          </a:solidFill>
          <a:uFillTx/>
          <a:latin typeface="+mn-lt"/>
          <a:ea typeface="+mn-ea"/>
          <a:cs typeface="+mn-cs"/>
          <a:sym typeface="Helvetica Neue Medium"/>
        </a:defRPr>
      </a:lvl5pPr>
      <a:lvl6pPr marL="0" marR="0" indent="1143000" algn="ctr" defTabSz="825500" rtl="0" latinLnBrk="0">
        <a:lnSpc>
          <a:spcPct val="100000"/>
        </a:lnSpc>
        <a:spcBef>
          <a:spcPts val="0"/>
        </a:spcBef>
        <a:spcAft>
          <a:spcPts val="0"/>
        </a:spcAft>
        <a:buClrTx/>
        <a:buSzTx/>
        <a:buFontTx/>
        <a:buNone/>
        <a:tabLst/>
        <a:defRPr sz="11200" b="0" i="0" u="none" strike="noStrike" cap="none" spc="0" baseline="0">
          <a:solidFill>
            <a:srgbClr val="FFFFFF"/>
          </a:solidFill>
          <a:uFillTx/>
          <a:latin typeface="+mn-lt"/>
          <a:ea typeface="+mn-ea"/>
          <a:cs typeface="+mn-cs"/>
          <a:sym typeface="Helvetica Neue Medium"/>
        </a:defRPr>
      </a:lvl6pPr>
      <a:lvl7pPr marL="0" marR="0" indent="1371600" algn="ctr" defTabSz="825500" rtl="0" latinLnBrk="0">
        <a:lnSpc>
          <a:spcPct val="100000"/>
        </a:lnSpc>
        <a:spcBef>
          <a:spcPts val="0"/>
        </a:spcBef>
        <a:spcAft>
          <a:spcPts val="0"/>
        </a:spcAft>
        <a:buClrTx/>
        <a:buSzTx/>
        <a:buFontTx/>
        <a:buNone/>
        <a:tabLst/>
        <a:defRPr sz="11200" b="0" i="0" u="none" strike="noStrike" cap="none" spc="0" baseline="0">
          <a:solidFill>
            <a:srgbClr val="FFFFFF"/>
          </a:solidFill>
          <a:uFillTx/>
          <a:latin typeface="+mn-lt"/>
          <a:ea typeface="+mn-ea"/>
          <a:cs typeface="+mn-cs"/>
          <a:sym typeface="Helvetica Neue Medium"/>
        </a:defRPr>
      </a:lvl7pPr>
      <a:lvl8pPr marL="0" marR="0" indent="1600200" algn="ctr" defTabSz="825500" rtl="0" latinLnBrk="0">
        <a:lnSpc>
          <a:spcPct val="100000"/>
        </a:lnSpc>
        <a:spcBef>
          <a:spcPts val="0"/>
        </a:spcBef>
        <a:spcAft>
          <a:spcPts val="0"/>
        </a:spcAft>
        <a:buClrTx/>
        <a:buSzTx/>
        <a:buFontTx/>
        <a:buNone/>
        <a:tabLst/>
        <a:defRPr sz="11200" b="0" i="0" u="none" strike="noStrike" cap="none" spc="0" baseline="0">
          <a:solidFill>
            <a:srgbClr val="FFFFFF"/>
          </a:solidFill>
          <a:uFillTx/>
          <a:latin typeface="+mn-lt"/>
          <a:ea typeface="+mn-ea"/>
          <a:cs typeface="+mn-cs"/>
          <a:sym typeface="Helvetica Neue Medium"/>
        </a:defRPr>
      </a:lvl8pPr>
      <a:lvl9pPr marL="0" marR="0" indent="1828800" algn="ctr" defTabSz="825500" rtl="0" latinLnBrk="0">
        <a:lnSpc>
          <a:spcPct val="100000"/>
        </a:lnSpc>
        <a:spcBef>
          <a:spcPts val="0"/>
        </a:spcBef>
        <a:spcAft>
          <a:spcPts val="0"/>
        </a:spcAft>
        <a:buClrTx/>
        <a:buSzTx/>
        <a:buFontTx/>
        <a:buNone/>
        <a:tabLst/>
        <a:defRPr sz="11200" b="0" i="0" u="none" strike="noStrike" cap="none" spc="0" baseline="0">
          <a:solidFill>
            <a:srgbClr val="FFFFFF"/>
          </a:solidFill>
          <a:uFillTx/>
          <a:latin typeface="+mn-lt"/>
          <a:ea typeface="+mn-ea"/>
          <a:cs typeface="+mn-cs"/>
          <a:sym typeface="Helvetica Neue Medium"/>
        </a:defRPr>
      </a:lvl9pPr>
    </p:titleStyle>
    <p:bodyStyle>
      <a:lvl1pPr marL="635000" marR="0" indent="-635000" algn="l" defTabSz="825500" rtl="0" latinLnBrk="0">
        <a:lnSpc>
          <a:spcPct val="100000"/>
        </a:lnSpc>
        <a:spcBef>
          <a:spcPts val="5900"/>
        </a:spcBef>
        <a:spcAft>
          <a:spcPts val="0"/>
        </a:spcAft>
        <a:buClr>
          <a:srgbClr val="FFFFFF"/>
        </a:buClr>
        <a:buSzPct val="125000"/>
        <a:buFontTx/>
        <a:buChar char="•"/>
        <a:tabLst/>
        <a:defRPr sz="4800" b="0" i="0" u="none" strike="noStrike" cap="none" spc="0" baseline="0">
          <a:solidFill>
            <a:srgbClr val="FFFFFF"/>
          </a:solidFill>
          <a:uFillTx/>
          <a:latin typeface="Helvetica Neue"/>
          <a:ea typeface="Helvetica Neue"/>
          <a:cs typeface="Helvetica Neue"/>
          <a:sym typeface="Helvetica Neue"/>
        </a:defRPr>
      </a:lvl1pPr>
      <a:lvl2pPr marL="1270000" marR="0" indent="-635000" algn="l" defTabSz="825500" rtl="0" latinLnBrk="0">
        <a:lnSpc>
          <a:spcPct val="100000"/>
        </a:lnSpc>
        <a:spcBef>
          <a:spcPts val="5900"/>
        </a:spcBef>
        <a:spcAft>
          <a:spcPts val="0"/>
        </a:spcAft>
        <a:buClr>
          <a:srgbClr val="FFFFFF"/>
        </a:buClr>
        <a:buSzPct val="125000"/>
        <a:buFontTx/>
        <a:buChar char="•"/>
        <a:tabLst/>
        <a:defRPr sz="4800" b="0" i="0" u="none" strike="noStrike" cap="none" spc="0" baseline="0">
          <a:solidFill>
            <a:srgbClr val="FFFFFF"/>
          </a:solidFill>
          <a:uFillTx/>
          <a:latin typeface="Helvetica Neue"/>
          <a:ea typeface="Helvetica Neue"/>
          <a:cs typeface="Helvetica Neue"/>
          <a:sym typeface="Helvetica Neue"/>
        </a:defRPr>
      </a:lvl2pPr>
      <a:lvl3pPr marL="1905000" marR="0" indent="-635000" algn="l" defTabSz="825500" rtl="0" latinLnBrk="0">
        <a:lnSpc>
          <a:spcPct val="100000"/>
        </a:lnSpc>
        <a:spcBef>
          <a:spcPts val="5900"/>
        </a:spcBef>
        <a:spcAft>
          <a:spcPts val="0"/>
        </a:spcAft>
        <a:buClr>
          <a:srgbClr val="FFFFFF"/>
        </a:buClr>
        <a:buSzPct val="125000"/>
        <a:buFontTx/>
        <a:buChar char="•"/>
        <a:tabLst/>
        <a:defRPr sz="4800" b="0" i="0" u="none" strike="noStrike" cap="none" spc="0" baseline="0">
          <a:solidFill>
            <a:srgbClr val="FFFFFF"/>
          </a:solidFill>
          <a:uFillTx/>
          <a:latin typeface="Helvetica Neue"/>
          <a:ea typeface="Helvetica Neue"/>
          <a:cs typeface="Helvetica Neue"/>
          <a:sym typeface="Helvetica Neue"/>
        </a:defRPr>
      </a:lvl3pPr>
      <a:lvl4pPr marL="2540000" marR="0" indent="-635000" algn="l" defTabSz="825500" rtl="0" latinLnBrk="0">
        <a:lnSpc>
          <a:spcPct val="100000"/>
        </a:lnSpc>
        <a:spcBef>
          <a:spcPts val="5900"/>
        </a:spcBef>
        <a:spcAft>
          <a:spcPts val="0"/>
        </a:spcAft>
        <a:buClr>
          <a:srgbClr val="FFFFFF"/>
        </a:buClr>
        <a:buSzPct val="125000"/>
        <a:buFontTx/>
        <a:buChar char="•"/>
        <a:tabLst/>
        <a:defRPr sz="4800" b="0" i="0" u="none" strike="noStrike" cap="none" spc="0" baseline="0">
          <a:solidFill>
            <a:srgbClr val="FFFFFF"/>
          </a:solidFill>
          <a:uFillTx/>
          <a:latin typeface="Helvetica Neue"/>
          <a:ea typeface="Helvetica Neue"/>
          <a:cs typeface="Helvetica Neue"/>
          <a:sym typeface="Helvetica Neue"/>
        </a:defRPr>
      </a:lvl4pPr>
      <a:lvl5pPr marL="3175000" marR="0" indent="-635000" algn="l" defTabSz="825500" rtl="0" latinLnBrk="0">
        <a:lnSpc>
          <a:spcPct val="100000"/>
        </a:lnSpc>
        <a:spcBef>
          <a:spcPts val="5900"/>
        </a:spcBef>
        <a:spcAft>
          <a:spcPts val="0"/>
        </a:spcAft>
        <a:buClr>
          <a:srgbClr val="FFFFFF"/>
        </a:buClr>
        <a:buSzPct val="125000"/>
        <a:buFontTx/>
        <a:buChar char="•"/>
        <a:tabLst/>
        <a:defRPr sz="4800" b="0" i="0" u="none" strike="noStrike" cap="none" spc="0" baseline="0">
          <a:solidFill>
            <a:srgbClr val="FFFFFF"/>
          </a:solidFill>
          <a:uFillTx/>
          <a:latin typeface="Helvetica Neue"/>
          <a:ea typeface="Helvetica Neue"/>
          <a:cs typeface="Helvetica Neue"/>
          <a:sym typeface="Helvetica Neue"/>
        </a:defRPr>
      </a:lvl5pPr>
      <a:lvl6pPr marL="3810000" marR="0" indent="-635000" algn="l" defTabSz="825500" rtl="0" latinLnBrk="0">
        <a:lnSpc>
          <a:spcPct val="100000"/>
        </a:lnSpc>
        <a:spcBef>
          <a:spcPts val="5900"/>
        </a:spcBef>
        <a:spcAft>
          <a:spcPts val="0"/>
        </a:spcAft>
        <a:buClr>
          <a:srgbClr val="FFFFFF"/>
        </a:buClr>
        <a:buSzPct val="125000"/>
        <a:buFontTx/>
        <a:buChar char="•"/>
        <a:tabLst/>
        <a:defRPr sz="4800" b="0" i="0" u="none" strike="noStrike" cap="none" spc="0" baseline="0">
          <a:solidFill>
            <a:srgbClr val="FFFFFF"/>
          </a:solidFill>
          <a:uFillTx/>
          <a:latin typeface="Helvetica Neue"/>
          <a:ea typeface="Helvetica Neue"/>
          <a:cs typeface="Helvetica Neue"/>
          <a:sym typeface="Helvetica Neue"/>
        </a:defRPr>
      </a:lvl6pPr>
      <a:lvl7pPr marL="4445000" marR="0" indent="-635000" algn="l" defTabSz="825500" rtl="0" latinLnBrk="0">
        <a:lnSpc>
          <a:spcPct val="100000"/>
        </a:lnSpc>
        <a:spcBef>
          <a:spcPts val="5900"/>
        </a:spcBef>
        <a:spcAft>
          <a:spcPts val="0"/>
        </a:spcAft>
        <a:buClr>
          <a:srgbClr val="FFFFFF"/>
        </a:buClr>
        <a:buSzPct val="125000"/>
        <a:buFontTx/>
        <a:buChar char="•"/>
        <a:tabLst/>
        <a:defRPr sz="4800" b="0" i="0" u="none" strike="noStrike" cap="none" spc="0" baseline="0">
          <a:solidFill>
            <a:srgbClr val="FFFFFF"/>
          </a:solidFill>
          <a:uFillTx/>
          <a:latin typeface="Helvetica Neue"/>
          <a:ea typeface="Helvetica Neue"/>
          <a:cs typeface="Helvetica Neue"/>
          <a:sym typeface="Helvetica Neue"/>
        </a:defRPr>
      </a:lvl7pPr>
      <a:lvl8pPr marL="5080000" marR="0" indent="-635000" algn="l" defTabSz="825500" rtl="0" latinLnBrk="0">
        <a:lnSpc>
          <a:spcPct val="100000"/>
        </a:lnSpc>
        <a:spcBef>
          <a:spcPts val="5900"/>
        </a:spcBef>
        <a:spcAft>
          <a:spcPts val="0"/>
        </a:spcAft>
        <a:buClr>
          <a:srgbClr val="FFFFFF"/>
        </a:buClr>
        <a:buSzPct val="125000"/>
        <a:buFontTx/>
        <a:buChar char="•"/>
        <a:tabLst/>
        <a:defRPr sz="4800" b="0" i="0" u="none" strike="noStrike" cap="none" spc="0" baseline="0">
          <a:solidFill>
            <a:srgbClr val="FFFFFF"/>
          </a:solidFill>
          <a:uFillTx/>
          <a:latin typeface="Helvetica Neue"/>
          <a:ea typeface="Helvetica Neue"/>
          <a:cs typeface="Helvetica Neue"/>
          <a:sym typeface="Helvetica Neue"/>
        </a:defRPr>
      </a:lvl8pPr>
      <a:lvl9pPr marL="5715000" marR="0" indent="-635000" algn="l" defTabSz="825500" rtl="0" latinLnBrk="0">
        <a:lnSpc>
          <a:spcPct val="100000"/>
        </a:lnSpc>
        <a:spcBef>
          <a:spcPts val="5900"/>
        </a:spcBef>
        <a:spcAft>
          <a:spcPts val="0"/>
        </a:spcAft>
        <a:buClr>
          <a:srgbClr val="FFFFFF"/>
        </a:buClr>
        <a:buSzPct val="125000"/>
        <a:buFontTx/>
        <a:buChar char="•"/>
        <a:tabLst/>
        <a:defRPr sz="4800" b="0" i="0" u="none" strike="noStrike" cap="none" spc="0" baseline="0">
          <a:solidFill>
            <a:srgbClr val="FFFFFF"/>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228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457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685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9144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11430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13716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16002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182880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2.png"/><Relationship Id="rId4" Type="http://schemas.openxmlformats.org/officeDocument/2006/relationships/hyperlink" Target="https://www.smhi.se/kunskapsbanken/klimat/klimatmodeller-och-scenarier/rcp-er-den-nya-generationen-klimatscenarier-1.3291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hyperlink" Target="http://klimatanpassning.se/hur-klimatet-forandras/klimateffekter/grundvatten-1.21296" TargetMode="External"/><Relationship Id="rId13" Type="http://schemas.openxmlformats.org/officeDocument/2006/relationships/hyperlink" Target="http://klimatanpassning.se/hur-klimatet-forandras/klimateffekter/nollgenomgangar-1.21289" TargetMode="External"/><Relationship Id="rId3" Type="http://schemas.openxmlformats.org/officeDocument/2006/relationships/image" Target="../media/image1.png"/><Relationship Id="rId7" Type="http://schemas.openxmlformats.org/officeDocument/2006/relationships/hyperlink" Target="http://klimatanpassning.se/hur-klimatet-forandras/klimateffekter/vattenstand-1.21313" TargetMode="External"/><Relationship Id="rId12"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hyperlink" Target="http://klimatanpassning.se/hur-klimatet-forandras/klimateffekter/nederbord-1.21297" TargetMode="External"/><Relationship Id="rId11" Type="http://schemas.openxmlformats.org/officeDocument/2006/relationships/hyperlink" Target="http://klimatanpassning.se/hur-klimatet-forandras/klimateffekter/floden-1.21316" TargetMode="External"/><Relationship Id="rId5" Type="http://schemas.openxmlformats.org/officeDocument/2006/relationships/hyperlink" Target="http://klimatanpassning.se/hur-klimatet-forandras/klimateffekter/erosion-1.149364" TargetMode="External"/><Relationship Id="rId10" Type="http://schemas.openxmlformats.org/officeDocument/2006/relationships/hyperlink" Target="http://klimatanpassning.se/hur-klimatet-forandras/klimateffekter/oversvamning-1.21324" TargetMode="External"/><Relationship Id="rId4" Type="http://schemas.openxmlformats.org/officeDocument/2006/relationships/hyperlink" Target="http://klimatanpassning.se/hur-klimatet-forandras/klimateffekter/brand-1.21286" TargetMode="External"/><Relationship Id="rId9" Type="http://schemas.openxmlformats.org/officeDocument/2006/relationships/hyperlink" Target="http://klimatanpassning.se/hur-klimatet-forandras/klimateffekter/torka-1.21291"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hyperlink" Target="https://kartor.skogsstyrelsen.se/kartor/?startapp=skador&amp;x=7140041.9537&amp;y=721383.4952&amp;scale=24982.690656000006&amp;bg=Markfuktighet" TargetMode="External"/><Relationship Id="rId3" Type="http://schemas.openxmlformats.org/officeDocument/2006/relationships/image" Target="../media/image1.png"/><Relationship Id="rId7" Type="http://schemas.openxmlformats.org/officeDocument/2006/relationships/hyperlink" Target="http://gis.swedgeo.se/rasskrederosion/?layerParam=%5b%22Topografisk%20(gr%C3%A5skala)%22,%22Fastmark%20%5bSGU%5d%22,%22Sl%C3%A4nter%20-%20Omr%C3%A5de%20som%20kan%20p%C3%A5verkas%20vid%20ras%22,%22Angr%C3%A4nsande%20sl%C3%A4nter%20med%20kraftig%20lutning%22,%22Instabila%20sl%C3%A4nter%20-%20Mycket%20kraftig%20lutning%22,%22Ravinformation%20-%20M%C3%B6jlig%20ravinformation%22,%22Ravinformation%20-%20Vattendrag%20i%20anslutning%22,%22Sp%C3%A5r%20av%20jordskred%20(skred%C3%A4rr)%20%5bSGU%5d%22,%22Raviner%20%5bSGU%5d%22,%22%C3%96versv%C3%A4mningskarterade%20vattendrag,%20%C3%B6versikt%22,%22100-%C3%A5rsfl%C3%B6de%20(Klimatanpassat%20fl%C3%B6de%20f%C3%B6r%20slutet%20av%20seklet)%22,%22100-%C3%A5rsfl%C3%B6de,%20%C3%B6versiktlig%20kartering%22,%22200-%C3%A5rsfl%C3%B6de%20(Klimatanpassat%20fl%C3%B6de%20f%C3%B6r%20slutet%20av%20seklet)%22,%22Ber%C3%A4knat%20h%C3%B6gsta%20fl%C3%B6de%22,%22Ber%C3%A4knat%20h%C3%B6gsta%20fl%C3%B6de,%20%C3%B6versiktlig%20kartering%22,%22Kommungr%C3%A4nser%20(ur%20%C3%96versiktskartan)%22,%22Intr%C3%A4ffade%20skred,%20ras%20och%20%C3%B6vriga%20jordr%C3%B6relser%20%5bSGI%5d%22%5d&amp;zoomParam=6&amp;coordinatesParam=%5b720477.3921762712,7086613.406444651,757661.4718562711,7108201.45270465%5d" TargetMode="External"/><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hyperlink" Target="http://gis.swedgeo.se/rasskrederosion/?layerParam=%5b%22Topografisk%20(gr%C3%A5skala)%22,%22Fastmark%20%5bSGU%5d%22,%22Sl%C3%A4nter%20-%20Omr%C3%A5de%20som%20kan%20p%C3%A5verkas%20vid%20ras%22,%22Angr%C3%A4nsande%20sl%C3%A4nter%20med%20kraftig%20lutning%22,%22Instabila%20sl%C3%A4nter%20-%20Mycket%20kraftig%20lutning%22,%22Ravinformation%20-%20M%C3%B6jlig%20ravinformation%22,%22Ravinformation%20-%20Vattendrag%20i%20anslutning%22,%22Sp%C3%A5r%20av%20jordskred%20(skred%C3%A4rr)%20%5bSGU%5d%22,%22Raviner%20%5bSGU%5d%22,%22%C3%96versv%C3%A4mningskarterade%20vattendrag,%20%C3%B6versikt%22,%22100-%C3%A5rsfl%C3%B6de%20(Klimatanpassat%20fl%C3%B6de%20f%C3%B6r%20slutet%20av%20seklet)%22,%22100-%C3%A5rsfl%C3%B6de,%20%C3%B6versiktlig%20kartering%22,%22200-%C3%A5rsfl%C3%B6de%20(Klimatanpassat%20fl%C3%B6de%20f%C3%B6r%20slutet%20av%20seklet)%22,%22Ber%C3%A4knat%20h%C3%B6gsta%20fl%C3%B6de%22,%22Ber%C3%A4knat%20h%C3%B6gsta%20fl%C3%B6de,%20%C3%B6versiktlig%20kartering%22,%22Kommungr%C3%A4nser%20(ur%20%C3%96versiktskartan)%22,%22Intr%C3%A4ffade%20skred,%20ras%20och%20%C3%B6vriga%20jordr%C3%B6relser%20%5bSGI%5d%22%5d&amp;zoomParam=7&amp;coordinatesParam=%5b732835.3707236111,7104786.543758471,751427.4079076111,7115580.56534647%5d" TargetMode="External"/><Relationship Id="rId5" Type="http://schemas.openxmlformats.org/officeDocument/2006/relationships/hyperlink" Target="https://www.smhi.se/klimat/framtidens-klimat/klimatscenarier/sweden/basin/savaran-tavlean-umealven-hornan-och-orealven/rcp85/year/temperature" TargetMode="External"/><Relationship Id="rId10" Type="http://schemas.openxmlformats.org/officeDocument/2006/relationships/image" Target="../media/image2.png"/><Relationship Id="rId4" Type="http://schemas.openxmlformats.org/officeDocument/2006/relationships/hyperlink" Target="http://klimatanpassning.se/" TargetMode="External"/><Relationship Id="rId9" Type="http://schemas.openxmlformats.org/officeDocument/2006/relationships/hyperlink" Target="https://www.lansstyrelsen.se/download/18.570d3e071634a1456082f7/1526069042975/Fakta%202016-7%20Checklista%20klimatanpassning%20i%20fysisk%20planering.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 name="RUBRIK I VERSALER…"/>
          <p:cNvSpPr txBox="1"/>
          <p:nvPr/>
        </p:nvSpPr>
        <p:spPr>
          <a:xfrm>
            <a:off x="1449117" y="1663836"/>
            <a:ext cx="11149068" cy="8009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l" defTabSz="484094">
              <a:lnSpc>
                <a:spcPts val="5900"/>
              </a:lnSpc>
              <a:tabLst>
                <a:tab pos="2540000" algn="l"/>
              </a:tabLst>
              <a:defRPr sz="5800">
                <a:solidFill>
                  <a:srgbClr val="000000"/>
                </a:solidFill>
                <a:latin typeface="Helvetica"/>
                <a:ea typeface="Helvetica"/>
                <a:cs typeface="Helvetica"/>
                <a:sym typeface="Helvetica"/>
              </a:defRPr>
            </a:pPr>
            <a:r>
              <a:rPr lang="sv-SE" sz="8000" dirty="0">
                <a:solidFill>
                  <a:schemeClr val="tx1"/>
                </a:solidFill>
              </a:rPr>
              <a:t>Klimatanpassning</a:t>
            </a:r>
            <a:endParaRPr sz="5400" dirty="0">
              <a:solidFill>
                <a:schemeClr val="tx1"/>
              </a:solidFill>
            </a:endParaRPr>
          </a:p>
        </p:txBody>
      </p:sp>
      <p:pic>
        <p:nvPicPr>
          <p:cNvPr id="9" name="ESAM_LOGO_VIT_PAYOFF.png" descr="ESAM_LOGO_VIT_PAYOFF.png"/>
          <p:cNvPicPr>
            <a:picLocks noChangeAspect="1"/>
          </p:cNvPicPr>
          <p:nvPr/>
        </p:nvPicPr>
        <p:blipFill>
          <a:blip r:embed="rId3"/>
          <a:stretch>
            <a:fillRect/>
          </a:stretch>
        </p:blipFill>
        <p:spPr>
          <a:xfrm>
            <a:off x="19837398" y="12089079"/>
            <a:ext cx="3969928" cy="1001665"/>
          </a:xfrm>
          <a:prstGeom prst="rect">
            <a:avLst/>
          </a:prstGeom>
          <a:ln w="12700">
            <a:miter lim="400000"/>
          </a:ln>
        </p:spPr>
      </p:pic>
      <p:grpSp>
        <p:nvGrpSpPr>
          <p:cNvPr id="16" name="Grupp 15"/>
          <p:cNvGrpSpPr/>
          <p:nvPr/>
        </p:nvGrpSpPr>
        <p:grpSpPr>
          <a:xfrm>
            <a:off x="-4724785" y="11543681"/>
            <a:ext cx="33246842" cy="4703769"/>
            <a:chOff x="3275937" y="8019166"/>
            <a:chExt cx="14677212" cy="3033269"/>
          </a:xfrm>
        </p:grpSpPr>
        <p:sp>
          <p:nvSpPr>
            <p:cNvPr id="4" name="Frihandsfigur 3"/>
            <p:cNvSpPr/>
            <p:nvPr/>
          </p:nvSpPr>
          <p:spPr>
            <a:xfrm>
              <a:off x="3309870" y="8058182"/>
              <a:ext cx="14643279" cy="2667493"/>
            </a:xfrm>
            <a:custGeom>
              <a:avLst/>
              <a:gdLst>
                <a:gd name="connsiteX0" fmla="*/ 0 w 14643279"/>
                <a:gd name="connsiteY0" fmla="*/ 1729762 h 2667493"/>
                <a:gd name="connsiteX1" fmla="*/ 3734874 w 14643279"/>
                <a:gd name="connsiteY1" fmla="*/ 16872 h 2667493"/>
                <a:gd name="connsiteX2" fmla="*/ 9852338 w 14643279"/>
                <a:gd name="connsiteY2" fmla="*/ 2657041 h 2667493"/>
                <a:gd name="connsiteX3" fmla="*/ 14643279 w 14643279"/>
                <a:gd name="connsiteY3" fmla="*/ 763846 h 2667493"/>
              </a:gdLst>
              <a:ahLst/>
              <a:cxnLst>
                <a:cxn ang="0">
                  <a:pos x="connsiteX0" y="connsiteY0"/>
                </a:cxn>
                <a:cxn ang="0">
                  <a:pos x="connsiteX1" y="connsiteY1"/>
                </a:cxn>
                <a:cxn ang="0">
                  <a:pos x="connsiteX2" y="connsiteY2"/>
                </a:cxn>
                <a:cxn ang="0">
                  <a:pos x="connsiteX3" y="connsiteY3"/>
                </a:cxn>
              </a:cxnLst>
              <a:rect l="l" t="t" r="r" b="b"/>
              <a:pathLst>
                <a:path w="14643279" h="2667493">
                  <a:moveTo>
                    <a:pt x="0" y="1729762"/>
                  </a:moveTo>
                  <a:cubicBezTo>
                    <a:pt x="1046409" y="796043"/>
                    <a:pt x="2092818" y="-137675"/>
                    <a:pt x="3734874" y="16872"/>
                  </a:cubicBezTo>
                  <a:cubicBezTo>
                    <a:pt x="5376930" y="171418"/>
                    <a:pt x="8034271" y="2532545"/>
                    <a:pt x="9852338" y="2657041"/>
                  </a:cubicBezTo>
                  <a:cubicBezTo>
                    <a:pt x="11670405" y="2781537"/>
                    <a:pt x="13156842" y="1772691"/>
                    <a:pt x="14643279" y="763846"/>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D85AA2"/>
                </a:solidFill>
                <a:effectLst/>
                <a:uFillTx/>
              </a:endParaRPr>
            </a:p>
          </p:txBody>
        </p:sp>
        <p:sp>
          <p:nvSpPr>
            <p:cNvPr id="5" name="Frihandsfigur 4"/>
            <p:cNvSpPr/>
            <p:nvPr/>
          </p:nvSpPr>
          <p:spPr>
            <a:xfrm>
              <a:off x="3296992" y="8216990"/>
              <a:ext cx="14630400" cy="2352832"/>
            </a:xfrm>
            <a:custGeom>
              <a:avLst/>
              <a:gdLst>
                <a:gd name="connsiteX0" fmla="*/ 0 w 14630400"/>
                <a:gd name="connsiteY0" fmla="*/ 1583833 h 2352832"/>
                <a:gd name="connsiteX1" fmla="*/ 3348507 w 14630400"/>
                <a:gd name="connsiteY1" fmla="*/ 12610 h 2352832"/>
                <a:gd name="connsiteX2" fmla="*/ 7547019 w 14630400"/>
                <a:gd name="connsiteY2" fmla="*/ 2343686 h 2352832"/>
                <a:gd name="connsiteX3" fmla="*/ 14630400 w 14630400"/>
                <a:gd name="connsiteY3" fmla="*/ 669433 h 2352832"/>
              </a:gdLst>
              <a:ahLst/>
              <a:cxnLst>
                <a:cxn ang="0">
                  <a:pos x="connsiteX0" y="connsiteY0"/>
                </a:cxn>
                <a:cxn ang="0">
                  <a:pos x="connsiteX1" y="connsiteY1"/>
                </a:cxn>
                <a:cxn ang="0">
                  <a:pos x="connsiteX2" y="connsiteY2"/>
                </a:cxn>
                <a:cxn ang="0">
                  <a:pos x="connsiteX3" y="connsiteY3"/>
                </a:cxn>
              </a:cxnLst>
              <a:rect l="l" t="t" r="r" b="b"/>
              <a:pathLst>
                <a:path w="14630400" h="2352832">
                  <a:moveTo>
                    <a:pt x="0" y="1583833"/>
                  </a:moveTo>
                  <a:cubicBezTo>
                    <a:pt x="1045335" y="734900"/>
                    <a:pt x="2090671" y="-114032"/>
                    <a:pt x="3348507" y="12610"/>
                  </a:cubicBezTo>
                  <a:cubicBezTo>
                    <a:pt x="4606343" y="139252"/>
                    <a:pt x="5666704" y="2234216"/>
                    <a:pt x="7547019" y="2343686"/>
                  </a:cubicBezTo>
                  <a:cubicBezTo>
                    <a:pt x="9427334" y="2453156"/>
                    <a:pt x="12028867" y="1561294"/>
                    <a:pt x="14630400" y="669433"/>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6" name="Frihandsfigur 5"/>
            <p:cNvSpPr/>
            <p:nvPr/>
          </p:nvSpPr>
          <p:spPr>
            <a:xfrm>
              <a:off x="3275937" y="8229231"/>
              <a:ext cx="14630400" cy="1684083"/>
            </a:xfrm>
            <a:custGeom>
              <a:avLst/>
              <a:gdLst>
                <a:gd name="connsiteX0" fmla="*/ 0 w 14630400"/>
                <a:gd name="connsiteY0" fmla="*/ 1550873 h 1684083"/>
                <a:gd name="connsiteX1" fmla="*/ 5192202 w 14630400"/>
                <a:gd name="connsiteY1" fmla="*/ 369 h 1684083"/>
                <a:gd name="connsiteX2" fmla="*/ 8984974 w 14630400"/>
                <a:gd name="connsiteY2" fmla="*/ 1670143 h 1684083"/>
                <a:gd name="connsiteX3" fmla="*/ 14630400 w 14630400"/>
                <a:gd name="connsiteY3" fmla="*/ 660327 h 1684083"/>
              </a:gdLst>
              <a:ahLst/>
              <a:cxnLst>
                <a:cxn ang="0">
                  <a:pos x="connsiteX0" y="connsiteY0"/>
                </a:cxn>
                <a:cxn ang="0">
                  <a:pos x="connsiteX1" y="connsiteY1"/>
                </a:cxn>
                <a:cxn ang="0">
                  <a:pos x="connsiteX2" y="connsiteY2"/>
                </a:cxn>
                <a:cxn ang="0">
                  <a:pos x="connsiteX3" y="connsiteY3"/>
                </a:cxn>
              </a:cxnLst>
              <a:rect l="l" t="t" r="r" b="b"/>
              <a:pathLst>
                <a:path w="14630400" h="1684083">
                  <a:moveTo>
                    <a:pt x="0" y="1550873"/>
                  </a:moveTo>
                  <a:cubicBezTo>
                    <a:pt x="1847353" y="765682"/>
                    <a:pt x="3694706" y="-19509"/>
                    <a:pt x="5192202" y="369"/>
                  </a:cubicBezTo>
                  <a:cubicBezTo>
                    <a:pt x="6689698" y="20247"/>
                    <a:pt x="7411941" y="1560150"/>
                    <a:pt x="8984974" y="1670143"/>
                  </a:cubicBezTo>
                  <a:cubicBezTo>
                    <a:pt x="10558007" y="1780136"/>
                    <a:pt x="12594203" y="1220231"/>
                    <a:pt x="14630400" y="660327"/>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7" name="Frihandsfigur 6"/>
            <p:cNvSpPr/>
            <p:nvPr/>
          </p:nvSpPr>
          <p:spPr>
            <a:xfrm>
              <a:off x="3307743" y="8510485"/>
              <a:ext cx="14598594" cy="1277571"/>
            </a:xfrm>
            <a:custGeom>
              <a:avLst/>
              <a:gdLst>
                <a:gd name="connsiteX0" fmla="*/ 0 w 14598594"/>
                <a:gd name="connsiteY0" fmla="*/ 1277571 h 1277571"/>
                <a:gd name="connsiteX1" fmla="*/ 3315694 w 14598594"/>
                <a:gd name="connsiteY1" fmla="*/ 315463 h 1277571"/>
                <a:gd name="connsiteX2" fmla="*/ 6233822 w 14598594"/>
                <a:gd name="connsiteY2" fmla="*/ 856152 h 1277571"/>
                <a:gd name="connsiteX3" fmla="*/ 9215561 w 14598594"/>
                <a:gd name="connsiteY3" fmla="*/ 13313 h 1277571"/>
                <a:gd name="connsiteX4" fmla="*/ 14598594 w 14598594"/>
                <a:gd name="connsiteY4" fmla="*/ 418830 h 1277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8594" h="1277571">
                  <a:moveTo>
                    <a:pt x="0" y="1277571"/>
                  </a:moveTo>
                  <a:cubicBezTo>
                    <a:pt x="1138362" y="831635"/>
                    <a:pt x="2276724" y="385699"/>
                    <a:pt x="3315694" y="315463"/>
                  </a:cubicBezTo>
                  <a:cubicBezTo>
                    <a:pt x="4354664" y="245226"/>
                    <a:pt x="5250511" y="906510"/>
                    <a:pt x="6233822" y="856152"/>
                  </a:cubicBezTo>
                  <a:cubicBezTo>
                    <a:pt x="7217133" y="805794"/>
                    <a:pt x="7821432" y="86200"/>
                    <a:pt x="9215561" y="13313"/>
                  </a:cubicBezTo>
                  <a:cubicBezTo>
                    <a:pt x="10609690" y="-59574"/>
                    <a:pt x="12604142" y="179628"/>
                    <a:pt x="14598594" y="41883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8" name="Frihandsfigur 7"/>
            <p:cNvSpPr/>
            <p:nvPr/>
          </p:nvSpPr>
          <p:spPr>
            <a:xfrm>
              <a:off x="3339548" y="8482302"/>
              <a:ext cx="14566789" cy="2251349"/>
            </a:xfrm>
            <a:custGeom>
              <a:avLst/>
              <a:gdLst>
                <a:gd name="connsiteX0" fmla="*/ 0 w 14566789"/>
                <a:gd name="connsiteY0" fmla="*/ 1289851 h 2251349"/>
                <a:gd name="connsiteX1" fmla="*/ 3991555 w 14566789"/>
                <a:gd name="connsiteY1" fmla="*/ 2212202 h 2251349"/>
                <a:gd name="connsiteX2" fmla="*/ 7347005 w 14566789"/>
                <a:gd name="connsiteY2" fmla="*/ 128961 h 2251349"/>
                <a:gd name="connsiteX3" fmla="*/ 14566789 w 14566789"/>
                <a:gd name="connsiteY3" fmla="*/ 399305 h 2251349"/>
              </a:gdLst>
              <a:ahLst/>
              <a:cxnLst>
                <a:cxn ang="0">
                  <a:pos x="connsiteX0" y="connsiteY0"/>
                </a:cxn>
                <a:cxn ang="0">
                  <a:pos x="connsiteX1" y="connsiteY1"/>
                </a:cxn>
                <a:cxn ang="0">
                  <a:pos x="connsiteX2" y="connsiteY2"/>
                </a:cxn>
                <a:cxn ang="0">
                  <a:pos x="connsiteX3" y="connsiteY3"/>
                </a:cxn>
              </a:cxnLst>
              <a:rect l="l" t="t" r="r" b="b"/>
              <a:pathLst>
                <a:path w="14566789" h="2251349">
                  <a:moveTo>
                    <a:pt x="0" y="1289851"/>
                  </a:moveTo>
                  <a:cubicBezTo>
                    <a:pt x="1383527" y="1847767"/>
                    <a:pt x="2767054" y="2405684"/>
                    <a:pt x="3991555" y="2212202"/>
                  </a:cubicBezTo>
                  <a:cubicBezTo>
                    <a:pt x="5216056" y="2018720"/>
                    <a:pt x="5584466" y="431110"/>
                    <a:pt x="7347005" y="128961"/>
                  </a:cubicBezTo>
                  <a:cubicBezTo>
                    <a:pt x="9109544" y="-173188"/>
                    <a:pt x="11838166" y="113058"/>
                    <a:pt x="14566789" y="399305"/>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0" name="Frihandsfigur 9"/>
            <p:cNvSpPr/>
            <p:nvPr/>
          </p:nvSpPr>
          <p:spPr>
            <a:xfrm>
              <a:off x="3323645" y="8881607"/>
              <a:ext cx="14598595" cy="1556080"/>
            </a:xfrm>
            <a:custGeom>
              <a:avLst/>
              <a:gdLst>
                <a:gd name="connsiteX0" fmla="*/ 0 w 14598595"/>
                <a:gd name="connsiteY0" fmla="*/ 906449 h 1556080"/>
                <a:gd name="connsiteX1" fmla="*/ 6567778 w 14598595"/>
                <a:gd name="connsiteY1" fmla="*/ 532737 h 1556080"/>
                <a:gd name="connsiteX2" fmla="*/ 11696369 w 14598595"/>
                <a:gd name="connsiteY2" fmla="*/ 1550504 h 1556080"/>
                <a:gd name="connsiteX3" fmla="*/ 14598595 w 14598595"/>
                <a:gd name="connsiteY3" fmla="*/ 0 h 1556080"/>
              </a:gdLst>
              <a:ahLst/>
              <a:cxnLst>
                <a:cxn ang="0">
                  <a:pos x="connsiteX0" y="connsiteY0"/>
                </a:cxn>
                <a:cxn ang="0">
                  <a:pos x="connsiteX1" y="connsiteY1"/>
                </a:cxn>
                <a:cxn ang="0">
                  <a:pos x="connsiteX2" y="connsiteY2"/>
                </a:cxn>
                <a:cxn ang="0">
                  <a:pos x="connsiteX3" y="connsiteY3"/>
                </a:cxn>
              </a:cxnLst>
              <a:rect l="l" t="t" r="r" b="b"/>
              <a:pathLst>
                <a:path w="14598595" h="1556080">
                  <a:moveTo>
                    <a:pt x="0" y="906449"/>
                  </a:moveTo>
                  <a:cubicBezTo>
                    <a:pt x="2309191" y="665922"/>
                    <a:pt x="4618383" y="425395"/>
                    <a:pt x="6567778" y="532737"/>
                  </a:cubicBezTo>
                  <a:cubicBezTo>
                    <a:pt x="8517173" y="640079"/>
                    <a:pt x="10357900" y="1639293"/>
                    <a:pt x="11696369" y="1550504"/>
                  </a:cubicBezTo>
                  <a:cubicBezTo>
                    <a:pt x="13034838" y="1461715"/>
                    <a:pt x="13816716" y="730857"/>
                    <a:pt x="14598595" y="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1" name="Frihandsfigur 10"/>
            <p:cNvSpPr/>
            <p:nvPr/>
          </p:nvSpPr>
          <p:spPr>
            <a:xfrm>
              <a:off x="3323645" y="8019166"/>
              <a:ext cx="14598595" cy="2177228"/>
            </a:xfrm>
            <a:custGeom>
              <a:avLst/>
              <a:gdLst>
                <a:gd name="connsiteX0" fmla="*/ 0 w 14598595"/>
                <a:gd name="connsiteY0" fmla="*/ 1745036 h 2177228"/>
                <a:gd name="connsiteX1" fmla="*/ 4564049 w 14598595"/>
                <a:gd name="connsiteY1" fmla="*/ 3700 h 2177228"/>
                <a:gd name="connsiteX2" fmla="*/ 9096292 w 14598595"/>
                <a:gd name="connsiteY2" fmla="*/ 2158504 h 2177228"/>
                <a:gd name="connsiteX3" fmla="*/ 14598595 w 14598595"/>
                <a:gd name="connsiteY3" fmla="*/ 870392 h 2177228"/>
              </a:gdLst>
              <a:ahLst/>
              <a:cxnLst>
                <a:cxn ang="0">
                  <a:pos x="connsiteX0" y="connsiteY0"/>
                </a:cxn>
                <a:cxn ang="0">
                  <a:pos x="connsiteX1" y="connsiteY1"/>
                </a:cxn>
                <a:cxn ang="0">
                  <a:pos x="connsiteX2" y="connsiteY2"/>
                </a:cxn>
                <a:cxn ang="0">
                  <a:pos x="connsiteX3" y="connsiteY3"/>
                </a:cxn>
              </a:cxnLst>
              <a:rect l="l" t="t" r="r" b="b"/>
              <a:pathLst>
                <a:path w="14598595" h="2177228">
                  <a:moveTo>
                    <a:pt x="0" y="1745036"/>
                  </a:moveTo>
                  <a:cubicBezTo>
                    <a:pt x="1524000" y="839912"/>
                    <a:pt x="3048000" y="-65211"/>
                    <a:pt x="4564049" y="3700"/>
                  </a:cubicBezTo>
                  <a:cubicBezTo>
                    <a:pt x="6080098" y="72611"/>
                    <a:pt x="7423868" y="2014055"/>
                    <a:pt x="9096292" y="2158504"/>
                  </a:cubicBezTo>
                  <a:cubicBezTo>
                    <a:pt x="10768716" y="2302953"/>
                    <a:pt x="12683655" y="1586672"/>
                    <a:pt x="14598595" y="870392"/>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2" name="Frihandsfigur 11"/>
            <p:cNvSpPr/>
            <p:nvPr/>
          </p:nvSpPr>
          <p:spPr>
            <a:xfrm>
              <a:off x="3331597" y="8181890"/>
              <a:ext cx="14511130" cy="2210531"/>
            </a:xfrm>
            <a:custGeom>
              <a:avLst/>
              <a:gdLst>
                <a:gd name="connsiteX0" fmla="*/ 0 w 14511130"/>
                <a:gd name="connsiteY0" fmla="*/ 1566409 h 2210531"/>
                <a:gd name="connsiteX1" fmla="*/ 1566406 w 14511130"/>
                <a:gd name="connsiteY1" fmla="*/ 151077 h 2210531"/>
                <a:gd name="connsiteX2" fmla="*/ 5406886 w 14511130"/>
                <a:gd name="connsiteY2" fmla="*/ 2210465 h 2210531"/>
                <a:gd name="connsiteX3" fmla="*/ 8810045 w 14511130"/>
                <a:gd name="connsiteY3" fmla="*/ 71564 h 2210531"/>
                <a:gd name="connsiteX4" fmla="*/ 14511130 w 14511130"/>
                <a:gd name="connsiteY4" fmla="*/ 715620 h 2210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1130" h="2210531">
                  <a:moveTo>
                    <a:pt x="0" y="1566409"/>
                  </a:moveTo>
                  <a:cubicBezTo>
                    <a:pt x="332629" y="805071"/>
                    <a:pt x="665258" y="43734"/>
                    <a:pt x="1566406" y="151077"/>
                  </a:cubicBezTo>
                  <a:cubicBezTo>
                    <a:pt x="2467554" y="258420"/>
                    <a:pt x="4199613" y="2223717"/>
                    <a:pt x="5406886" y="2210465"/>
                  </a:cubicBezTo>
                  <a:cubicBezTo>
                    <a:pt x="6614159" y="2197213"/>
                    <a:pt x="7292671" y="320705"/>
                    <a:pt x="8810045" y="71564"/>
                  </a:cubicBezTo>
                  <a:cubicBezTo>
                    <a:pt x="10327419" y="-177577"/>
                    <a:pt x="12419274" y="269021"/>
                    <a:pt x="14511130" y="71562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3" name="Frihandsfigur 12"/>
            <p:cNvSpPr/>
            <p:nvPr/>
          </p:nvSpPr>
          <p:spPr>
            <a:xfrm>
              <a:off x="3283889" y="8802438"/>
              <a:ext cx="14622448" cy="2249997"/>
            </a:xfrm>
            <a:custGeom>
              <a:avLst/>
              <a:gdLst>
                <a:gd name="connsiteX0" fmla="*/ 0 w 14622448"/>
                <a:gd name="connsiteY0" fmla="*/ 953812 h 2249997"/>
                <a:gd name="connsiteX1" fmla="*/ 4619708 w 14622448"/>
                <a:gd name="connsiteY1" fmla="*/ 47364 h 2249997"/>
                <a:gd name="connsiteX2" fmla="*/ 12340424 w 14622448"/>
                <a:gd name="connsiteY2" fmla="*/ 2249875 h 2249997"/>
                <a:gd name="connsiteX3" fmla="*/ 14622448 w 14622448"/>
                <a:gd name="connsiteY3" fmla="*/ 126877 h 2249997"/>
              </a:gdLst>
              <a:ahLst/>
              <a:cxnLst>
                <a:cxn ang="0">
                  <a:pos x="connsiteX0" y="connsiteY0"/>
                </a:cxn>
                <a:cxn ang="0">
                  <a:pos x="connsiteX1" y="connsiteY1"/>
                </a:cxn>
                <a:cxn ang="0">
                  <a:pos x="connsiteX2" y="connsiteY2"/>
                </a:cxn>
                <a:cxn ang="0">
                  <a:pos x="connsiteX3" y="connsiteY3"/>
                </a:cxn>
              </a:cxnLst>
              <a:rect l="l" t="t" r="r" b="b"/>
              <a:pathLst>
                <a:path w="14622448" h="2249997">
                  <a:moveTo>
                    <a:pt x="0" y="953812"/>
                  </a:moveTo>
                  <a:cubicBezTo>
                    <a:pt x="1281485" y="392583"/>
                    <a:pt x="2562971" y="-168646"/>
                    <a:pt x="4619708" y="47364"/>
                  </a:cubicBezTo>
                  <a:cubicBezTo>
                    <a:pt x="6676445" y="263374"/>
                    <a:pt x="10673301" y="2236623"/>
                    <a:pt x="12340424" y="2249875"/>
                  </a:cubicBezTo>
                  <a:cubicBezTo>
                    <a:pt x="14007547" y="2263127"/>
                    <a:pt x="14314997" y="1195002"/>
                    <a:pt x="14622448" y="126877"/>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4" name="Frihandsfigur 13"/>
            <p:cNvSpPr/>
            <p:nvPr/>
          </p:nvSpPr>
          <p:spPr>
            <a:xfrm>
              <a:off x="3339548" y="8425483"/>
              <a:ext cx="14566789" cy="1878023"/>
            </a:xfrm>
            <a:custGeom>
              <a:avLst/>
              <a:gdLst>
                <a:gd name="connsiteX0" fmla="*/ 0 w 14566789"/>
                <a:gd name="connsiteY0" fmla="*/ 1291011 h 1878023"/>
                <a:gd name="connsiteX1" fmla="*/ 2918129 w 14566789"/>
                <a:gd name="connsiteY1" fmla="*/ 1815797 h 1878023"/>
                <a:gd name="connsiteX2" fmla="*/ 6694998 w 14566789"/>
                <a:gd name="connsiteY2" fmla="*/ 18802 h 1878023"/>
                <a:gd name="connsiteX3" fmla="*/ 10392355 w 14566789"/>
                <a:gd name="connsiteY3" fmla="*/ 853689 h 1878023"/>
                <a:gd name="connsiteX4" fmla="*/ 14534984 w 14566789"/>
                <a:gd name="connsiteY4" fmla="*/ 495880 h 1878023"/>
                <a:gd name="connsiteX5" fmla="*/ 14534984 w 14566789"/>
                <a:gd name="connsiteY5" fmla="*/ 495880 h 1878023"/>
                <a:gd name="connsiteX6" fmla="*/ 14566789 w 14566789"/>
                <a:gd name="connsiteY6" fmla="*/ 440221 h 1878023"/>
                <a:gd name="connsiteX7" fmla="*/ 14566789 w 14566789"/>
                <a:gd name="connsiteY7" fmla="*/ 440221 h 1878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66789" h="1878023">
                  <a:moveTo>
                    <a:pt x="0" y="1291011"/>
                  </a:moveTo>
                  <a:cubicBezTo>
                    <a:pt x="901148" y="1659421"/>
                    <a:pt x="1802296" y="2027832"/>
                    <a:pt x="2918129" y="1815797"/>
                  </a:cubicBezTo>
                  <a:cubicBezTo>
                    <a:pt x="4033962" y="1603762"/>
                    <a:pt x="5449294" y="179153"/>
                    <a:pt x="6694998" y="18802"/>
                  </a:cubicBezTo>
                  <a:cubicBezTo>
                    <a:pt x="7940702" y="-141549"/>
                    <a:pt x="9085691" y="774176"/>
                    <a:pt x="10392355" y="853689"/>
                  </a:cubicBezTo>
                  <a:cubicBezTo>
                    <a:pt x="11699019" y="933202"/>
                    <a:pt x="14534984" y="495880"/>
                    <a:pt x="14534984" y="495880"/>
                  </a:cubicBezTo>
                  <a:lnTo>
                    <a:pt x="14534984" y="495880"/>
                  </a:lnTo>
                  <a:lnTo>
                    <a:pt x="14566789" y="440221"/>
                  </a:lnTo>
                  <a:lnTo>
                    <a:pt x="14566789" y="440221"/>
                  </a:ln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grpSp>
      <p:sp>
        <p:nvSpPr>
          <p:cNvPr id="20" name="RUBRIK I VERSALER…"/>
          <p:cNvSpPr txBox="1"/>
          <p:nvPr/>
        </p:nvSpPr>
        <p:spPr>
          <a:xfrm>
            <a:off x="1449117" y="2579650"/>
            <a:ext cx="14721325" cy="7566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l" defTabSz="484094">
              <a:lnSpc>
                <a:spcPts val="5900"/>
              </a:lnSpc>
              <a:tabLst>
                <a:tab pos="2540000" algn="l"/>
              </a:tabLst>
              <a:defRPr sz="5800">
                <a:solidFill>
                  <a:srgbClr val="000000"/>
                </a:solidFill>
                <a:latin typeface="Helvetica"/>
                <a:ea typeface="Helvetica"/>
                <a:cs typeface="Helvetica"/>
                <a:sym typeface="Helvetica"/>
              </a:defRPr>
            </a:pPr>
            <a:r>
              <a:rPr lang="sv-SE" sz="5400" b="0" dirty="0">
                <a:solidFill>
                  <a:schemeClr val="tx1"/>
                </a:solidFill>
              </a:rPr>
              <a:t>Stöd för klimatanpassning av ledinfrastruktur</a:t>
            </a:r>
            <a:endParaRPr sz="3600" b="0" dirty="0">
              <a:solidFill>
                <a:schemeClr val="tx1"/>
              </a:solidFill>
            </a:endParaRPr>
          </a:p>
        </p:txBody>
      </p:sp>
      <p:pic>
        <p:nvPicPr>
          <p:cNvPr id="2" name="Bildobjekt 1"/>
          <p:cNvPicPr>
            <a:picLocks noChangeAspect="1"/>
          </p:cNvPicPr>
          <p:nvPr/>
        </p:nvPicPr>
        <p:blipFill>
          <a:blip r:embed="rId4"/>
          <a:stretch>
            <a:fillRect/>
          </a:stretch>
        </p:blipFill>
        <p:spPr>
          <a:xfrm>
            <a:off x="21822362" y="301761"/>
            <a:ext cx="2152650" cy="13620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 name="RUBRIK I VERSALER…"/>
          <p:cNvSpPr txBox="1"/>
          <p:nvPr/>
        </p:nvSpPr>
        <p:spPr>
          <a:xfrm>
            <a:off x="1449117" y="1663836"/>
            <a:ext cx="11149068" cy="8009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l" defTabSz="484094">
              <a:lnSpc>
                <a:spcPts val="5900"/>
              </a:lnSpc>
              <a:tabLst>
                <a:tab pos="2540000" algn="l"/>
              </a:tabLst>
              <a:defRPr sz="5800">
                <a:solidFill>
                  <a:srgbClr val="000000"/>
                </a:solidFill>
                <a:latin typeface="Helvetica"/>
                <a:ea typeface="Helvetica"/>
                <a:cs typeface="Helvetica"/>
                <a:sym typeface="Helvetica"/>
              </a:defRPr>
            </a:pPr>
            <a:r>
              <a:rPr lang="sv-SE" sz="8000" dirty="0">
                <a:solidFill>
                  <a:schemeClr val="tx1"/>
                </a:solidFill>
              </a:rPr>
              <a:t>Klimatanpassning</a:t>
            </a:r>
            <a:endParaRPr sz="5400" dirty="0">
              <a:solidFill>
                <a:schemeClr val="tx1"/>
              </a:solidFill>
            </a:endParaRPr>
          </a:p>
        </p:txBody>
      </p:sp>
      <p:pic>
        <p:nvPicPr>
          <p:cNvPr id="9" name="ESAM_LOGO_VIT_PAYOFF.png" descr="ESAM_LOGO_VIT_PAYOFF.png"/>
          <p:cNvPicPr>
            <a:picLocks noChangeAspect="1"/>
          </p:cNvPicPr>
          <p:nvPr/>
        </p:nvPicPr>
        <p:blipFill>
          <a:blip r:embed="rId3"/>
          <a:stretch>
            <a:fillRect/>
          </a:stretch>
        </p:blipFill>
        <p:spPr>
          <a:xfrm>
            <a:off x="19837398" y="12089079"/>
            <a:ext cx="3969928" cy="1001665"/>
          </a:xfrm>
          <a:prstGeom prst="rect">
            <a:avLst/>
          </a:prstGeom>
          <a:ln w="12700">
            <a:miter lim="400000"/>
          </a:ln>
        </p:spPr>
      </p:pic>
      <p:grpSp>
        <p:nvGrpSpPr>
          <p:cNvPr id="16" name="Grupp 15"/>
          <p:cNvGrpSpPr/>
          <p:nvPr/>
        </p:nvGrpSpPr>
        <p:grpSpPr>
          <a:xfrm>
            <a:off x="-4724785" y="11543681"/>
            <a:ext cx="33246842" cy="4703769"/>
            <a:chOff x="3275937" y="8019166"/>
            <a:chExt cx="14677212" cy="3033269"/>
          </a:xfrm>
        </p:grpSpPr>
        <p:sp>
          <p:nvSpPr>
            <p:cNvPr id="4" name="Frihandsfigur 3"/>
            <p:cNvSpPr/>
            <p:nvPr/>
          </p:nvSpPr>
          <p:spPr>
            <a:xfrm>
              <a:off x="3309870" y="8058182"/>
              <a:ext cx="14643279" cy="2667493"/>
            </a:xfrm>
            <a:custGeom>
              <a:avLst/>
              <a:gdLst>
                <a:gd name="connsiteX0" fmla="*/ 0 w 14643279"/>
                <a:gd name="connsiteY0" fmla="*/ 1729762 h 2667493"/>
                <a:gd name="connsiteX1" fmla="*/ 3734874 w 14643279"/>
                <a:gd name="connsiteY1" fmla="*/ 16872 h 2667493"/>
                <a:gd name="connsiteX2" fmla="*/ 9852338 w 14643279"/>
                <a:gd name="connsiteY2" fmla="*/ 2657041 h 2667493"/>
                <a:gd name="connsiteX3" fmla="*/ 14643279 w 14643279"/>
                <a:gd name="connsiteY3" fmla="*/ 763846 h 2667493"/>
              </a:gdLst>
              <a:ahLst/>
              <a:cxnLst>
                <a:cxn ang="0">
                  <a:pos x="connsiteX0" y="connsiteY0"/>
                </a:cxn>
                <a:cxn ang="0">
                  <a:pos x="connsiteX1" y="connsiteY1"/>
                </a:cxn>
                <a:cxn ang="0">
                  <a:pos x="connsiteX2" y="connsiteY2"/>
                </a:cxn>
                <a:cxn ang="0">
                  <a:pos x="connsiteX3" y="connsiteY3"/>
                </a:cxn>
              </a:cxnLst>
              <a:rect l="l" t="t" r="r" b="b"/>
              <a:pathLst>
                <a:path w="14643279" h="2667493">
                  <a:moveTo>
                    <a:pt x="0" y="1729762"/>
                  </a:moveTo>
                  <a:cubicBezTo>
                    <a:pt x="1046409" y="796043"/>
                    <a:pt x="2092818" y="-137675"/>
                    <a:pt x="3734874" y="16872"/>
                  </a:cubicBezTo>
                  <a:cubicBezTo>
                    <a:pt x="5376930" y="171418"/>
                    <a:pt x="8034271" y="2532545"/>
                    <a:pt x="9852338" y="2657041"/>
                  </a:cubicBezTo>
                  <a:cubicBezTo>
                    <a:pt x="11670405" y="2781537"/>
                    <a:pt x="13156842" y="1772691"/>
                    <a:pt x="14643279" y="763846"/>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D85AA2"/>
                </a:solidFill>
                <a:effectLst/>
                <a:uFillTx/>
              </a:endParaRPr>
            </a:p>
          </p:txBody>
        </p:sp>
        <p:sp>
          <p:nvSpPr>
            <p:cNvPr id="5" name="Frihandsfigur 4"/>
            <p:cNvSpPr/>
            <p:nvPr/>
          </p:nvSpPr>
          <p:spPr>
            <a:xfrm>
              <a:off x="3296992" y="8216990"/>
              <a:ext cx="14630400" cy="2352832"/>
            </a:xfrm>
            <a:custGeom>
              <a:avLst/>
              <a:gdLst>
                <a:gd name="connsiteX0" fmla="*/ 0 w 14630400"/>
                <a:gd name="connsiteY0" fmla="*/ 1583833 h 2352832"/>
                <a:gd name="connsiteX1" fmla="*/ 3348507 w 14630400"/>
                <a:gd name="connsiteY1" fmla="*/ 12610 h 2352832"/>
                <a:gd name="connsiteX2" fmla="*/ 7547019 w 14630400"/>
                <a:gd name="connsiteY2" fmla="*/ 2343686 h 2352832"/>
                <a:gd name="connsiteX3" fmla="*/ 14630400 w 14630400"/>
                <a:gd name="connsiteY3" fmla="*/ 669433 h 2352832"/>
              </a:gdLst>
              <a:ahLst/>
              <a:cxnLst>
                <a:cxn ang="0">
                  <a:pos x="connsiteX0" y="connsiteY0"/>
                </a:cxn>
                <a:cxn ang="0">
                  <a:pos x="connsiteX1" y="connsiteY1"/>
                </a:cxn>
                <a:cxn ang="0">
                  <a:pos x="connsiteX2" y="connsiteY2"/>
                </a:cxn>
                <a:cxn ang="0">
                  <a:pos x="connsiteX3" y="connsiteY3"/>
                </a:cxn>
              </a:cxnLst>
              <a:rect l="l" t="t" r="r" b="b"/>
              <a:pathLst>
                <a:path w="14630400" h="2352832">
                  <a:moveTo>
                    <a:pt x="0" y="1583833"/>
                  </a:moveTo>
                  <a:cubicBezTo>
                    <a:pt x="1045335" y="734900"/>
                    <a:pt x="2090671" y="-114032"/>
                    <a:pt x="3348507" y="12610"/>
                  </a:cubicBezTo>
                  <a:cubicBezTo>
                    <a:pt x="4606343" y="139252"/>
                    <a:pt x="5666704" y="2234216"/>
                    <a:pt x="7547019" y="2343686"/>
                  </a:cubicBezTo>
                  <a:cubicBezTo>
                    <a:pt x="9427334" y="2453156"/>
                    <a:pt x="12028867" y="1561294"/>
                    <a:pt x="14630400" y="669433"/>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6" name="Frihandsfigur 5"/>
            <p:cNvSpPr/>
            <p:nvPr/>
          </p:nvSpPr>
          <p:spPr>
            <a:xfrm>
              <a:off x="3275937" y="8229231"/>
              <a:ext cx="14630400" cy="1684083"/>
            </a:xfrm>
            <a:custGeom>
              <a:avLst/>
              <a:gdLst>
                <a:gd name="connsiteX0" fmla="*/ 0 w 14630400"/>
                <a:gd name="connsiteY0" fmla="*/ 1550873 h 1684083"/>
                <a:gd name="connsiteX1" fmla="*/ 5192202 w 14630400"/>
                <a:gd name="connsiteY1" fmla="*/ 369 h 1684083"/>
                <a:gd name="connsiteX2" fmla="*/ 8984974 w 14630400"/>
                <a:gd name="connsiteY2" fmla="*/ 1670143 h 1684083"/>
                <a:gd name="connsiteX3" fmla="*/ 14630400 w 14630400"/>
                <a:gd name="connsiteY3" fmla="*/ 660327 h 1684083"/>
              </a:gdLst>
              <a:ahLst/>
              <a:cxnLst>
                <a:cxn ang="0">
                  <a:pos x="connsiteX0" y="connsiteY0"/>
                </a:cxn>
                <a:cxn ang="0">
                  <a:pos x="connsiteX1" y="connsiteY1"/>
                </a:cxn>
                <a:cxn ang="0">
                  <a:pos x="connsiteX2" y="connsiteY2"/>
                </a:cxn>
                <a:cxn ang="0">
                  <a:pos x="connsiteX3" y="connsiteY3"/>
                </a:cxn>
              </a:cxnLst>
              <a:rect l="l" t="t" r="r" b="b"/>
              <a:pathLst>
                <a:path w="14630400" h="1684083">
                  <a:moveTo>
                    <a:pt x="0" y="1550873"/>
                  </a:moveTo>
                  <a:cubicBezTo>
                    <a:pt x="1847353" y="765682"/>
                    <a:pt x="3694706" y="-19509"/>
                    <a:pt x="5192202" y="369"/>
                  </a:cubicBezTo>
                  <a:cubicBezTo>
                    <a:pt x="6689698" y="20247"/>
                    <a:pt x="7411941" y="1560150"/>
                    <a:pt x="8984974" y="1670143"/>
                  </a:cubicBezTo>
                  <a:cubicBezTo>
                    <a:pt x="10558007" y="1780136"/>
                    <a:pt x="12594203" y="1220231"/>
                    <a:pt x="14630400" y="660327"/>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7" name="Frihandsfigur 6"/>
            <p:cNvSpPr/>
            <p:nvPr/>
          </p:nvSpPr>
          <p:spPr>
            <a:xfrm>
              <a:off x="3307743" y="8510485"/>
              <a:ext cx="14598594" cy="1277571"/>
            </a:xfrm>
            <a:custGeom>
              <a:avLst/>
              <a:gdLst>
                <a:gd name="connsiteX0" fmla="*/ 0 w 14598594"/>
                <a:gd name="connsiteY0" fmla="*/ 1277571 h 1277571"/>
                <a:gd name="connsiteX1" fmla="*/ 3315694 w 14598594"/>
                <a:gd name="connsiteY1" fmla="*/ 315463 h 1277571"/>
                <a:gd name="connsiteX2" fmla="*/ 6233822 w 14598594"/>
                <a:gd name="connsiteY2" fmla="*/ 856152 h 1277571"/>
                <a:gd name="connsiteX3" fmla="*/ 9215561 w 14598594"/>
                <a:gd name="connsiteY3" fmla="*/ 13313 h 1277571"/>
                <a:gd name="connsiteX4" fmla="*/ 14598594 w 14598594"/>
                <a:gd name="connsiteY4" fmla="*/ 418830 h 1277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8594" h="1277571">
                  <a:moveTo>
                    <a:pt x="0" y="1277571"/>
                  </a:moveTo>
                  <a:cubicBezTo>
                    <a:pt x="1138362" y="831635"/>
                    <a:pt x="2276724" y="385699"/>
                    <a:pt x="3315694" y="315463"/>
                  </a:cubicBezTo>
                  <a:cubicBezTo>
                    <a:pt x="4354664" y="245226"/>
                    <a:pt x="5250511" y="906510"/>
                    <a:pt x="6233822" y="856152"/>
                  </a:cubicBezTo>
                  <a:cubicBezTo>
                    <a:pt x="7217133" y="805794"/>
                    <a:pt x="7821432" y="86200"/>
                    <a:pt x="9215561" y="13313"/>
                  </a:cubicBezTo>
                  <a:cubicBezTo>
                    <a:pt x="10609690" y="-59574"/>
                    <a:pt x="12604142" y="179628"/>
                    <a:pt x="14598594" y="41883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8" name="Frihandsfigur 7"/>
            <p:cNvSpPr/>
            <p:nvPr/>
          </p:nvSpPr>
          <p:spPr>
            <a:xfrm>
              <a:off x="3339548" y="8482302"/>
              <a:ext cx="14566789" cy="2251349"/>
            </a:xfrm>
            <a:custGeom>
              <a:avLst/>
              <a:gdLst>
                <a:gd name="connsiteX0" fmla="*/ 0 w 14566789"/>
                <a:gd name="connsiteY0" fmla="*/ 1289851 h 2251349"/>
                <a:gd name="connsiteX1" fmla="*/ 3991555 w 14566789"/>
                <a:gd name="connsiteY1" fmla="*/ 2212202 h 2251349"/>
                <a:gd name="connsiteX2" fmla="*/ 7347005 w 14566789"/>
                <a:gd name="connsiteY2" fmla="*/ 128961 h 2251349"/>
                <a:gd name="connsiteX3" fmla="*/ 14566789 w 14566789"/>
                <a:gd name="connsiteY3" fmla="*/ 399305 h 2251349"/>
              </a:gdLst>
              <a:ahLst/>
              <a:cxnLst>
                <a:cxn ang="0">
                  <a:pos x="connsiteX0" y="connsiteY0"/>
                </a:cxn>
                <a:cxn ang="0">
                  <a:pos x="connsiteX1" y="connsiteY1"/>
                </a:cxn>
                <a:cxn ang="0">
                  <a:pos x="connsiteX2" y="connsiteY2"/>
                </a:cxn>
                <a:cxn ang="0">
                  <a:pos x="connsiteX3" y="connsiteY3"/>
                </a:cxn>
              </a:cxnLst>
              <a:rect l="l" t="t" r="r" b="b"/>
              <a:pathLst>
                <a:path w="14566789" h="2251349">
                  <a:moveTo>
                    <a:pt x="0" y="1289851"/>
                  </a:moveTo>
                  <a:cubicBezTo>
                    <a:pt x="1383527" y="1847767"/>
                    <a:pt x="2767054" y="2405684"/>
                    <a:pt x="3991555" y="2212202"/>
                  </a:cubicBezTo>
                  <a:cubicBezTo>
                    <a:pt x="5216056" y="2018720"/>
                    <a:pt x="5584466" y="431110"/>
                    <a:pt x="7347005" y="128961"/>
                  </a:cubicBezTo>
                  <a:cubicBezTo>
                    <a:pt x="9109544" y="-173188"/>
                    <a:pt x="11838166" y="113058"/>
                    <a:pt x="14566789" y="399305"/>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0" name="Frihandsfigur 9"/>
            <p:cNvSpPr/>
            <p:nvPr/>
          </p:nvSpPr>
          <p:spPr>
            <a:xfrm>
              <a:off x="3323645" y="8881607"/>
              <a:ext cx="14598595" cy="1556080"/>
            </a:xfrm>
            <a:custGeom>
              <a:avLst/>
              <a:gdLst>
                <a:gd name="connsiteX0" fmla="*/ 0 w 14598595"/>
                <a:gd name="connsiteY0" fmla="*/ 906449 h 1556080"/>
                <a:gd name="connsiteX1" fmla="*/ 6567778 w 14598595"/>
                <a:gd name="connsiteY1" fmla="*/ 532737 h 1556080"/>
                <a:gd name="connsiteX2" fmla="*/ 11696369 w 14598595"/>
                <a:gd name="connsiteY2" fmla="*/ 1550504 h 1556080"/>
                <a:gd name="connsiteX3" fmla="*/ 14598595 w 14598595"/>
                <a:gd name="connsiteY3" fmla="*/ 0 h 1556080"/>
              </a:gdLst>
              <a:ahLst/>
              <a:cxnLst>
                <a:cxn ang="0">
                  <a:pos x="connsiteX0" y="connsiteY0"/>
                </a:cxn>
                <a:cxn ang="0">
                  <a:pos x="connsiteX1" y="connsiteY1"/>
                </a:cxn>
                <a:cxn ang="0">
                  <a:pos x="connsiteX2" y="connsiteY2"/>
                </a:cxn>
                <a:cxn ang="0">
                  <a:pos x="connsiteX3" y="connsiteY3"/>
                </a:cxn>
              </a:cxnLst>
              <a:rect l="l" t="t" r="r" b="b"/>
              <a:pathLst>
                <a:path w="14598595" h="1556080">
                  <a:moveTo>
                    <a:pt x="0" y="906449"/>
                  </a:moveTo>
                  <a:cubicBezTo>
                    <a:pt x="2309191" y="665922"/>
                    <a:pt x="4618383" y="425395"/>
                    <a:pt x="6567778" y="532737"/>
                  </a:cubicBezTo>
                  <a:cubicBezTo>
                    <a:pt x="8517173" y="640079"/>
                    <a:pt x="10357900" y="1639293"/>
                    <a:pt x="11696369" y="1550504"/>
                  </a:cubicBezTo>
                  <a:cubicBezTo>
                    <a:pt x="13034838" y="1461715"/>
                    <a:pt x="13816716" y="730857"/>
                    <a:pt x="14598595" y="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1" name="Frihandsfigur 10"/>
            <p:cNvSpPr/>
            <p:nvPr/>
          </p:nvSpPr>
          <p:spPr>
            <a:xfrm>
              <a:off x="3323645" y="8019166"/>
              <a:ext cx="14598595" cy="2177228"/>
            </a:xfrm>
            <a:custGeom>
              <a:avLst/>
              <a:gdLst>
                <a:gd name="connsiteX0" fmla="*/ 0 w 14598595"/>
                <a:gd name="connsiteY0" fmla="*/ 1745036 h 2177228"/>
                <a:gd name="connsiteX1" fmla="*/ 4564049 w 14598595"/>
                <a:gd name="connsiteY1" fmla="*/ 3700 h 2177228"/>
                <a:gd name="connsiteX2" fmla="*/ 9096292 w 14598595"/>
                <a:gd name="connsiteY2" fmla="*/ 2158504 h 2177228"/>
                <a:gd name="connsiteX3" fmla="*/ 14598595 w 14598595"/>
                <a:gd name="connsiteY3" fmla="*/ 870392 h 2177228"/>
              </a:gdLst>
              <a:ahLst/>
              <a:cxnLst>
                <a:cxn ang="0">
                  <a:pos x="connsiteX0" y="connsiteY0"/>
                </a:cxn>
                <a:cxn ang="0">
                  <a:pos x="connsiteX1" y="connsiteY1"/>
                </a:cxn>
                <a:cxn ang="0">
                  <a:pos x="connsiteX2" y="connsiteY2"/>
                </a:cxn>
                <a:cxn ang="0">
                  <a:pos x="connsiteX3" y="connsiteY3"/>
                </a:cxn>
              </a:cxnLst>
              <a:rect l="l" t="t" r="r" b="b"/>
              <a:pathLst>
                <a:path w="14598595" h="2177228">
                  <a:moveTo>
                    <a:pt x="0" y="1745036"/>
                  </a:moveTo>
                  <a:cubicBezTo>
                    <a:pt x="1524000" y="839912"/>
                    <a:pt x="3048000" y="-65211"/>
                    <a:pt x="4564049" y="3700"/>
                  </a:cubicBezTo>
                  <a:cubicBezTo>
                    <a:pt x="6080098" y="72611"/>
                    <a:pt x="7423868" y="2014055"/>
                    <a:pt x="9096292" y="2158504"/>
                  </a:cubicBezTo>
                  <a:cubicBezTo>
                    <a:pt x="10768716" y="2302953"/>
                    <a:pt x="12683655" y="1586672"/>
                    <a:pt x="14598595" y="870392"/>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2" name="Frihandsfigur 11"/>
            <p:cNvSpPr/>
            <p:nvPr/>
          </p:nvSpPr>
          <p:spPr>
            <a:xfrm>
              <a:off x="3331597" y="8181890"/>
              <a:ext cx="14511130" cy="2210531"/>
            </a:xfrm>
            <a:custGeom>
              <a:avLst/>
              <a:gdLst>
                <a:gd name="connsiteX0" fmla="*/ 0 w 14511130"/>
                <a:gd name="connsiteY0" fmla="*/ 1566409 h 2210531"/>
                <a:gd name="connsiteX1" fmla="*/ 1566406 w 14511130"/>
                <a:gd name="connsiteY1" fmla="*/ 151077 h 2210531"/>
                <a:gd name="connsiteX2" fmla="*/ 5406886 w 14511130"/>
                <a:gd name="connsiteY2" fmla="*/ 2210465 h 2210531"/>
                <a:gd name="connsiteX3" fmla="*/ 8810045 w 14511130"/>
                <a:gd name="connsiteY3" fmla="*/ 71564 h 2210531"/>
                <a:gd name="connsiteX4" fmla="*/ 14511130 w 14511130"/>
                <a:gd name="connsiteY4" fmla="*/ 715620 h 2210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1130" h="2210531">
                  <a:moveTo>
                    <a:pt x="0" y="1566409"/>
                  </a:moveTo>
                  <a:cubicBezTo>
                    <a:pt x="332629" y="805071"/>
                    <a:pt x="665258" y="43734"/>
                    <a:pt x="1566406" y="151077"/>
                  </a:cubicBezTo>
                  <a:cubicBezTo>
                    <a:pt x="2467554" y="258420"/>
                    <a:pt x="4199613" y="2223717"/>
                    <a:pt x="5406886" y="2210465"/>
                  </a:cubicBezTo>
                  <a:cubicBezTo>
                    <a:pt x="6614159" y="2197213"/>
                    <a:pt x="7292671" y="320705"/>
                    <a:pt x="8810045" y="71564"/>
                  </a:cubicBezTo>
                  <a:cubicBezTo>
                    <a:pt x="10327419" y="-177577"/>
                    <a:pt x="12419274" y="269021"/>
                    <a:pt x="14511130" y="71562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3" name="Frihandsfigur 12"/>
            <p:cNvSpPr/>
            <p:nvPr/>
          </p:nvSpPr>
          <p:spPr>
            <a:xfrm>
              <a:off x="3283889" y="8802438"/>
              <a:ext cx="14622448" cy="2249997"/>
            </a:xfrm>
            <a:custGeom>
              <a:avLst/>
              <a:gdLst>
                <a:gd name="connsiteX0" fmla="*/ 0 w 14622448"/>
                <a:gd name="connsiteY0" fmla="*/ 953812 h 2249997"/>
                <a:gd name="connsiteX1" fmla="*/ 4619708 w 14622448"/>
                <a:gd name="connsiteY1" fmla="*/ 47364 h 2249997"/>
                <a:gd name="connsiteX2" fmla="*/ 12340424 w 14622448"/>
                <a:gd name="connsiteY2" fmla="*/ 2249875 h 2249997"/>
                <a:gd name="connsiteX3" fmla="*/ 14622448 w 14622448"/>
                <a:gd name="connsiteY3" fmla="*/ 126877 h 2249997"/>
              </a:gdLst>
              <a:ahLst/>
              <a:cxnLst>
                <a:cxn ang="0">
                  <a:pos x="connsiteX0" y="connsiteY0"/>
                </a:cxn>
                <a:cxn ang="0">
                  <a:pos x="connsiteX1" y="connsiteY1"/>
                </a:cxn>
                <a:cxn ang="0">
                  <a:pos x="connsiteX2" y="connsiteY2"/>
                </a:cxn>
                <a:cxn ang="0">
                  <a:pos x="connsiteX3" y="connsiteY3"/>
                </a:cxn>
              </a:cxnLst>
              <a:rect l="l" t="t" r="r" b="b"/>
              <a:pathLst>
                <a:path w="14622448" h="2249997">
                  <a:moveTo>
                    <a:pt x="0" y="953812"/>
                  </a:moveTo>
                  <a:cubicBezTo>
                    <a:pt x="1281485" y="392583"/>
                    <a:pt x="2562971" y="-168646"/>
                    <a:pt x="4619708" y="47364"/>
                  </a:cubicBezTo>
                  <a:cubicBezTo>
                    <a:pt x="6676445" y="263374"/>
                    <a:pt x="10673301" y="2236623"/>
                    <a:pt x="12340424" y="2249875"/>
                  </a:cubicBezTo>
                  <a:cubicBezTo>
                    <a:pt x="14007547" y="2263127"/>
                    <a:pt x="14314997" y="1195002"/>
                    <a:pt x="14622448" y="126877"/>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4" name="Frihandsfigur 13"/>
            <p:cNvSpPr/>
            <p:nvPr/>
          </p:nvSpPr>
          <p:spPr>
            <a:xfrm>
              <a:off x="3339548" y="8425483"/>
              <a:ext cx="14566789" cy="1878023"/>
            </a:xfrm>
            <a:custGeom>
              <a:avLst/>
              <a:gdLst>
                <a:gd name="connsiteX0" fmla="*/ 0 w 14566789"/>
                <a:gd name="connsiteY0" fmla="*/ 1291011 h 1878023"/>
                <a:gd name="connsiteX1" fmla="*/ 2918129 w 14566789"/>
                <a:gd name="connsiteY1" fmla="*/ 1815797 h 1878023"/>
                <a:gd name="connsiteX2" fmla="*/ 6694998 w 14566789"/>
                <a:gd name="connsiteY2" fmla="*/ 18802 h 1878023"/>
                <a:gd name="connsiteX3" fmla="*/ 10392355 w 14566789"/>
                <a:gd name="connsiteY3" fmla="*/ 853689 h 1878023"/>
                <a:gd name="connsiteX4" fmla="*/ 14534984 w 14566789"/>
                <a:gd name="connsiteY4" fmla="*/ 495880 h 1878023"/>
                <a:gd name="connsiteX5" fmla="*/ 14534984 w 14566789"/>
                <a:gd name="connsiteY5" fmla="*/ 495880 h 1878023"/>
                <a:gd name="connsiteX6" fmla="*/ 14566789 w 14566789"/>
                <a:gd name="connsiteY6" fmla="*/ 440221 h 1878023"/>
                <a:gd name="connsiteX7" fmla="*/ 14566789 w 14566789"/>
                <a:gd name="connsiteY7" fmla="*/ 440221 h 1878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66789" h="1878023">
                  <a:moveTo>
                    <a:pt x="0" y="1291011"/>
                  </a:moveTo>
                  <a:cubicBezTo>
                    <a:pt x="901148" y="1659421"/>
                    <a:pt x="1802296" y="2027832"/>
                    <a:pt x="2918129" y="1815797"/>
                  </a:cubicBezTo>
                  <a:cubicBezTo>
                    <a:pt x="4033962" y="1603762"/>
                    <a:pt x="5449294" y="179153"/>
                    <a:pt x="6694998" y="18802"/>
                  </a:cubicBezTo>
                  <a:cubicBezTo>
                    <a:pt x="7940702" y="-141549"/>
                    <a:pt x="9085691" y="774176"/>
                    <a:pt x="10392355" y="853689"/>
                  </a:cubicBezTo>
                  <a:cubicBezTo>
                    <a:pt x="11699019" y="933202"/>
                    <a:pt x="14534984" y="495880"/>
                    <a:pt x="14534984" y="495880"/>
                  </a:cubicBezTo>
                  <a:lnTo>
                    <a:pt x="14534984" y="495880"/>
                  </a:lnTo>
                  <a:lnTo>
                    <a:pt x="14566789" y="440221"/>
                  </a:lnTo>
                  <a:lnTo>
                    <a:pt x="14566789" y="440221"/>
                  </a:ln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grpSp>
      <p:pic>
        <p:nvPicPr>
          <p:cNvPr id="2" name="Bildobjekt 1"/>
          <p:cNvPicPr>
            <a:picLocks noChangeAspect="1"/>
          </p:cNvPicPr>
          <p:nvPr/>
        </p:nvPicPr>
        <p:blipFill>
          <a:blip r:embed="rId4"/>
          <a:stretch>
            <a:fillRect/>
          </a:stretch>
        </p:blipFill>
        <p:spPr>
          <a:xfrm>
            <a:off x="21822362" y="301761"/>
            <a:ext cx="2152650" cy="1362075"/>
          </a:xfrm>
          <a:prstGeom prst="rect">
            <a:avLst/>
          </a:prstGeom>
        </p:spPr>
      </p:pic>
      <p:sp>
        <p:nvSpPr>
          <p:cNvPr id="18" name="RUBRIK I VERSALER…"/>
          <p:cNvSpPr txBox="1">
            <a:spLocks/>
          </p:cNvSpPr>
          <p:nvPr/>
        </p:nvSpPr>
        <p:spPr>
          <a:xfrm>
            <a:off x="1449117" y="3784447"/>
            <a:ext cx="21378799" cy="52754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oAutofit/>
          </a:bodyPr>
          <a:lstStyle/>
          <a:p>
            <a:pPr algn="l" defTabSz="484094">
              <a:lnSpc>
                <a:spcPts val="5900"/>
              </a:lnSpc>
              <a:tabLst>
                <a:tab pos="2540000" algn="l"/>
              </a:tabLst>
              <a:defRPr sz="5800">
                <a:solidFill>
                  <a:srgbClr val="000000"/>
                </a:solidFill>
                <a:latin typeface="Helvetica"/>
                <a:ea typeface="Helvetica"/>
                <a:cs typeface="Helvetica"/>
                <a:sym typeface="Helvetica"/>
              </a:defRPr>
            </a:pPr>
            <a:r>
              <a:rPr lang="sv-SE" sz="5400" b="0" dirty="0">
                <a:solidFill>
                  <a:schemeClr val="tx1"/>
                </a:solidFill>
              </a:rPr>
              <a:t>Detta är ett stöd för hur cykling/vandringleder kan klimatanpassas.  Stödet ger inga svar på hur ett område eller del av en led kan klimatanpassas, men ställer frågor och hänvisar till rätt digitala resurser för att personer med god kännedom om området ska kunna uppfatta risker och göra en bedömning om påverkan på ledinfrastrukturen samt vilket åtgärd som är mest rimlig. I resursavsnittet finns en mall för ifyllnad av analysdelarna.</a:t>
            </a:r>
            <a:endParaRPr sz="3600" b="0" dirty="0">
              <a:solidFill>
                <a:schemeClr val="tx1"/>
              </a:solidFill>
            </a:endParaRPr>
          </a:p>
        </p:txBody>
      </p:sp>
      <p:sp>
        <p:nvSpPr>
          <p:cNvPr id="19" name="RUBRIK I VERSALER…"/>
          <p:cNvSpPr txBox="1"/>
          <p:nvPr/>
        </p:nvSpPr>
        <p:spPr>
          <a:xfrm>
            <a:off x="1449117" y="2636223"/>
            <a:ext cx="14721325" cy="7566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l" defTabSz="484094">
              <a:lnSpc>
                <a:spcPts val="5900"/>
              </a:lnSpc>
              <a:tabLst>
                <a:tab pos="2540000" algn="l"/>
              </a:tabLst>
              <a:defRPr sz="5800">
                <a:solidFill>
                  <a:srgbClr val="000000"/>
                </a:solidFill>
                <a:latin typeface="Helvetica"/>
                <a:ea typeface="Helvetica"/>
                <a:cs typeface="Helvetica"/>
                <a:sym typeface="Helvetica"/>
              </a:defRPr>
            </a:pPr>
            <a:r>
              <a:rPr lang="sv-SE" sz="5400" b="0" dirty="0">
                <a:solidFill>
                  <a:schemeClr val="tx1"/>
                </a:solidFill>
              </a:rPr>
              <a:t>Beskrivning</a:t>
            </a:r>
            <a:endParaRPr sz="3600" b="0" dirty="0">
              <a:solidFill>
                <a:schemeClr val="tx1"/>
              </a:solidFill>
            </a:endParaRPr>
          </a:p>
        </p:txBody>
      </p:sp>
    </p:spTree>
    <p:extLst>
      <p:ext uri="{BB962C8B-B14F-4D97-AF65-F5344CB8AC3E}">
        <p14:creationId xmlns:p14="http://schemas.microsoft.com/office/powerpoint/2010/main" val="36268182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upp 28"/>
          <p:cNvGrpSpPr/>
          <p:nvPr/>
        </p:nvGrpSpPr>
        <p:grpSpPr>
          <a:xfrm>
            <a:off x="12287454" y="-194459"/>
            <a:ext cx="11124853" cy="11124853"/>
            <a:chOff x="12598185" y="-480171"/>
            <a:chExt cx="11124853" cy="11124853"/>
          </a:xfrm>
        </p:grpSpPr>
        <p:sp>
          <p:nvSpPr>
            <p:cNvPr id="23" name="Rektangel 22"/>
            <p:cNvSpPr/>
            <p:nvPr/>
          </p:nvSpPr>
          <p:spPr>
            <a:xfrm>
              <a:off x="13499432" y="5084039"/>
              <a:ext cx="9383168" cy="1861316"/>
            </a:xfrm>
            <a:prstGeom prst="rect">
              <a:avLst/>
            </a:prstGeom>
            <a:solidFill>
              <a:srgbClr val="F5C6C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5" name="Rektangel 24"/>
            <p:cNvSpPr/>
            <p:nvPr/>
          </p:nvSpPr>
          <p:spPr>
            <a:xfrm>
              <a:off x="13499432" y="3270148"/>
              <a:ext cx="9383167" cy="1861316"/>
            </a:xfrm>
            <a:prstGeom prst="rect">
              <a:avLst/>
            </a:prstGeom>
            <a:solidFill>
              <a:srgbClr val="007BA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6" name="Rektangel 25"/>
            <p:cNvSpPr/>
            <p:nvPr/>
          </p:nvSpPr>
          <p:spPr>
            <a:xfrm>
              <a:off x="14086629" y="-77607"/>
              <a:ext cx="8147965" cy="3487216"/>
            </a:xfrm>
            <a:prstGeom prst="rect">
              <a:avLst/>
            </a:prstGeom>
            <a:solidFill>
              <a:srgbClr val="FFDC5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dirty="0">
                <a:ln>
                  <a:noFill/>
                </a:ln>
                <a:solidFill>
                  <a:srgbClr val="FFFFFF"/>
                </a:solidFill>
                <a:effectLst/>
                <a:uFillTx/>
                <a:latin typeface="+mn-lt"/>
                <a:ea typeface="+mn-ea"/>
                <a:cs typeface="+mn-cs"/>
                <a:sym typeface="Helvetica Neue Medium"/>
              </a:endParaRPr>
            </a:p>
          </p:txBody>
        </p:sp>
        <p:sp>
          <p:nvSpPr>
            <p:cNvPr id="27" name="Rektangel 26"/>
            <p:cNvSpPr/>
            <p:nvPr/>
          </p:nvSpPr>
          <p:spPr>
            <a:xfrm>
              <a:off x="13775983" y="6945355"/>
              <a:ext cx="8458611" cy="3303007"/>
            </a:xfrm>
            <a:prstGeom prst="rect">
              <a:avLst/>
            </a:prstGeom>
            <a:solidFill>
              <a:srgbClr val="E2543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8" name="Ellips 17"/>
            <p:cNvSpPr/>
            <p:nvPr/>
          </p:nvSpPr>
          <p:spPr>
            <a:xfrm>
              <a:off x="12598185" y="-480171"/>
              <a:ext cx="11124853" cy="11124853"/>
            </a:xfrm>
            <a:prstGeom prst="ellipse">
              <a:avLst/>
            </a:prstGeom>
            <a:noFill/>
            <a:ln w="2540000" cap="flat">
              <a:solidFill>
                <a:schemeClr val="bg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 name="Båge 1"/>
            <p:cNvSpPr/>
            <p:nvPr/>
          </p:nvSpPr>
          <p:spPr>
            <a:xfrm rot="7644029">
              <a:off x="13750702" y="588082"/>
              <a:ext cx="8771375" cy="8936564"/>
            </a:xfrm>
            <a:prstGeom prst="arc">
              <a:avLst>
                <a:gd name="adj1" fmla="val 16200000"/>
                <a:gd name="adj2" fmla="val 15249041"/>
              </a:avLst>
            </a:prstGeom>
            <a:noFill/>
            <a:ln w="508000" cap="sq" cmpd="sng">
              <a:solidFill>
                <a:srgbClr val="E2543A"/>
              </a:solidFill>
              <a:prstDash val="solid"/>
              <a:round/>
              <a:headEnd type="none" w="sm" len="lg"/>
              <a:tailEnd type="triangle" w="sm" len="sm"/>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28" name="textruta 27"/>
            <p:cNvSpPr txBox="1"/>
            <p:nvPr/>
          </p:nvSpPr>
          <p:spPr>
            <a:xfrm>
              <a:off x="15809126" y="3616378"/>
              <a:ext cx="5007781" cy="13336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sv-SE" sz="8000" b="1" i="0" u="none" strike="noStrike" cap="none" spc="0" normalizeH="0" baseline="0" dirty="0">
                  <a:ln>
                    <a:noFill/>
                  </a:ln>
                  <a:solidFill>
                    <a:schemeClr val="bg1"/>
                  </a:solidFill>
                  <a:effectLst/>
                  <a:uFillTx/>
                  <a:latin typeface="Helvetica Neue"/>
                  <a:ea typeface="Helvetica Neue"/>
                  <a:cs typeface="Helvetica Neue"/>
                  <a:sym typeface="Helvetica Neue"/>
                </a:rPr>
                <a:t>Analysera</a:t>
              </a:r>
              <a:endParaRPr kumimoji="0" lang="sv-SE" sz="66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sp>
          <p:nvSpPr>
            <p:cNvPr id="30" name="textruta 29"/>
            <p:cNvSpPr txBox="1"/>
            <p:nvPr/>
          </p:nvSpPr>
          <p:spPr>
            <a:xfrm>
              <a:off x="16066406" y="1890536"/>
              <a:ext cx="4493218" cy="13336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sv-SE" sz="8000" b="1" i="0" u="none" strike="noStrike" cap="none" spc="0" normalizeH="0" baseline="0" dirty="0">
                  <a:ln>
                    <a:noFill/>
                  </a:ln>
                  <a:solidFill>
                    <a:schemeClr val="bg1"/>
                  </a:solidFill>
                  <a:effectLst/>
                  <a:uFillTx/>
                  <a:latin typeface="Helvetica Neue"/>
                  <a:ea typeface="Helvetica Neue"/>
                  <a:cs typeface="Helvetica Neue"/>
                  <a:sym typeface="Helvetica Neue"/>
                </a:rPr>
                <a:t>Definiera</a:t>
              </a:r>
              <a:endParaRPr kumimoji="0" lang="sv-SE" sz="66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sp>
          <p:nvSpPr>
            <p:cNvPr id="31" name="textruta 30"/>
            <p:cNvSpPr txBox="1"/>
            <p:nvPr/>
          </p:nvSpPr>
          <p:spPr>
            <a:xfrm>
              <a:off x="16323689" y="5331328"/>
              <a:ext cx="3978653" cy="13336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sv-SE" sz="8000" b="1" i="0" u="none" strike="noStrike" cap="none" spc="0" normalizeH="0" baseline="0" dirty="0">
                  <a:ln>
                    <a:noFill/>
                  </a:ln>
                  <a:solidFill>
                    <a:schemeClr val="bg1"/>
                  </a:solidFill>
                  <a:effectLst/>
                  <a:uFillTx/>
                  <a:latin typeface="Helvetica Neue"/>
                  <a:ea typeface="Helvetica Neue"/>
                  <a:cs typeface="Helvetica Neue"/>
                  <a:sym typeface="Helvetica Neue"/>
                </a:rPr>
                <a:t>Åtgärda</a:t>
              </a:r>
              <a:endParaRPr kumimoji="0" lang="sv-SE" sz="66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sp>
          <p:nvSpPr>
            <p:cNvPr id="32" name="textruta 31"/>
            <p:cNvSpPr txBox="1"/>
            <p:nvPr/>
          </p:nvSpPr>
          <p:spPr>
            <a:xfrm>
              <a:off x="16181021" y="7334077"/>
              <a:ext cx="4263989" cy="13336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sv-SE" sz="8000" b="1" i="0" u="none" strike="noStrike" cap="none" spc="0" normalizeH="0" baseline="0" dirty="0">
                  <a:ln>
                    <a:noFill/>
                  </a:ln>
                  <a:solidFill>
                    <a:schemeClr val="bg1"/>
                  </a:solidFill>
                  <a:effectLst/>
                  <a:uFillTx/>
                  <a:latin typeface="Helvetica Neue"/>
                  <a:ea typeface="Helvetica Neue"/>
                  <a:cs typeface="Helvetica Neue"/>
                  <a:sym typeface="Helvetica Neue"/>
                </a:rPr>
                <a:t>Upprepa</a:t>
              </a:r>
              <a:endParaRPr kumimoji="0" lang="sv-SE" sz="66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grpSp>
      <p:pic>
        <p:nvPicPr>
          <p:cNvPr id="9" name="ESAM_LOGO_VIT_PAYOFF.png" descr="ESAM_LOGO_VIT_PAYOFF.png"/>
          <p:cNvPicPr>
            <a:picLocks noChangeAspect="1"/>
          </p:cNvPicPr>
          <p:nvPr/>
        </p:nvPicPr>
        <p:blipFill>
          <a:blip r:embed="rId3"/>
          <a:stretch>
            <a:fillRect/>
          </a:stretch>
        </p:blipFill>
        <p:spPr>
          <a:xfrm>
            <a:off x="19837398" y="12089079"/>
            <a:ext cx="3969928" cy="1001665"/>
          </a:xfrm>
          <a:prstGeom prst="rect">
            <a:avLst/>
          </a:prstGeom>
          <a:ln w="12700">
            <a:miter lim="400000"/>
          </a:ln>
        </p:spPr>
      </p:pic>
      <p:sp>
        <p:nvSpPr>
          <p:cNvPr id="17" name="RUBRIK I VERSALER…"/>
          <p:cNvSpPr txBox="1"/>
          <p:nvPr/>
        </p:nvSpPr>
        <p:spPr>
          <a:xfrm>
            <a:off x="1449117" y="2707967"/>
            <a:ext cx="14721325" cy="7566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l" defTabSz="484094">
              <a:lnSpc>
                <a:spcPts val="5900"/>
              </a:lnSpc>
              <a:tabLst>
                <a:tab pos="2540000" algn="l"/>
              </a:tabLst>
              <a:defRPr sz="5800">
                <a:solidFill>
                  <a:srgbClr val="000000"/>
                </a:solidFill>
                <a:latin typeface="Helvetica"/>
                <a:ea typeface="Helvetica"/>
                <a:cs typeface="Helvetica"/>
                <a:sym typeface="Helvetica"/>
              </a:defRPr>
            </a:pPr>
            <a:r>
              <a:rPr lang="sv-SE" sz="5400" b="0" dirty="0">
                <a:solidFill>
                  <a:schemeClr val="tx1"/>
                </a:solidFill>
              </a:rPr>
              <a:t>Metod</a:t>
            </a:r>
            <a:endParaRPr sz="3600" b="0" dirty="0">
              <a:solidFill>
                <a:schemeClr val="tx1"/>
              </a:solidFill>
            </a:endParaRPr>
          </a:p>
        </p:txBody>
      </p:sp>
      <p:sp>
        <p:nvSpPr>
          <p:cNvPr id="35" name="RUBRIK I VERSALER…"/>
          <p:cNvSpPr txBox="1"/>
          <p:nvPr/>
        </p:nvSpPr>
        <p:spPr>
          <a:xfrm>
            <a:off x="1449117" y="1663836"/>
            <a:ext cx="11149068" cy="8009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l" defTabSz="484094">
              <a:lnSpc>
                <a:spcPts val="5900"/>
              </a:lnSpc>
              <a:tabLst>
                <a:tab pos="2540000" algn="l"/>
              </a:tabLst>
              <a:defRPr sz="5800">
                <a:solidFill>
                  <a:srgbClr val="000000"/>
                </a:solidFill>
                <a:latin typeface="Helvetica"/>
                <a:ea typeface="Helvetica"/>
                <a:cs typeface="Helvetica"/>
                <a:sym typeface="Helvetica"/>
              </a:defRPr>
            </a:pPr>
            <a:r>
              <a:rPr lang="sv-SE" sz="8000" dirty="0">
                <a:solidFill>
                  <a:schemeClr val="tx1"/>
                </a:solidFill>
              </a:rPr>
              <a:t>Klimatanpassning</a:t>
            </a:r>
            <a:endParaRPr sz="5400" dirty="0">
              <a:solidFill>
                <a:schemeClr val="tx1"/>
              </a:solidFill>
            </a:endParaRPr>
          </a:p>
        </p:txBody>
      </p:sp>
      <p:grpSp>
        <p:nvGrpSpPr>
          <p:cNvPr id="33" name="Grupp 32"/>
          <p:cNvGrpSpPr/>
          <p:nvPr/>
        </p:nvGrpSpPr>
        <p:grpSpPr>
          <a:xfrm>
            <a:off x="-4724785" y="11543681"/>
            <a:ext cx="33246842" cy="4703769"/>
            <a:chOff x="3275937" y="8019166"/>
            <a:chExt cx="14677212" cy="3033269"/>
          </a:xfrm>
        </p:grpSpPr>
        <p:sp>
          <p:nvSpPr>
            <p:cNvPr id="34" name="Frihandsfigur 33"/>
            <p:cNvSpPr/>
            <p:nvPr/>
          </p:nvSpPr>
          <p:spPr>
            <a:xfrm>
              <a:off x="3309870" y="8058182"/>
              <a:ext cx="14643279" cy="2667493"/>
            </a:xfrm>
            <a:custGeom>
              <a:avLst/>
              <a:gdLst>
                <a:gd name="connsiteX0" fmla="*/ 0 w 14643279"/>
                <a:gd name="connsiteY0" fmla="*/ 1729762 h 2667493"/>
                <a:gd name="connsiteX1" fmla="*/ 3734874 w 14643279"/>
                <a:gd name="connsiteY1" fmla="*/ 16872 h 2667493"/>
                <a:gd name="connsiteX2" fmla="*/ 9852338 w 14643279"/>
                <a:gd name="connsiteY2" fmla="*/ 2657041 h 2667493"/>
                <a:gd name="connsiteX3" fmla="*/ 14643279 w 14643279"/>
                <a:gd name="connsiteY3" fmla="*/ 763846 h 2667493"/>
              </a:gdLst>
              <a:ahLst/>
              <a:cxnLst>
                <a:cxn ang="0">
                  <a:pos x="connsiteX0" y="connsiteY0"/>
                </a:cxn>
                <a:cxn ang="0">
                  <a:pos x="connsiteX1" y="connsiteY1"/>
                </a:cxn>
                <a:cxn ang="0">
                  <a:pos x="connsiteX2" y="connsiteY2"/>
                </a:cxn>
                <a:cxn ang="0">
                  <a:pos x="connsiteX3" y="connsiteY3"/>
                </a:cxn>
              </a:cxnLst>
              <a:rect l="l" t="t" r="r" b="b"/>
              <a:pathLst>
                <a:path w="14643279" h="2667493">
                  <a:moveTo>
                    <a:pt x="0" y="1729762"/>
                  </a:moveTo>
                  <a:cubicBezTo>
                    <a:pt x="1046409" y="796043"/>
                    <a:pt x="2092818" y="-137675"/>
                    <a:pt x="3734874" y="16872"/>
                  </a:cubicBezTo>
                  <a:cubicBezTo>
                    <a:pt x="5376930" y="171418"/>
                    <a:pt x="8034271" y="2532545"/>
                    <a:pt x="9852338" y="2657041"/>
                  </a:cubicBezTo>
                  <a:cubicBezTo>
                    <a:pt x="11670405" y="2781537"/>
                    <a:pt x="13156842" y="1772691"/>
                    <a:pt x="14643279" y="763846"/>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D85AA2"/>
                </a:solidFill>
                <a:effectLst/>
                <a:uFillTx/>
              </a:endParaRPr>
            </a:p>
          </p:txBody>
        </p:sp>
        <p:sp>
          <p:nvSpPr>
            <p:cNvPr id="36" name="Frihandsfigur 35"/>
            <p:cNvSpPr/>
            <p:nvPr/>
          </p:nvSpPr>
          <p:spPr>
            <a:xfrm>
              <a:off x="3296992" y="8216990"/>
              <a:ext cx="14630400" cy="2352832"/>
            </a:xfrm>
            <a:custGeom>
              <a:avLst/>
              <a:gdLst>
                <a:gd name="connsiteX0" fmla="*/ 0 w 14630400"/>
                <a:gd name="connsiteY0" fmla="*/ 1583833 h 2352832"/>
                <a:gd name="connsiteX1" fmla="*/ 3348507 w 14630400"/>
                <a:gd name="connsiteY1" fmla="*/ 12610 h 2352832"/>
                <a:gd name="connsiteX2" fmla="*/ 7547019 w 14630400"/>
                <a:gd name="connsiteY2" fmla="*/ 2343686 h 2352832"/>
                <a:gd name="connsiteX3" fmla="*/ 14630400 w 14630400"/>
                <a:gd name="connsiteY3" fmla="*/ 669433 h 2352832"/>
              </a:gdLst>
              <a:ahLst/>
              <a:cxnLst>
                <a:cxn ang="0">
                  <a:pos x="connsiteX0" y="connsiteY0"/>
                </a:cxn>
                <a:cxn ang="0">
                  <a:pos x="connsiteX1" y="connsiteY1"/>
                </a:cxn>
                <a:cxn ang="0">
                  <a:pos x="connsiteX2" y="connsiteY2"/>
                </a:cxn>
                <a:cxn ang="0">
                  <a:pos x="connsiteX3" y="connsiteY3"/>
                </a:cxn>
              </a:cxnLst>
              <a:rect l="l" t="t" r="r" b="b"/>
              <a:pathLst>
                <a:path w="14630400" h="2352832">
                  <a:moveTo>
                    <a:pt x="0" y="1583833"/>
                  </a:moveTo>
                  <a:cubicBezTo>
                    <a:pt x="1045335" y="734900"/>
                    <a:pt x="2090671" y="-114032"/>
                    <a:pt x="3348507" y="12610"/>
                  </a:cubicBezTo>
                  <a:cubicBezTo>
                    <a:pt x="4606343" y="139252"/>
                    <a:pt x="5666704" y="2234216"/>
                    <a:pt x="7547019" y="2343686"/>
                  </a:cubicBezTo>
                  <a:cubicBezTo>
                    <a:pt x="9427334" y="2453156"/>
                    <a:pt x="12028867" y="1561294"/>
                    <a:pt x="14630400" y="669433"/>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7" name="Frihandsfigur 36"/>
            <p:cNvSpPr/>
            <p:nvPr/>
          </p:nvSpPr>
          <p:spPr>
            <a:xfrm>
              <a:off x="3275937" y="8229231"/>
              <a:ext cx="14630400" cy="1684083"/>
            </a:xfrm>
            <a:custGeom>
              <a:avLst/>
              <a:gdLst>
                <a:gd name="connsiteX0" fmla="*/ 0 w 14630400"/>
                <a:gd name="connsiteY0" fmla="*/ 1550873 h 1684083"/>
                <a:gd name="connsiteX1" fmla="*/ 5192202 w 14630400"/>
                <a:gd name="connsiteY1" fmla="*/ 369 h 1684083"/>
                <a:gd name="connsiteX2" fmla="*/ 8984974 w 14630400"/>
                <a:gd name="connsiteY2" fmla="*/ 1670143 h 1684083"/>
                <a:gd name="connsiteX3" fmla="*/ 14630400 w 14630400"/>
                <a:gd name="connsiteY3" fmla="*/ 660327 h 1684083"/>
              </a:gdLst>
              <a:ahLst/>
              <a:cxnLst>
                <a:cxn ang="0">
                  <a:pos x="connsiteX0" y="connsiteY0"/>
                </a:cxn>
                <a:cxn ang="0">
                  <a:pos x="connsiteX1" y="connsiteY1"/>
                </a:cxn>
                <a:cxn ang="0">
                  <a:pos x="connsiteX2" y="connsiteY2"/>
                </a:cxn>
                <a:cxn ang="0">
                  <a:pos x="connsiteX3" y="connsiteY3"/>
                </a:cxn>
              </a:cxnLst>
              <a:rect l="l" t="t" r="r" b="b"/>
              <a:pathLst>
                <a:path w="14630400" h="1684083">
                  <a:moveTo>
                    <a:pt x="0" y="1550873"/>
                  </a:moveTo>
                  <a:cubicBezTo>
                    <a:pt x="1847353" y="765682"/>
                    <a:pt x="3694706" y="-19509"/>
                    <a:pt x="5192202" y="369"/>
                  </a:cubicBezTo>
                  <a:cubicBezTo>
                    <a:pt x="6689698" y="20247"/>
                    <a:pt x="7411941" y="1560150"/>
                    <a:pt x="8984974" y="1670143"/>
                  </a:cubicBezTo>
                  <a:cubicBezTo>
                    <a:pt x="10558007" y="1780136"/>
                    <a:pt x="12594203" y="1220231"/>
                    <a:pt x="14630400" y="660327"/>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8" name="Frihandsfigur 37"/>
            <p:cNvSpPr/>
            <p:nvPr/>
          </p:nvSpPr>
          <p:spPr>
            <a:xfrm>
              <a:off x="3307743" y="8510485"/>
              <a:ext cx="14598594" cy="1277571"/>
            </a:xfrm>
            <a:custGeom>
              <a:avLst/>
              <a:gdLst>
                <a:gd name="connsiteX0" fmla="*/ 0 w 14598594"/>
                <a:gd name="connsiteY0" fmla="*/ 1277571 h 1277571"/>
                <a:gd name="connsiteX1" fmla="*/ 3315694 w 14598594"/>
                <a:gd name="connsiteY1" fmla="*/ 315463 h 1277571"/>
                <a:gd name="connsiteX2" fmla="*/ 6233822 w 14598594"/>
                <a:gd name="connsiteY2" fmla="*/ 856152 h 1277571"/>
                <a:gd name="connsiteX3" fmla="*/ 9215561 w 14598594"/>
                <a:gd name="connsiteY3" fmla="*/ 13313 h 1277571"/>
                <a:gd name="connsiteX4" fmla="*/ 14598594 w 14598594"/>
                <a:gd name="connsiteY4" fmla="*/ 418830 h 1277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8594" h="1277571">
                  <a:moveTo>
                    <a:pt x="0" y="1277571"/>
                  </a:moveTo>
                  <a:cubicBezTo>
                    <a:pt x="1138362" y="831635"/>
                    <a:pt x="2276724" y="385699"/>
                    <a:pt x="3315694" y="315463"/>
                  </a:cubicBezTo>
                  <a:cubicBezTo>
                    <a:pt x="4354664" y="245226"/>
                    <a:pt x="5250511" y="906510"/>
                    <a:pt x="6233822" y="856152"/>
                  </a:cubicBezTo>
                  <a:cubicBezTo>
                    <a:pt x="7217133" y="805794"/>
                    <a:pt x="7821432" y="86200"/>
                    <a:pt x="9215561" y="13313"/>
                  </a:cubicBezTo>
                  <a:cubicBezTo>
                    <a:pt x="10609690" y="-59574"/>
                    <a:pt x="12604142" y="179628"/>
                    <a:pt x="14598594" y="41883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9" name="Frihandsfigur 38"/>
            <p:cNvSpPr/>
            <p:nvPr/>
          </p:nvSpPr>
          <p:spPr>
            <a:xfrm>
              <a:off x="3339548" y="8482302"/>
              <a:ext cx="14566789" cy="2251349"/>
            </a:xfrm>
            <a:custGeom>
              <a:avLst/>
              <a:gdLst>
                <a:gd name="connsiteX0" fmla="*/ 0 w 14566789"/>
                <a:gd name="connsiteY0" fmla="*/ 1289851 h 2251349"/>
                <a:gd name="connsiteX1" fmla="*/ 3991555 w 14566789"/>
                <a:gd name="connsiteY1" fmla="*/ 2212202 h 2251349"/>
                <a:gd name="connsiteX2" fmla="*/ 7347005 w 14566789"/>
                <a:gd name="connsiteY2" fmla="*/ 128961 h 2251349"/>
                <a:gd name="connsiteX3" fmla="*/ 14566789 w 14566789"/>
                <a:gd name="connsiteY3" fmla="*/ 399305 h 2251349"/>
              </a:gdLst>
              <a:ahLst/>
              <a:cxnLst>
                <a:cxn ang="0">
                  <a:pos x="connsiteX0" y="connsiteY0"/>
                </a:cxn>
                <a:cxn ang="0">
                  <a:pos x="connsiteX1" y="connsiteY1"/>
                </a:cxn>
                <a:cxn ang="0">
                  <a:pos x="connsiteX2" y="connsiteY2"/>
                </a:cxn>
                <a:cxn ang="0">
                  <a:pos x="connsiteX3" y="connsiteY3"/>
                </a:cxn>
              </a:cxnLst>
              <a:rect l="l" t="t" r="r" b="b"/>
              <a:pathLst>
                <a:path w="14566789" h="2251349">
                  <a:moveTo>
                    <a:pt x="0" y="1289851"/>
                  </a:moveTo>
                  <a:cubicBezTo>
                    <a:pt x="1383527" y="1847767"/>
                    <a:pt x="2767054" y="2405684"/>
                    <a:pt x="3991555" y="2212202"/>
                  </a:cubicBezTo>
                  <a:cubicBezTo>
                    <a:pt x="5216056" y="2018720"/>
                    <a:pt x="5584466" y="431110"/>
                    <a:pt x="7347005" y="128961"/>
                  </a:cubicBezTo>
                  <a:cubicBezTo>
                    <a:pt x="9109544" y="-173188"/>
                    <a:pt x="11838166" y="113058"/>
                    <a:pt x="14566789" y="399305"/>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40" name="Frihandsfigur 39"/>
            <p:cNvSpPr/>
            <p:nvPr/>
          </p:nvSpPr>
          <p:spPr>
            <a:xfrm>
              <a:off x="3323645" y="8881607"/>
              <a:ext cx="14598595" cy="1556080"/>
            </a:xfrm>
            <a:custGeom>
              <a:avLst/>
              <a:gdLst>
                <a:gd name="connsiteX0" fmla="*/ 0 w 14598595"/>
                <a:gd name="connsiteY0" fmla="*/ 906449 h 1556080"/>
                <a:gd name="connsiteX1" fmla="*/ 6567778 w 14598595"/>
                <a:gd name="connsiteY1" fmla="*/ 532737 h 1556080"/>
                <a:gd name="connsiteX2" fmla="*/ 11696369 w 14598595"/>
                <a:gd name="connsiteY2" fmla="*/ 1550504 h 1556080"/>
                <a:gd name="connsiteX3" fmla="*/ 14598595 w 14598595"/>
                <a:gd name="connsiteY3" fmla="*/ 0 h 1556080"/>
              </a:gdLst>
              <a:ahLst/>
              <a:cxnLst>
                <a:cxn ang="0">
                  <a:pos x="connsiteX0" y="connsiteY0"/>
                </a:cxn>
                <a:cxn ang="0">
                  <a:pos x="connsiteX1" y="connsiteY1"/>
                </a:cxn>
                <a:cxn ang="0">
                  <a:pos x="connsiteX2" y="connsiteY2"/>
                </a:cxn>
                <a:cxn ang="0">
                  <a:pos x="connsiteX3" y="connsiteY3"/>
                </a:cxn>
              </a:cxnLst>
              <a:rect l="l" t="t" r="r" b="b"/>
              <a:pathLst>
                <a:path w="14598595" h="1556080">
                  <a:moveTo>
                    <a:pt x="0" y="906449"/>
                  </a:moveTo>
                  <a:cubicBezTo>
                    <a:pt x="2309191" y="665922"/>
                    <a:pt x="4618383" y="425395"/>
                    <a:pt x="6567778" y="532737"/>
                  </a:cubicBezTo>
                  <a:cubicBezTo>
                    <a:pt x="8517173" y="640079"/>
                    <a:pt x="10357900" y="1639293"/>
                    <a:pt x="11696369" y="1550504"/>
                  </a:cubicBezTo>
                  <a:cubicBezTo>
                    <a:pt x="13034838" y="1461715"/>
                    <a:pt x="13816716" y="730857"/>
                    <a:pt x="14598595" y="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41" name="Frihandsfigur 40"/>
            <p:cNvSpPr/>
            <p:nvPr/>
          </p:nvSpPr>
          <p:spPr>
            <a:xfrm>
              <a:off x="3323645" y="8019166"/>
              <a:ext cx="14598595" cy="2177228"/>
            </a:xfrm>
            <a:custGeom>
              <a:avLst/>
              <a:gdLst>
                <a:gd name="connsiteX0" fmla="*/ 0 w 14598595"/>
                <a:gd name="connsiteY0" fmla="*/ 1745036 h 2177228"/>
                <a:gd name="connsiteX1" fmla="*/ 4564049 w 14598595"/>
                <a:gd name="connsiteY1" fmla="*/ 3700 h 2177228"/>
                <a:gd name="connsiteX2" fmla="*/ 9096292 w 14598595"/>
                <a:gd name="connsiteY2" fmla="*/ 2158504 h 2177228"/>
                <a:gd name="connsiteX3" fmla="*/ 14598595 w 14598595"/>
                <a:gd name="connsiteY3" fmla="*/ 870392 h 2177228"/>
              </a:gdLst>
              <a:ahLst/>
              <a:cxnLst>
                <a:cxn ang="0">
                  <a:pos x="connsiteX0" y="connsiteY0"/>
                </a:cxn>
                <a:cxn ang="0">
                  <a:pos x="connsiteX1" y="connsiteY1"/>
                </a:cxn>
                <a:cxn ang="0">
                  <a:pos x="connsiteX2" y="connsiteY2"/>
                </a:cxn>
                <a:cxn ang="0">
                  <a:pos x="connsiteX3" y="connsiteY3"/>
                </a:cxn>
              </a:cxnLst>
              <a:rect l="l" t="t" r="r" b="b"/>
              <a:pathLst>
                <a:path w="14598595" h="2177228">
                  <a:moveTo>
                    <a:pt x="0" y="1745036"/>
                  </a:moveTo>
                  <a:cubicBezTo>
                    <a:pt x="1524000" y="839912"/>
                    <a:pt x="3048000" y="-65211"/>
                    <a:pt x="4564049" y="3700"/>
                  </a:cubicBezTo>
                  <a:cubicBezTo>
                    <a:pt x="6080098" y="72611"/>
                    <a:pt x="7423868" y="2014055"/>
                    <a:pt x="9096292" y="2158504"/>
                  </a:cubicBezTo>
                  <a:cubicBezTo>
                    <a:pt x="10768716" y="2302953"/>
                    <a:pt x="12683655" y="1586672"/>
                    <a:pt x="14598595" y="870392"/>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42" name="Frihandsfigur 41"/>
            <p:cNvSpPr/>
            <p:nvPr/>
          </p:nvSpPr>
          <p:spPr>
            <a:xfrm>
              <a:off x="3331597" y="8181890"/>
              <a:ext cx="14511130" cy="2210531"/>
            </a:xfrm>
            <a:custGeom>
              <a:avLst/>
              <a:gdLst>
                <a:gd name="connsiteX0" fmla="*/ 0 w 14511130"/>
                <a:gd name="connsiteY0" fmla="*/ 1566409 h 2210531"/>
                <a:gd name="connsiteX1" fmla="*/ 1566406 w 14511130"/>
                <a:gd name="connsiteY1" fmla="*/ 151077 h 2210531"/>
                <a:gd name="connsiteX2" fmla="*/ 5406886 w 14511130"/>
                <a:gd name="connsiteY2" fmla="*/ 2210465 h 2210531"/>
                <a:gd name="connsiteX3" fmla="*/ 8810045 w 14511130"/>
                <a:gd name="connsiteY3" fmla="*/ 71564 h 2210531"/>
                <a:gd name="connsiteX4" fmla="*/ 14511130 w 14511130"/>
                <a:gd name="connsiteY4" fmla="*/ 715620 h 2210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1130" h="2210531">
                  <a:moveTo>
                    <a:pt x="0" y="1566409"/>
                  </a:moveTo>
                  <a:cubicBezTo>
                    <a:pt x="332629" y="805071"/>
                    <a:pt x="665258" y="43734"/>
                    <a:pt x="1566406" y="151077"/>
                  </a:cubicBezTo>
                  <a:cubicBezTo>
                    <a:pt x="2467554" y="258420"/>
                    <a:pt x="4199613" y="2223717"/>
                    <a:pt x="5406886" y="2210465"/>
                  </a:cubicBezTo>
                  <a:cubicBezTo>
                    <a:pt x="6614159" y="2197213"/>
                    <a:pt x="7292671" y="320705"/>
                    <a:pt x="8810045" y="71564"/>
                  </a:cubicBezTo>
                  <a:cubicBezTo>
                    <a:pt x="10327419" y="-177577"/>
                    <a:pt x="12419274" y="269021"/>
                    <a:pt x="14511130" y="71562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43" name="Frihandsfigur 42"/>
            <p:cNvSpPr/>
            <p:nvPr/>
          </p:nvSpPr>
          <p:spPr>
            <a:xfrm>
              <a:off x="3283889" y="8802438"/>
              <a:ext cx="14622448" cy="2249997"/>
            </a:xfrm>
            <a:custGeom>
              <a:avLst/>
              <a:gdLst>
                <a:gd name="connsiteX0" fmla="*/ 0 w 14622448"/>
                <a:gd name="connsiteY0" fmla="*/ 953812 h 2249997"/>
                <a:gd name="connsiteX1" fmla="*/ 4619708 w 14622448"/>
                <a:gd name="connsiteY1" fmla="*/ 47364 h 2249997"/>
                <a:gd name="connsiteX2" fmla="*/ 12340424 w 14622448"/>
                <a:gd name="connsiteY2" fmla="*/ 2249875 h 2249997"/>
                <a:gd name="connsiteX3" fmla="*/ 14622448 w 14622448"/>
                <a:gd name="connsiteY3" fmla="*/ 126877 h 2249997"/>
              </a:gdLst>
              <a:ahLst/>
              <a:cxnLst>
                <a:cxn ang="0">
                  <a:pos x="connsiteX0" y="connsiteY0"/>
                </a:cxn>
                <a:cxn ang="0">
                  <a:pos x="connsiteX1" y="connsiteY1"/>
                </a:cxn>
                <a:cxn ang="0">
                  <a:pos x="connsiteX2" y="connsiteY2"/>
                </a:cxn>
                <a:cxn ang="0">
                  <a:pos x="connsiteX3" y="connsiteY3"/>
                </a:cxn>
              </a:cxnLst>
              <a:rect l="l" t="t" r="r" b="b"/>
              <a:pathLst>
                <a:path w="14622448" h="2249997">
                  <a:moveTo>
                    <a:pt x="0" y="953812"/>
                  </a:moveTo>
                  <a:cubicBezTo>
                    <a:pt x="1281485" y="392583"/>
                    <a:pt x="2562971" y="-168646"/>
                    <a:pt x="4619708" y="47364"/>
                  </a:cubicBezTo>
                  <a:cubicBezTo>
                    <a:pt x="6676445" y="263374"/>
                    <a:pt x="10673301" y="2236623"/>
                    <a:pt x="12340424" y="2249875"/>
                  </a:cubicBezTo>
                  <a:cubicBezTo>
                    <a:pt x="14007547" y="2263127"/>
                    <a:pt x="14314997" y="1195002"/>
                    <a:pt x="14622448" y="126877"/>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44" name="Frihandsfigur 43"/>
            <p:cNvSpPr/>
            <p:nvPr/>
          </p:nvSpPr>
          <p:spPr>
            <a:xfrm>
              <a:off x="3339548" y="8425483"/>
              <a:ext cx="14566789" cy="1878023"/>
            </a:xfrm>
            <a:custGeom>
              <a:avLst/>
              <a:gdLst>
                <a:gd name="connsiteX0" fmla="*/ 0 w 14566789"/>
                <a:gd name="connsiteY0" fmla="*/ 1291011 h 1878023"/>
                <a:gd name="connsiteX1" fmla="*/ 2918129 w 14566789"/>
                <a:gd name="connsiteY1" fmla="*/ 1815797 h 1878023"/>
                <a:gd name="connsiteX2" fmla="*/ 6694998 w 14566789"/>
                <a:gd name="connsiteY2" fmla="*/ 18802 h 1878023"/>
                <a:gd name="connsiteX3" fmla="*/ 10392355 w 14566789"/>
                <a:gd name="connsiteY3" fmla="*/ 853689 h 1878023"/>
                <a:gd name="connsiteX4" fmla="*/ 14534984 w 14566789"/>
                <a:gd name="connsiteY4" fmla="*/ 495880 h 1878023"/>
                <a:gd name="connsiteX5" fmla="*/ 14534984 w 14566789"/>
                <a:gd name="connsiteY5" fmla="*/ 495880 h 1878023"/>
                <a:gd name="connsiteX6" fmla="*/ 14566789 w 14566789"/>
                <a:gd name="connsiteY6" fmla="*/ 440221 h 1878023"/>
                <a:gd name="connsiteX7" fmla="*/ 14566789 w 14566789"/>
                <a:gd name="connsiteY7" fmla="*/ 440221 h 1878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66789" h="1878023">
                  <a:moveTo>
                    <a:pt x="0" y="1291011"/>
                  </a:moveTo>
                  <a:cubicBezTo>
                    <a:pt x="901148" y="1659421"/>
                    <a:pt x="1802296" y="2027832"/>
                    <a:pt x="2918129" y="1815797"/>
                  </a:cubicBezTo>
                  <a:cubicBezTo>
                    <a:pt x="4033962" y="1603762"/>
                    <a:pt x="5449294" y="179153"/>
                    <a:pt x="6694998" y="18802"/>
                  </a:cubicBezTo>
                  <a:cubicBezTo>
                    <a:pt x="7940702" y="-141549"/>
                    <a:pt x="9085691" y="774176"/>
                    <a:pt x="10392355" y="853689"/>
                  </a:cubicBezTo>
                  <a:cubicBezTo>
                    <a:pt x="11699019" y="933202"/>
                    <a:pt x="14534984" y="495880"/>
                    <a:pt x="14534984" y="495880"/>
                  </a:cubicBezTo>
                  <a:lnTo>
                    <a:pt x="14534984" y="495880"/>
                  </a:lnTo>
                  <a:lnTo>
                    <a:pt x="14566789" y="440221"/>
                  </a:lnTo>
                  <a:lnTo>
                    <a:pt x="14566789" y="440221"/>
                  </a:ln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grpSp>
      <p:pic>
        <p:nvPicPr>
          <p:cNvPr id="46" name="Bildobjekt 45"/>
          <p:cNvPicPr>
            <a:picLocks noChangeAspect="1"/>
          </p:cNvPicPr>
          <p:nvPr/>
        </p:nvPicPr>
        <p:blipFill>
          <a:blip r:embed="rId4"/>
          <a:stretch>
            <a:fillRect/>
          </a:stretch>
        </p:blipFill>
        <p:spPr>
          <a:xfrm>
            <a:off x="21822362" y="301761"/>
            <a:ext cx="2152650" cy="1362075"/>
          </a:xfrm>
          <a:prstGeom prst="rect">
            <a:avLst/>
          </a:prstGeom>
        </p:spPr>
      </p:pic>
      <p:sp>
        <p:nvSpPr>
          <p:cNvPr id="47" name="RUBRIK I VERSALER…"/>
          <p:cNvSpPr txBox="1">
            <a:spLocks/>
          </p:cNvSpPr>
          <p:nvPr/>
        </p:nvSpPr>
        <p:spPr>
          <a:xfrm>
            <a:off x="1449117" y="3784447"/>
            <a:ext cx="10163105" cy="52754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oAutofit/>
          </a:bodyPr>
          <a:lstStyle/>
          <a:p>
            <a:pPr algn="l" defTabSz="484094">
              <a:lnSpc>
                <a:spcPts val="5900"/>
              </a:lnSpc>
              <a:tabLst>
                <a:tab pos="2540000" algn="l"/>
              </a:tabLst>
              <a:defRPr sz="5800">
                <a:solidFill>
                  <a:srgbClr val="000000"/>
                </a:solidFill>
                <a:latin typeface="Helvetica"/>
                <a:ea typeface="Helvetica"/>
                <a:cs typeface="Helvetica"/>
                <a:sym typeface="Helvetica"/>
              </a:defRPr>
            </a:pPr>
            <a:r>
              <a:rPr lang="sv-SE" sz="5400" b="0" dirty="0">
                <a:solidFill>
                  <a:schemeClr val="tx1"/>
                </a:solidFill>
              </a:rPr>
              <a:t>Genom att definiera ett område och dess förutsättningar, sedan analysera risker och konsekvens samt fundera på åtgärder i en kontinuerlig metodik så skapas möjligheter för en god klimatanpassning av leder. </a:t>
            </a:r>
          </a:p>
        </p:txBody>
      </p:sp>
    </p:spTree>
    <p:extLst>
      <p:ext uri="{BB962C8B-B14F-4D97-AF65-F5344CB8AC3E}">
        <p14:creationId xmlns:p14="http://schemas.microsoft.com/office/powerpoint/2010/main" val="42608014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AM_LOGO_VIT_PAYOFF.png" descr="ESAM_LOGO_VIT_PAYOFF.png"/>
          <p:cNvPicPr>
            <a:picLocks noChangeAspect="1"/>
          </p:cNvPicPr>
          <p:nvPr/>
        </p:nvPicPr>
        <p:blipFill>
          <a:blip r:embed="rId3"/>
          <a:stretch>
            <a:fillRect/>
          </a:stretch>
        </p:blipFill>
        <p:spPr>
          <a:xfrm>
            <a:off x="19837398" y="12089079"/>
            <a:ext cx="3969928" cy="1001665"/>
          </a:xfrm>
          <a:prstGeom prst="rect">
            <a:avLst/>
          </a:prstGeom>
          <a:ln w="12700">
            <a:miter lim="400000"/>
          </a:ln>
        </p:spPr>
      </p:pic>
      <p:sp>
        <p:nvSpPr>
          <p:cNvPr id="35" name="RUBRIK I VERSALER…"/>
          <p:cNvSpPr txBox="1"/>
          <p:nvPr/>
        </p:nvSpPr>
        <p:spPr>
          <a:xfrm>
            <a:off x="1449117" y="1663836"/>
            <a:ext cx="11149068" cy="8009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l" defTabSz="484094">
              <a:lnSpc>
                <a:spcPts val="5900"/>
              </a:lnSpc>
              <a:tabLst>
                <a:tab pos="2540000" algn="l"/>
              </a:tabLst>
              <a:defRPr sz="5800">
                <a:solidFill>
                  <a:srgbClr val="000000"/>
                </a:solidFill>
                <a:latin typeface="Helvetica"/>
                <a:ea typeface="Helvetica"/>
                <a:cs typeface="Helvetica"/>
                <a:sym typeface="Helvetica"/>
              </a:defRPr>
            </a:pPr>
            <a:r>
              <a:rPr lang="sv-SE" sz="8000" dirty="0">
                <a:solidFill>
                  <a:schemeClr val="tx1"/>
                </a:solidFill>
              </a:rPr>
              <a:t>Definiera</a:t>
            </a:r>
            <a:endParaRPr sz="5400" dirty="0">
              <a:solidFill>
                <a:schemeClr val="tx1"/>
              </a:solidFill>
            </a:endParaRPr>
          </a:p>
        </p:txBody>
      </p:sp>
      <p:sp>
        <p:nvSpPr>
          <p:cNvPr id="38" name="RUBRIK I VERSALER…"/>
          <p:cNvSpPr txBox="1"/>
          <p:nvPr/>
        </p:nvSpPr>
        <p:spPr>
          <a:xfrm>
            <a:off x="3520430" y="3227829"/>
            <a:ext cx="22557893" cy="1236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Vad för typ av aktivitet ska bedrivas? Vilka årstider?</a:t>
            </a:r>
            <a:endParaRPr sz="4400" b="0" dirty="0">
              <a:solidFill>
                <a:schemeClr val="tx1"/>
              </a:solidFill>
            </a:endParaRPr>
          </a:p>
        </p:txBody>
      </p:sp>
      <p:grpSp>
        <p:nvGrpSpPr>
          <p:cNvPr id="20" name="Grupp 19"/>
          <p:cNvGrpSpPr/>
          <p:nvPr/>
        </p:nvGrpSpPr>
        <p:grpSpPr>
          <a:xfrm>
            <a:off x="1449117" y="2788678"/>
            <a:ext cx="1675316" cy="1675316"/>
            <a:chOff x="9529011" y="7773470"/>
            <a:chExt cx="1675316" cy="1675316"/>
          </a:xfrm>
        </p:grpSpPr>
        <p:sp>
          <p:nvSpPr>
            <p:cNvPr id="3" name="Ellips 2"/>
            <p:cNvSpPr/>
            <p:nvPr/>
          </p:nvSpPr>
          <p:spPr>
            <a:xfrm>
              <a:off x="9529011" y="7773470"/>
              <a:ext cx="1675316" cy="1675316"/>
            </a:xfrm>
            <a:prstGeom prst="ellipse">
              <a:avLst/>
            </a:prstGeom>
            <a:solidFill>
              <a:srgbClr val="FFDC5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9" name="textruta 18"/>
            <p:cNvSpPr txBox="1"/>
            <p:nvPr/>
          </p:nvSpPr>
          <p:spPr>
            <a:xfrm>
              <a:off x="9925008" y="7841665"/>
              <a:ext cx="787075"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sv-SE" sz="9600" b="1" i="0" u="none" strike="noStrike" cap="none" spc="0" normalizeH="0" baseline="0" dirty="0">
                  <a:ln>
                    <a:noFill/>
                  </a:ln>
                  <a:solidFill>
                    <a:schemeClr val="bg1"/>
                  </a:solidFill>
                  <a:effectLst/>
                  <a:uFillTx/>
                  <a:latin typeface="Helvetica Neue"/>
                  <a:ea typeface="Helvetica Neue"/>
                  <a:cs typeface="Helvetica Neue"/>
                  <a:sym typeface="Helvetica Neue"/>
                </a:rPr>
                <a:t>1</a:t>
              </a:r>
            </a:p>
          </p:txBody>
        </p:sp>
      </p:grpSp>
      <p:grpSp>
        <p:nvGrpSpPr>
          <p:cNvPr id="40" name="Grupp 39"/>
          <p:cNvGrpSpPr/>
          <p:nvPr/>
        </p:nvGrpSpPr>
        <p:grpSpPr>
          <a:xfrm>
            <a:off x="1449117" y="4872678"/>
            <a:ext cx="1675316" cy="1675316"/>
            <a:chOff x="9529011" y="7773470"/>
            <a:chExt cx="1675316" cy="1675316"/>
          </a:xfrm>
        </p:grpSpPr>
        <p:sp>
          <p:nvSpPr>
            <p:cNvPr id="41" name="Ellips 40"/>
            <p:cNvSpPr/>
            <p:nvPr/>
          </p:nvSpPr>
          <p:spPr>
            <a:xfrm>
              <a:off x="9529011" y="7773470"/>
              <a:ext cx="1675316" cy="1675316"/>
            </a:xfrm>
            <a:prstGeom prst="ellipse">
              <a:avLst/>
            </a:prstGeom>
            <a:solidFill>
              <a:srgbClr val="FFDC5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42" name="textruta 41"/>
            <p:cNvSpPr txBox="1"/>
            <p:nvPr/>
          </p:nvSpPr>
          <p:spPr>
            <a:xfrm>
              <a:off x="9925008" y="7841665"/>
              <a:ext cx="787075"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sv-SE" sz="9600" dirty="0">
                  <a:solidFill>
                    <a:schemeClr val="bg1"/>
                  </a:solidFill>
                </a:rPr>
                <a:t>2</a:t>
              </a:r>
              <a:endParaRPr kumimoji="0" lang="sv-SE" sz="96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grpSp>
      <p:sp>
        <p:nvSpPr>
          <p:cNvPr id="43" name="RUBRIK I VERSALER…"/>
          <p:cNvSpPr txBox="1"/>
          <p:nvPr/>
        </p:nvSpPr>
        <p:spPr>
          <a:xfrm>
            <a:off x="3520430" y="5284628"/>
            <a:ext cx="22557893" cy="1236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Vilket område ska analyseras? Vad ska göras?  </a:t>
            </a:r>
            <a:endParaRPr sz="4400" b="0" dirty="0">
              <a:solidFill>
                <a:schemeClr val="tx1"/>
              </a:solidFill>
            </a:endParaRPr>
          </a:p>
        </p:txBody>
      </p:sp>
      <p:sp>
        <p:nvSpPr>
          <p:cNvPr id="22" name="textruta 21"/>
          <p:cNvSpPr txBox="1"/>
          <p:nvPr/>
        </p:nvSpPr>
        <p:spPr>
          <a:xfrm>
            <a:off x="3520430" y="6523304"/>
            <a:ext cx="19989275"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sv-SE" b="0" dirty="0">
                <a:solidFill>
                  <a:schemeClr val="tx1"/>
                </a:solidFill>
              </a:rPr>
              <a:t>Det kan vara en hel led, en delsträcka som behöver byggas från grunden eller renoveras.  </a:t>
            </a:r>
          </a:p>
          <a:p>
            <a:pPr marL="0" marR="0" indent="0" algn="l" defTabSz="825500" rtl="0" fontAlgn="auto" latinLnBrk="0" hangingPunct="0">
              <a:lnSpc>
                <a:spcPct val="100000"/>
              </a:lnSpc>
              <a:spcBef>
                <a:spcPts val="0"/>
              </a:spcBef>
              <a:spcAft>
                <a:spcPts val="0"/>
              </a:spcAft>
              <a:buClrTx/>
              <a:buSzTx/>
              <a:buFontTx/>
              <a:buNone/>
              <a:tabLst/>
            </a:pPr>
            <a:endParaRPr kumimoji="0" lang="sv-SE" sz="3000" b="1" i="0" u="none" strike="noStrike" cap="none" spc="0" normalizeH="0" baseline="0" dirty="0">
              <a:ln>
                <a:noFill/>
              </a:ln>
              <a:solidFill>
                <a:srgbClr val="FFFFFF"/>
              </a:solidFill>
              <a:effectLst/>
              <a:uFillTx/>
              <a:latin typeface="Helvetica Neue"/>
              <a:ea typeface="Helvetica Neue"/>
              <a:cs typeface="Helvetica Neue"/>
              <a:sym typeface="Helvetica Neue"/>
            </a:endParaRPr>
          </a:p>
        </p:txBody>
      </p:sp>
      <p:sp>
        <p:nvSpPr>
          <p:cNvPr id="44" name="textruta 43"/>
          <p:cNvSpPr txBox="1"/>
          <p:nvPr/>
        </p:nvSpPr>
        <p:spPr>
          <a:xfrm>
            <a:off x="3520429" y="4478593"/>
            <a:ext cx="19989275"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sv-SE" b="0" dirty="0">
                <a:solidFill>
                  <a:schemeClr val="tx1"/>
                </a:solidFill>
              </a:rPr>
              <a:t>Skapa en tydlig bild av vad som ska göras och vad som krävs i form av typ av led, övernattning, information. </a:t>
            </a:r>
          </a:p>
          <a:p>
            <a:pPr marL="0" marR="0" indent="0" algn="l" defTabSz="825500" rtl="0" fontAlgn="auto" latinLnBrk="0" hangingPunct="0">
              <a:lnSpc>
                <a:spcPct val="100000"/>
              </a:lnSpc>
              <a:spcBef>
                <a:spcPts val="0"/>
              </a:spcBef>
              <a:spcAft>
                <a:spcPts val="0"/>
              </a:spcAft>
              <a:buClrTx/>
              <a:buSzTx/>
              <a:buFontTx/>
              <a:buNone/>
              <a:tabLst/>
            </a:pPr>
            <a:endParaRPr kumimoji="0" lang="sv-SE" sz="3000" b="1" i="0" u="none" strike="noStrike" cap="none" spc="0" normalizeH="0" baseline="0" dirty="0">
              <a:ln>
                <a:noFill/>
              </a:ln>
              <a:solidFill>
                <a:srgbClr val="FFFFFF"/>
              </a:solidFill>
              <a:effectLst/>
              <a:uFillTx/>
              <a:latin typeface="Helvetica Neue"/>
              <a:ea typeface="Helvetica Neue"/>
              <a:cs typeface="Helvetica Neue"/>
              <a:sym typeface="Helvetica Neue"/>
            </a:endParaRPr>
          </a:p>
        </p:txBody>
      </p:sp>
      <p:grpSp>
        <p:nvGrpSpPr>
          <p:cNvPr id="25" name="Grupp 24"/>
          <p:cNvGrpSpPr/>
          <p:nvPr/>
        </p:nvGrpSpPr>
        <p:grpSpPr>
          <a:xfrm>
            <a:off x="1449117" y="6955064"/>
            <a:ext cx="1675316" cy="1675316"/>
            <a:chOff x="9529011" y="7773470"/>
            <a:chExt cx="1675316" cy="1675316"/>
          </a:xfrm>
        </p:grpSpPr>
        <p:sp>
          <p:nvSpPr>
            <p:cNvPr id="26" name="Ellips 25"/>
            <p:cNvSpPr/>
            <p:nvPr/>
          </p:nvSpPr>
          <p:spPr>
            <a:xfrm>
              <a:off x="9529011" y="7773470"/>
              <a:ext cx="1675316" cy="1675316"/>
            </a:xfrm>
            <a:prstGeom prst="ellipse">
              <a:avLst/>
            </a:prstGeom>
            <a:solidFill>
              <a:srgbClr val="FFDC5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7" name="textruta 26"/>
            <p:cNvSpPr txBox="1"/>
            <p:nvPr/>
          </p:nvSpPr>
          <p:spPr>
            <a:xfrm>
              <a:off x="9925008" y="7841665"/>
              <a:ext cx="787075"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sv-SE" sz="9600" dirty="0">
                  <a:solidFill>
                    <a:schemeClr val="bg1"/>
                  </a:solidFill>
                </a:rPr>
                <a:t>3</a:t>
              </a:r>
              <a:endParaRPr kumimoji="0" lang="sv-SE" sz="96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grpSp>
      <p:sp>
        <p:nvSpPr>
          <p:cNvPr id="28" name="RUBRIK I VERSALER…"/>
          <p:cNvSpPr txBox="1"/>
          <p:nvPr/>
        </p:nvSpPr>
        <p:spPr>
          <a:xfrm>
            <a:off x="3520430" y="7367014"/>
            <a:ext cx="22557893" cy="1236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Vilket klimatscenario och vilken tidsperiod? </a:t>
            </a:r>
            <a:endParaRPr sz="4400" b="0" dirty="0">
              <a:solidFill>
                <a:schemeClr val="tx1"/>
              </a:solidFill>
            </a:endParaRPr>
          </a:p>
        </p:txBody>
      </p:sp>
      <p:sp>
        <p:nvSpPr>
          <p:cNvPr id="29" name="textruta 28"/>
          <p:cNvSpPr txBox="1"/>
          <p:nvPr/>
        </p:nvSpPr>
        <p:spPr>
          <a:xfrm>
            <a:off x="3520428" y="8298762"/>
            <a:ext cx="19989275"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algn="l"/>
            <a:r>
              <a:rPr lang="sv-SE" b="0" dirty="0">
                <a:solidFill>
                  <a:schemeClr val="tx1"/>
                </a:solidFill>
              </a:rPr>
              <a:t>För mest effektiv klimatanpassning ska RCP 8,5 väljas för att tydliggöra riskerna. Både klimatscenarie och tidsperiod kan varieras beroende på ambition och möjlighet. </a:t>
            </a:r>
            <a:r>
              <a:rPr lang="sv-SE" b="0" dirty="0">
                <a:solidFill>
                  <a:schemeClr val="tx1"/>
                </a:solidFill>
                <a:hlinkClick r:id="rId4"/>
              </a:rPr>
              <a:t>Se här för förklaring av de olika RCP scenarierna </a:t>
            </a:r>
            <a:r>
              <a:rPr lang="sv-SE" b="0" dirty="0">
                <a:solidFill>
                  <a:schemeClr val="tx1"/>
                </a:solidFill>
              </a:rPr>
              <a:t>. Tidsperioden beror på hur länge ledinfrastrukturen är planerad att fungera. De längsta väderanalyserna är till 2100. </a:t>
            </a:r>
          </a:p>
          <a:p>
            <a:pPr marL="0" marR="0" indent="0" algn="l" defTabSz="825500" rtl="0" fontAlgn="auto" latinLnBrk="0" hangingPunct="0">
              <a:lnSpc>
                <a:spcPct val="100000"/>
              </a:lnSpc>
              <a:spcBef>
                <a:spcPts val="0"/>
              </a:spcBef>
              <a:spcAft>
                <a:spcPts val="0"/>
              </a:spcAft>
              <a:buClrTx/>
              <a:buSzTx/>
              <a:buFontTx/>
              <a:buNone/>
              <a:tabLst/>
            </a:pPr>
            <a:endParaRPr kumimoji="0" lang="sv-SE" sz="3000" b="1" i="0" u="none" strike="noStrike" cap="none" spc="0" normalizeH="0" baseline="0" dirty="0">
              <a:ln>
                <a:noFill/>
              </a:ln>
              <a:solidFill>
                <a:srgbClr val="FFFFFF"/>
              </a:solidFill>
              <a:effectLst/>
              <a:uFillTx/>
              <a:latin typeface="Helvetica Neue"/>
              <a:ea typeface="Helvetica Neue"/>
              <a:cs typeface="Helvetica Neue"/>
              <a:sym typeface="Helvetica Neue"/>
            </a:endParaRPr>
          </a:p>
        </p:txBody>
      </p:sp>
      <p:pic>
        <p:nvPicPr>
          <p:cNvPr id="30" name="Bildobjekt 29"/>
          <p:cNvPicPr>
            <a:picLocks noChangeAspect="1"/>
          </p:cNvPicPr>
          <p:nvPr/>
        </p:nvPicPr>
        <p:blipFill>
          <a:blip r:embed="rId5"/>
          <a:stretch>
            <a:fillRect/>
          </a:stretch>
        </p:blipFill>
        <p:spPr>
          <a:xfrm>
            <a:off x="21822362" y="301761"/>
            <a:ext cx="2152650" cy="1362075"/>
          </a:xfrm>
          <a:prstGeom prst="rect">
            <a:avLst/>
          </a:prstGeom>
        </p:spPr>
      </p:pic>
      <p:grpSp>
        <p:nvGrpSpPr>
          <p:cNvPr id="31" name="Grupp 30"/>
          <p:cNvGrpSpPr/>
          <p:nvPr/>
        </p:nvGrpSpPr>
        <p:grpSpPr>
          <a:xfrm>
            <a:off x="-4724785" y="11543681"/>
            <a:ext cx="33246842" cy="4703769"/>
            <a:chOff x="3275937" y="8019166"/>
            <a:chExt cx="14677212" cy="3033269"/>
          </a:xfrm>
        </p:grpSpPr>
        <p:sp>
          <p:nvSpPr>
            <p:cNvPr id="32" name="Frihandsfigur 31"/>
            <p:cNvSpPr/>
            <p:nvPr/>
          </p:nvSpPr>
          <p:spPr>
            <a:xfrm>
              <a:off x="3309870" y="8058182"/>
              <a:ext cx="14643279" cy="2667493"/>
            </a:xfrm>
            <a:custGeom>
              <a:avLst/>
              <a:gdLst>
                <a:gd name="connsiteX0" fmla="*/ 0 w 14643279"/>
                <a:gd name="connsiteY0" fmla="*/ 1729762 h 2667493"/>
                <a:gd name="connsiteX1" fmla="*/ 3734874 w 14643279"/>
                <a:gd name="connsiteY1" fmla="*/ 16872 h 2667493"/>
                <a:gd name="connsiteX2" fmla="*/ 9852338 w 14643279"/>
                <a:gd name="connsiteY2" fmla="*/ 2657041 h 2667493"/>
                <a:gd name="connsiteX3" fmla="*/ 14643279 w 14643279"/>
                <a:gd name="connsiteY3" fmla="*/ 763846 h 2667493"/>
              </a:gdLst>
              <a:ahLst/>
              <a:cxnLst>
                <a:cxn ang="0">
                  <a:pos x="connsiteX0" y="connsiteY0"/>
                </a:cxn>
                <a:cxn ang="0">
                  <a:pos x="connsiteX1" y="connsiteY1"/>
                </a:cxn>
                <a:cxn ang="0">
                  <a:pos x="connsiteX2" y="connsiteY2"/>
                </a:cxn>
                <a:cxn ang="0">
                  <a:pos x="connsiteX3" y="connsiteY3"/>
                </a:cxn>
              </a:cxnLst>
              <a:rect l="l" t="t" r="r" b="b"/>
              <a:pathLst>
                <a:path w="14643279" h="2667493">
                  <a:moveTo>
                    <a:pt x="0" y="1729762"/>
                  </a:moveTo>
                  <a:cubicBezTo>
                    <a:pt x="1046409" y="796043"/>
                    <a:pt x="2092818" y="-137675"/>
                    <a:pt x="3734874" y="16872"/>
                  </a:cubicBezTo>
                  <a:cubicBezTo>
                    <a:pt x="5376930" y="171418"/>
                    <a:pt x="8034271" y="2532545"/>
                    <a:pt x="9852338" y="2657041"/>
                  </a:cubicBezTo>
                  <a:cubicBezTo>
                    <a:pt x="11670405" y="2781537"/>
                    <a:pt x="13156842" y="1772691"/>
                    <a:pt x="14643279" y="763846"/>
                  </a:cubicBezTo>
                </a:path>
              </a:pathLst>
            </a:custGeom>
            <a:noFill/>
            <a:ln w="76200" cap="flat">
              <a:solidFill>
                <a:srgbClr val="FFDC5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D85AA2"/>
                </a:solidFill>
                <a:effectLst/>
                <a:uFillTx/>
              </a:endParaRPr>
            </a:p>
          </p:txBody>
        </p:sp>
        <p:sp>
          <p:nvSpPr>
            <p:cNvPr id="33" name="Frihandsfigur 32"/>
            <p:cNvSpPr/>
            <p:nvPr/>
          </p:nvSpPr>
          <p:spPr>
            <a:xfrm>
              <a:off x="3296992" y="8216990"/>
              <a:ext cx="14630400" cy="2352832"/>
            </a:xfrm>
            <a:custGeom>
              <a:avLst/>
              <a:gdLst>
                <a:gd name="connsiteX0" fmla="*/ 0 w 14630400"/>
                <a:gd name="connsiteY0" fmla="*/ 1583833 h 2352832"/>
                <a:gd name="connsiteX1" fmla="*/ 3348507 w 14630400"/>
                <a:gd name="connsiteY1" fmla="*/ 12610 h 2352832"/>
                <a:gd name="connsiteX2" fmla="*/ 7547019 w 14630400"/>
                <a:gd name="connsiteY2" fmla="*/ 2343686 h 2352832"/>
                <a:gd name="connsiteX3" fmla="*/ 14630400 w 14630400"/>
                <a:gd name="connsiteY3" fmla="*/ 669433 h 2352832"/>
              </a:gdLst>
              <a:ahLst/>
              <a:cxnLst>
                <a:cxn ang="0">
                  <a:pos x="connsiteX0" y="connsiteY0"/>
                </a:cxn>
                <a:cxn ang="0">
                  <a:pos x="connsiteX1" y="connsiteY1"/>
                </a:cxn>
                <a:cxn ang="0">
                  <a:pos x="connsiteX2" y="connsiteY2"/>
                </a:cxn>
                <a:cxn ang="0">
                  <a:pos x="connsiteX3" y="connsiteY3"/>
                </a:cxn>
              </a:cxnLst>
              <a:rect l="l" t="t" r="r" b="b"/>
              <a:pathLst>
                <a:path w="14630400" h="2352832">
                  <a:moveTo>
                    <a:pt x="0" y="1583833"/>
                  </a:moveTo>
                  <a:cubicBezTo>
                    <a:pt x="1045335" y="734900"/>
                    <a:pt x="2090671" y="-114032"/>
                    <a:pt x="3348507" y="12610"/>
                  </a:cubicBezTo>
                  <a:cubicBezTo>
                    <a:pt x="4606343" y="139252"/>
                    <a:pt x="5666704" y="2234216"/>
                    <a:pt x="7547019" y="2343686"/>
                  </a:cubicBezTo>
                  <a:cubicBezTo>
                    <a:pt x="9427334" y="2453156"/>
                    <a:pt x="12028867" y="1561294"/>
                    <a:pt x="14630400" y="669433"/>
                  </a:cubicBezTo>
                </a:path>
              </a:pathLst>
            </a:custGeom>
            <a:noFill/>
            <a:ln w="76200" cap="flat">
              <a:solidFill>
                <a:srgbClr val="FFDC5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4" name="Frihandsfigur 33"/>
            <p:cNvSpPr/>
            <p:nvPr/>
          </p:nvSpPr>
          <p:spPr>
            <a:xfrm>
              <a:off x="3275937" y="8229231"/>
              <a:ext cx="14630400" cy="1684083"/>
            </a:xfrm>
            <a:custGeom>
              <a:avLst/>
              <a:gdLst>
                <a:gd name="connsiteX0" fmla="*/ 0 w 14630400"/>
                <a:gd name="connsiteY0" fmla="*/ 1550873 h 1684083"/>
                <a:gd name="connsiteX1" fmla="*/ 5192202 w 14630400"/>
                <a:gd name="connsiteY1" fmla="*/ 369 h 1684083"/>
                <a:gd name="connsiteX2" fmla="*/ 8984974 w 14630400"/>
                <a:gd name="connsiteY2" fmla="*/ 1670143 h 1684083"/>
                <a:gd name="connsiteX3" fmla="*/ 14630400 w 14630400"/>
                <a:gd name="connsiteY3" fmla="*/ 660327 h 1684083"/>
              </a:gdLst>
              <a:ahLst/>
              <a:cxnLst>
                <a:cxn ang="0">
                  <a:pos x="connsiteX0" y="connsiteY0"/>
                </a:cxn>
                <a:cxn ang="0">
                  <a:pos x="connsiteX1" y="connsiteY1"/>
                </a:cxn>
                <a:cxn ang="0">
                  <a:pos x="connsiteX2" y="connsiteY2"/>
                </a:cxn>
                <a:cxn ang="0">
                  <a:pos x="connsiteX3" y="connsiteY3"/>
                </a:cxn>
              </a:cxnLst>
              <a:rect l="l" t="t" r="r" b="b"/>
              <a:pathLst>
                <a:path w="14630400" h="1684083">
                  <a:moveTo>
                    <a:pt x="0" y="1550873"/>
                  </a:moveTo>
                  <a:cubicBezTo>
                    <a:pt x="1847353" y="765682"/>
                    <a:pt x="3694706" y="-19509"/>
                    <a:pt x="5192202" y="369"/>
                  </a:cubicBezTo>
                  <a:cubicBezTo>
                    <a:pt x="6689698" y="20247"/>
                    <a:pt x="7411941" y="1560150"/>
                    <a:pt x="8984974" y="1670143"/>
                  </a:cubicBezTo>
                  <a:cubicBezTo>
                    <a:pt x="10558007" y="1780136"/>
                    <a:pt x="12594203" y="1220231"/>
                    <a:pt x="14630400" y="660327"/>
                  </a:cubicBezTo>
                </a:path>
              </a:pathLst>
            </a:custGeom>
            <a:noFill/>
            <a:ln w="76200" cap="flat">
              <a:solidFill>
                <a:srgbClr val="FFDC5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6" name="Frihandsfigur 35"/>
            <p:cNvSpPr/>
            <p:nvPr/>
          </p:nvSpPr>
          <p:spPr>
            <a:xfrm>
              <a:off x="3307743" y="8510485"/>
              <a:ext cx="14598594" cy="1277571"/>
            </a:xfrm>
            <a:custGeom>
              <a:avLst/>
              <a:gdLst>
                <a:gd name="connsiteX0" fmla="*/ 0 w 14598594"/>
                <a:gd name="connsiteY0" fmla="*/ 1277571 h 1277571"/>
                <a:gd name="connsiteX1" fmla="*/ 3315694 w 14598594"/>
                <a:gd name="connsiteY1" fmla="*/ 315463 h 1277571"/>
                <a:gd name="connsiteX2" fmla="*/ 6233822 w 14598594"/>
                <a:gd name="connsiteY2" fmla="*/ 856152 h 1277571"/>
                <a:gd name="connsiteX3" fmla="*/ 9215561 w 14598594"/>
                <a:gd name="connsiteY3" fmla="*/ 13313 h 1277571"/>
                <a:gd name="connsiteX4" fmla="*/ 14598594 w 14598594"/>
                <a:gd name="connsiteY4" fmla="*/ 418830 h 1277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8594" h="1277571">
                  <a:moveTo>
                    <a:pt x="0" y="1277571"/>
                  </a:moveTo>
                  <a:cubicBezTo>
                    <a:pt x="1138362" y="831635"/>
                    <a:pt x="2276724" y="385699"/>
                    <a:pt x="3315694" y="315463"/>
                  </a:cubicBezTo>
                  <a:cubicBezTo>
                    <a:pt x="4354664" y="245226"/>
                    <a:pt x="5250511" y="906510"/>
                    <a:pt x="6233822" y="856152"/>
                  </a:cubicBezTo>
                  <a:cubicBezTo>
                    <a:pt x="7217133" y="805794"/>
                    <a:pt x="7821432" y="86200"/>
                    <a:pt x="9215561" y="13313"/>
                  </a:cubicBezTo>
                  <a:cubicBezTo>
                    <a:pt x="10609690" y="-59574"/>
                    <a:pt x="12604142" y="179628"/>
                    <a:pt x="14598594" y="418830"/>
                  </a:cubicBezTo>
                </a:path>
              </a:pathLst>
            </a:custGeom>
            <a:noFill/>
            <a:ln w="76200" cap="flat">
              <a:solidFill>
                <a:srgbClr val="FFDC5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7" name="Frihandsfigur 36"/>
            <p:cNvSpPr/>
            <p:nvPr/>
          </p:nvSpPr>
          <p:spPr>
            <a:xfrm>
              <a:off x="3339548" y="8482302"/>
              <a:ext cx="14566789" cy="2251349"/>
            </a:xfrm>
            <a:custGeom>
              <a:avLst/>
              <a:gdLst>
                <a:gd name="connsiteX0" fmla="*/ 0 w 14566789"/>
                <a:gd name="connsiteY0" fmla="*/ 1289851 h 2251349"/>
                <a:gd name="connsiteX1" fmla="*/ 3991555 w 14566789"/>
                <a:gd name="connsiteY1" fmla="*/ 2212202 h 2251349"/>
                <a:gd name="connsiteX2" fmla="*/ 7347005 w 14566789"/>
                <a:gd name="connsiteY2" fmla="*/ 128961 h 2251349"/>
                <a:gd name="connsiteX3" fmla="*/ 14566789 w 14566789"/>
                <a:gd name="connsiteY3" fmla="*/ 399305 h 2251349"/>
              </a:gdLst>
              <a:ahLst/>
              <a:cxnLst>
                <a:cxn ang="0">
                  <a:pos x="connsiteX0" y="connsiteY0"/>
                </a:cxn>
                <a:cxn ang="0">
                  <a:pos x="connsiteX1" y="connsiteY1"/>
                </a:cxn>
                <a:cxn ang="0">
                  <a:pos x="connsiteX2" y="connsiteY2"/>
                </a:cxn>
                <a:cxn ang="0">
                  <a:pos x="connsiteX3" y="connsiteY3"/>
                </a:cxn>
              </a:cxnLst>
              <a:rect l="l" t="t" r="r" b="b"/>
              <a:pathLst>
                <a:path w="14566789" h="2251349">
                  <a:moveTo>
                    <a:pt x="0" y="1289851"/>
                  </a:moveTo>
                  <a:cubicBezTo>
                    <a:pt x="1383527" y="1847767"/>
                    <a:pt x="2767054" y="2405684"/>
                    <a:pt x="3991555" y="2212202"/>
                  </a:cubicBezTo>
                  <a:cubicBezTo>
                    <a:pt x="5216056" y="2018720"/>
                    <a:pt x="5584466" y="431110"/>
                    <a:pt x="7347005" y="128961"/>
                  </a:cubicBezTo>
                  <a:cubicBezTo>
                    <a:pt x="9109544" y="-173188"/>
                    <a:pt x="11838166" y="113058"/>
                    <a:pt x="14566789" y="399305"/>
                  </a:cubicBezTo>
                </a:path>
              </a:pathLst>
            </a:custGeom>
            <a:noFill/>
            <a:ln w="76200" cap="flat">
              <a:solidFill>
                <a:srgbClr val="FFDC5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9" name="Frihandsfigur 38"/>
            <p:cNvSpPr/>
            <p:nvPr/>
          </p:nvSpPr>
          <p:spPr>
            <a:xfrm>
              <a:off x="3323645" y="8881607"/>
              <a:ext cx="14598595" cy="1556080"/>
            </a:xfrm>
            <a:custGeom>
              <a:avLst/>
              <a:gdLst>
                <a:gd name="connsiteX0" fmla="*/ 0 w 14598595"/>
                <a:gd name="connsiteY0" fmla="*/ 906449 h 1556080"/>
                <a:gd name="connsiteX1" fmla="*/ 6567778 w 14598595"/>
                <a:gd name="connsiteY1" fmla="*/ 532737 h 1556080"/>
                <a:gd name="connsiteX2" fmla="*/ 11696369 w 14598595"/>
                <a:gd name="connsiteY2" fmla="*/ 1550504 h 1556080"/>
                <a:gd name="connsiteX3" fmla="*/ 14598595 w 14598595"/>
                <a:gd name="connsiteY3" fmla="*/ 0 h 1556080"/>
              </a:gdLst>
              <a:ahLst/>
              <a:cxnLst>
                <a:cxn ang="0">
                  <a:pos x="connsiteX0" y="connsiteY0"/>
                </a:cxn>
                <a:cxn ang="0">
                  <a:pos x="connsiteX1" y="connsiteY1"/>
                </a:cxn>
                <a:cxn ang="0">
                  <a:pos x="connsiteX2" y="connsiteY2"/>
                </a:cxn>
                <a:cxn ang="0">
                  <a:pos x="connsiteX3" y="connsiteY3"/>
                </a:cxn>
              </a:cxnLst>
              <a:rect l="l" t="t" r="r" b="b"/>
              <a:pathLst>
                <a:path w="14598595" h="1556080">
                  <a:moveTo>
                    <a:pt x="0" y="906449"/>
                  </a:moveTo>
                  <a:cubicBezTo>
                    <a:pt x="2309191" y="665922"/>
                    <a:pt x="4618383" y="425395"/>
                    <a:pt x="6567778" y="532737"/>
                  </a:cubicBezTo>
                  <a:cubicBezTo>
                    <a:pt x="8517173" y="640079"/>
                    <a:pt x="10357900" y="1639293"/>
                    <a:pt x="11696369" y="1550504"/>
                  </a:cubicBezTo>
                  <a:cubicBezTo>
                    <a:pt x="13034838" y="1461715"/>
                    <a:pt x="13816716" y="730857"/>
                    <a:pt x="14598595" y="0"/>
                  </a:cubicBezTo>
                </a:path>
              </a:pathLst>
            </a:custGeom>
            <a:noFill/>
            <a:ln w="76200" cap="flat">
              <a:solidFill>
                <a:srgbClr val="FFDC5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45" name="Frihandsfigur 44"/>
            <p:cNvSpPr/>
            <p:nvPr/>
          </p:nvSpPr>
          <p:spPr>
            <a:xfrm>
              <a:off x="3323645" y="8019166"/>
              <a:ext cx="14598595" cy="2177228"/>
            </a:xfrm>
            <a:custGeom>
              <a:avLst/>
              <a:gdLst>
                <a:gd name="connsiteX0" fmla="*/ 0 w 14598595"/>
                <a:gd name="connsiteY0" fmla="*/ 1745036 h 2177228"/>
                <a:gd name="connsiteX1" fmla="*/ 4564049 w 14598595"/>
                <a:gd name="connsiteY1" fmla="*/ 3700 h 2177228"/>
                <a:gd name="connsiteX2" fmla="*/ 9096292 w 14598595"/>
                <a:gd name="connsiteY2" fmla="*/ 2158504 h 2177228"/>
                <a:gd name="connsiteX3" fmla="*/ 14598595 w 14598595"/>
                <a:gd name="connsiteY3" fmla="*/ 870392 h 2177228"/>
              </a:gdLst>
              <a:ahLst/>
              <a:cxnLst>
                <a:cxn ang="0">
                  <a:pos x="connsiteX0" y="connsiteY0"/>
                </a:cxn>
                <a:cxn ang="0">
                  <a:pos x="connsiteX1" y="connsiteY1"/>
                </a:cxn>
                <a:cxn ang="0">
                  <a:pos x="connsiteX2" y="connsiteY2"/>
                </a:cxn>
                <a:cxn ang="0">
                  <a:pos x="connsiteX3" y="connsiteY3"/>
                </a:cxn>
              </a:cxnLst>
              <a:rect l="l" t="t" r="r" b="b"/>
              <a:pathLst>
                <a:path w="14598595" h="2177228">
                  <a:moveTo>
                    <a:pt x="0" y="1745036"/>
                  </a:moveTo>
                  <a:cubicBezTo>
                    <a:pt x="1524000" y="839912"/>
                    <a:pt x="3048000" y="-65211"/>
                    <a:pt x="4564049" y="3700"/>
                  </a:cubicBezTo>
                  <a:cubicBezTo>
                    <a:pt x="6080098" y="72611"/>
                    <a:pt x="7423868" y="2014055"/>
                    <a:pt x="9096292" y="2158504"/>
                  </a:cubicBezTo>
                  <a:cubicBezTo>
                    <a:pt x="10768716" y="2302953"/>
                    <a:pt x="12683655" y="1586672"/>
                    <a:pt x="14598595" y="870392"/>
                  </a:cubicBezTo>
                </a:path>
              </a:pathLst>
            </a:custGeom>
            <a:noFill/>
            <a:ln w="76200" cap="flat">
              <a:solidFill>
                <a:srgbClr val="FFDC5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46" name="Frihandsfigur 45"/>
            <p:cNvSpPr/>
            <p:nvPr/>
          </p:nvSpPr>
          <p:spPr>
            <a:xfrm>
              <a:off x="3331597" y="8181890"/>
              <a:ext cx="14511130" cy="2210531"/>
            </a:xfrm>
            <a:custGeom>
              <a:avLst/>
              <a:gdLst>
                <a:gd name="connsiteX0" fmla="*/ 0 w 14511130"/>
                <a:gd name="connsiteY0" fmla="*/ 1566409 h 2210531"/>
                <a:gd name="connsiteX1" fmla="*/ 1566406 w 14511130"/>
                <a:gd name="connsiteY1" fmla="*/ 151077 h 2210531"/>
                <a:gd name="connsiteX2" fmla="*/ 5406886 w 14511130"/>
                <a:gd name="connsiteY2" fmla="*/ 2210465 h 2210531"/>
                <a:gd name="connsiteX3" fmla="*/ 8810045 w 14511130"/>
                <a:gd name="connsiteY3" fmla="*/ 71564 h 2210531"/>
                <a:gd name="connsiteX4" fmla="*/ 14511130 w 14511130"/>
                <a:gd name="connsiteY4" fmla="*/ 715620 h 2210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1130" h="2210531">
                  <a:moveTo>
                    <a:pt x="0" y="1566409"/>
                  </a:moveTo>
                  <a:cubicBezTo>
                    <a:pt x="332629" y="805071"/>
                    <a:pt x="665258" y="43734"/>
                    <a:pt x="1566406" y="151077"/>
                  </a:cubicBezTo>
                  <a:cubicBezTo>
                    <a:pt x="2467554" y="258420"/>
                    <a:pt x="4199613" y="2223717"/>
                    <a:pt x="5406886" y="2210465"/>
                  </a:cubicBezTo>
                  <a:cubicBezTo>
                    <a:pt x="6614159" y="2197213"/>
                    <a:pt x="7292671" y="320705"/>
                    <a:pt x="8810045" y="71564"/>
                  </a:cubicBezTo>
                  <a:cubicBezTo>
                    <a:pt x="10327419" y="-177577"/>
                    <a:pt x="12419274" y="269021"/>
                    <a:pt x="14511130" y="715620"/>
                  </a:cubicBezTo>
                </a:path>
              </a:pathLst>
            </a:custGeom>
            <a:noFill/>
            <a:ln w="76200" cap="flat">
              <a:solidFill>
                <a:srgbClr val="FFDC5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47" name="Frihandsfigur 46"/>
            <p:cNvSpPr/>
            <p:nvPr/>
          </p:nvSpPr>
          <p:spPr>
            <a:xfrm>
              <a:off x="3283889" y="8802438"/>
              <a:ext cx="14622448" cy="2249997"/>
            </a:xfrm>
            <a:custGeom>
              <a:avLst/>
              <a:gdLst>
                <a:gd name="connsiteX0" fmla="*/ 0 w 14622448"/>
                <a:gd name="connsiteY0" fmla="*/ 953812 h 2249997"/>
                <a:gd name="connsiteX1" fmla="*/ 4619708 w 14622448"/>
                <a:gd name="connsiteY1" fmla="*/ 47364 h 2249997"/>
                <a:gd name="connsiteX2" fmla="*/ 12340424 w 14622448"/>
                <a:gd name="connsiteY2" fmla="*/ 2249875 h 2249997"/>
                <a:gd name="connsiteX3" fmla="*/ 14622448 w 14622448"/>
                <a:gd name="connsiteY3" fmla="*/ 126877 h 2249997"/>
              </a:gdLst>
              <a:ahLst/>
              <a:cxnLst>
                <a:cxn ang="0">
                  <a:pos x="connsiteX0" y="connsiteY0"/>
                </a:cxn>
                <a:cxn ang="0">
                  <a:pos x="connsiteX1" y="connsiteY1"/>
                </a:cxn>
                <a:cxn ang="0">
                  <a:pos x="connsiteX2" y="connsiteY2"/>
                </a:cxn>
                <a:cxn ang="0">
                  <a:pos x="connsiteX3" y="connsiteY3"/>
                </a:cxn>
              </a:cxnLst>
              <a:rect l="l" t="t" r="r" b="b"/>
              <a:pathLst>
                <a:path w="14622448" h="2249997">
                  <a:moveTo>
                    <a:pt x="0" y="953812"/>
                  </a:moveTo>
                  <a:cubicBezTo>
                    <a:pt x="1281485" y="392583"/>
                    <a:pt x="2562971" y="-168646"/>
                    <a:pt x="4619708" y="47364"/>
                  </a:cubicBezTo>
                  <a:cubicBezTo>
                    <a:pt x="6676445" y="263374"/>
                    <a:pt x="10673301" y="2236623"/>
                    <a:pt x="12340424" y="2249875"/>
                  </a:cubicBezTo>
                  <a:cubicBezTo>
                    <a:pt x="14007547" y="2263127"/>
                    <a:pt x="14314997" y="1195002"/>
                    <a:pt x="14622448" y="126877"/>
                  </a:cubicBezTo>
                </a:path>
              </a:pathLst>
            </a:custGeom>
            <a:noFill/>
            <a:ln w="76200" cap="flat">
              <a:solidFill>
                <a:srgbClr val="FFDC5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48" name="Frihandsfigur 47"/>
            <p:cNvSpPr/>
            <p:nvPr/>
          </p:nvSpPr>
          <p:spPr>
            <a:xfrm>
              <a:off x="3339548" y="8425483"/>
              <a:ext cx="14566789" cy="1878023"/>
            </a:xfrm>
            <a:custGeom>
              <a:avLst/>
              <a:gdLst>
                <a:gd name="connsiteX0" fmla="*/ 0 w 14566789"/>
                <a:gd name="connsiteY0" fmla="*/ 1291011 h 1878023"/>
                <a:gd name="connsiteX1" fmla="*/ 2918129 w 14566789"/>
                <a:gd name="connsiteY1" fmla="*/ 1815797 h 1878023"/>
                <a:gd name="connsiteX2" fmla="*/ 6694998 w 14566789"/>
                <a:gd name="connsiteY2" fmla="*/ 18802 h 1878023"/>
                <a:gd name="connsiteX3" fmla="*/ 10392355 w 14566789"/>
                <a:gd name="connsiteY3" fmla="*/ 853689 h 1878023"/>
                <a:gd name="connsiteX4" fmla="*/ 14534984 w 14566789"/>
                <a:gd name="connsiteY4" fmla="*/ 495880 h 1878023"/>
                <a:gd name="connsiteX5" fmla="*/ 14534984 w 14566789"/>
                <a:gd name="connsiteY5" fmla="*/ 495880 h 1878023"/>
                <a:gd name="connsiteX6" fmla="*/ 14566789 w 14566789"/>
                <a:gd name="connsiteY6" fmla="*/ 440221 h 1878023"/>
                <a:gd name="connsiteX7" fmla="*/ 14566789 w 14566789"/>
                <a:gd name="connsiteY7" fmla="*/ 440221 h 1878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66789" h="1878023">
                  <a:moveTo>
                    <a:pt x="0" y="1291011"/>
                  </a:moveTo>
                  <a:cubicBezTo>
                    <a:pt x="901148" y="1659421"/>
                    <a:pt x="1802296" y="2027832"/>
                    <a:pt x="2918129" y="1815797"/>
                  </a:cubicBezTo>
                  <a:cubicBezTo>
                    <a:pt x="4033962" y="1603762"/>
                    <a:pt x="5449294" y="179153"/>
                    <a:pt x="6694998" y="18802"/>
                  </a:cubicBezTo>
                  <a:cubicBezTo>
                    <a:pt x="7940702" y="-141549"/>
                    <a:pt x="9085691" y="774176"/>
                    <a:pt x="10392355" y="853689"/>
                  </a:cubicBezTo>
                  <a:cubicBezTo>
                    <a:pt x="11699019" y="933202"/>
                    <a:pt x="14534984" y="495880"/>
                    <a:pt x="14534984" y="495880"/>
                  </a:cubicBezTo>
                  <a:lnTo>
                    <a:pt x="14534984" y="495880"/>
                  </a:lnTo>
                  <a:lnTo>
                    <a:pt x="14566789" y="440221"/>
                  </a:lnTo>
                  <a:lnTo>
                    <a:pt x="14566789" y="440221"/>
                  </a:lnTo>
                </a:path>
              </a:pathLst>
            </a:custGeom>
            <a:noFill/>
            <a:ln w="76200" cap="flat">
              <a:solidFill>
                <a:srgbClr val="FFDC5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grpSp>
    </p:spTree>
    <p:extLst>
      <p:ext uri="{BB962C8B-B14F-4D97-AF65-F5344CB8AC3E}">
        <p14:creationId xmlns:p14="http://schemas.microsoft.com/office/powerpoint/2010/main" val="17913914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AM_LOGO_VIT_PAYOFF.png" descr="ESAM_LOGO_VIT_PAYOFF.png"/>
          <p:cNvPicPr>
            <a:picLocks noChangeAspect="1"/>
          </p:cNvPicPr>
          <p:nvPr/>
        </p:nvPicPr>
        <p:blipFill>
          <a:blip r:embed="rId3"/>
          <a:stretch>
            <a:fillRect/>
          </a:stretch>
        </p:blipFill>
        <p:spPr>
          <a:xfrm>
            <a:off x="19837398" y="12089079"/>
            <a:ext cx="3969928" cy="1001665"/>
          </a:xfrm>
          <a:prstGeom prst="rect">
            <a:avLst/>
          </a:prstGeom>
          <a:ln w="12700">
            <a:miter lim="400000"/>
          </a:ln>
        </p:spPr>
      </p:pic>
      <p:sp>
        <p:nvSpPr>
          <p:cNvPr id="35" name="RUBRIK I VERSALER…"/>
          <p:cNvSpPr txBox="1"/>
          <p:nvPr/>
        </p:nvSpPr>
        <p:spPr>
          <a:xfrm>
            <a:off x="1449117" y="1663836"/>
            <a:ext cx="11149068" cy="8009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l" defTabSz="484094">
              <a:lnSpc>
                <a:spcPts val="5900"/>
              </a:lnSpc>
              <a:tabLst>
                <a:tab pos="2540000" algn="l"/>
              </a:tabLst>
              <a:defRPr sz="5800">
                <a:solidFill>
                  <a:srgbClr val="000000"/>
                </a:solidFill>
                <a:latin typeface="Helvetica"/>
                <a:ea typeface="Helvetica"/>
                <a:cs typeface="Helvetica"/>
                <a:sym typeface="Helvetica"/>
              </a:defRPr>
            </a:pPr>
            <a:r>
              <a:rPr lang="sv-SE" sz="8000" dirty="0">
                <a:solidFill>
                  <a:schemeClr val="tx1"/>
                </a:solidFill>
              </a:rPr>
              <a:t>Analysera</a:t>
            </a:r>
            <a:endParaRPr sz="5400" dirty="0">
              <a:solidFill>
                <a:schemeClr val="tx1"/>
              </a:solidFill>
            </a:endParaRPr>
          </a:p>
        </p:txBody>
      </p:sp>
      <p:sp>
        <p:nvSpPr>
          <p:cNvPr id="38" name="RUBRIK I VERSALER…"/>
          <p:cNvSpPr txBox="1"/>
          <p:nvPr/>
        </p:nvSpPr>
        <p:spPr>
          <a:xfrm>
            <a:off x="3520431" y="3227829"/>
            <a:ext cx="20566790" cy="1236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endParaRPr sz="4400" b="0" dirty="0">
              <a:solidFill>
                <a:schemeClr val="tx1"/>
              </a:solidFill>
            </a:endParaRPr>
          </a:p>
        </p:txBody>
      </p:sp>
      <p:grpSp>
        <p:nvGrpSpPr>
          <p:cNvPr id="20" name="Grupp 19"/>
          <p:cNvGrpSpPr/>
          <p:nvPr/>
        </p:nvGrpSpPr>
        <p:grpSpPr>
          <a:xfrm>
            <a:off x="1449117" y="2788678"/>
            <a:ext cx="1675316" cy="1675316"/>
            <a:chOff x="9529011" y="7773470"/>
            <a:chExt cx="1675316" cy="1675316"/>
          </a:xfrm>
          <a:solidFill>
            <a:srgbClr val="D6E03D"/>
          </a:solidFill>
        </p:grpSpPr>
        <p:sp>
          <p:nvSpPr>
            <p:cNvPr id="3" name="Ellips 2"/>
            <p:cNvSpPr/>
            <p:nvPr/>
          </p:nvSpPr>
          <p:spPr>
            <a:xfrm>
              <a:off x="9529011" y="7773470"/>
              <a:ext cx="1675316" cy="1675316"/>
            </a:xfrm>
            <a:prstGeom prst="ellipse">
              <a:avLst/>
            </a:prstGeom>
            <a:solidFill>
              <a:srgbClr val="007BA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9" name="textruta 18"/>
            <p:cNvSpPr txBox="1"/>
            <p:nvPr/>
          </p:nvSpPr>
          <p:spPr>
            <a:xfrm>
              <a:off x="9925008" y="7841665"/>
              <a:ext cx="787075"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sv-SE" sz="9600" b="1" i="0" u="none" strike="noStrike" cap="none" spc="0" normalizeH="0" baseline="0" dirty="0">
                  <a:ln>
                    <a:noFill/>
                  </a:ln>
                  <a:solidFill>
                    <a:schemeClr val="bg1"/>
                  </a:solidFill>
                  <a:effectLst/>
                  <a:uFillTx/>
                  <a:latin typeface="Helvetica Neue"/>
                  <a:ea typeface="Helvetica Neue"/>
                  <a:cs typeface="Helvetica Neue"/>
                  <a:sym typeface="Helvetica Neue"/>
                </a:rPr>
                <a:t>1</a:t>
              </a:r>
            </a:p>
          </p:txBody>
        </p:sp>
      </p:grpSp>
      <p:grpSp>
        <p:nvGrpSpPr>
          <p:cNvPr id="40" name="Grupp 39"/>
          <p:cNvGrpSpPr/>
          <p:nvPr/>
        </p:nvGrpSpPr>
        <p:grpSpPr>
          <a:xfrm>
            <a:off x="1449118" y="5199797"/>
            <a:ext cx="1675316" cy="1675316"/>
            <a:chOff x="9529011" y="7773470"/>
            <a:chExt cx="1675316" cy="1675316"/>
          </a:xfrm>
          <a:solidFill>
            <a:srgbClr val="D6E03D"/>
          </a:solidFill>
        </p:grpSpPr>
        <p:sp>
          <p:nvSpPr>
            <p:cNvPr id="41" name="Ellips 40"/>
            <p:cNvSpPr/>
            <p:nvPr/>
          </p:nvSpPr>
          <p:spPr>
            <a:xfrm>
              <a:off x="9529011" y="7773470"/>
              <a:ext cx="1675316" cy="1675316"/>
            </a:xfrm>
            <a:prstGeom prst="ellipse">
              <a:avLst/>
            </a:prstGeom>
            <a:solidFill>
              <a:srgbClr val="007BA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42" name="textruta 41"/>
            <p:cNvSpPr txBox="1"/>
            <p:nvPr/>
          </p:nvSpPr>
          <p:spPr>
            <a:xfrm>
              <a:off x="9925008" y="7841665"/>
              <a:ext cx="787075"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sv-SE" sz="9600" dirty="0">
                  <a:solidFill>
                    <a:schemeClr val="bg1"/>
                  </a:solidFill>
                </a:rPr>
                <a:t>2</a:t>
              </a:r>
              <a:endParaRPr kumimoji="0" lang="sv-SE" sz="96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grpSp>
      <p:sp>
        <p:nvSpPr>
          <p:cNvPr id="43" name="RUBRIK I VERSALER…"/>
          <p:cNvSpPr txBox="1"/>
          <p:nvPr/>
        </p:nvSpPr>
        <p:spPr>
          <a:xfrm>
            <a:off x="3520431" y="5327066"/>
            <a:ext cx="22557893" cy="1236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Vilken risk finns det att naturhändelser kommer påverka infrastrukturen? </a:t>
            </a:r>
            <a:endParaRPr lang="sv-SE" sz="4400" b="0" dirty="0">
              <a:solidFill>
                <a:schemeClr val="tx1"/>
              </a:solidFill>
            </a:endParaRPr>
          </a:p>
        </p:txBody>
      </p:sp>
      <p:sp>
        <p:nvSpPr>
          <p:cNvPr id="23" name="RUBRIK I VERSALER…"/>
          <p:cNvSpPr txBox="1"/>
          <p:nvPr/>
        </p:nvSpPr>
        <p:spPr>
          <a:xfrm>
            <a:off x="3520431" y="3160671"/>
            <a:ext cx="22557893" cy="1236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Hur har tidigare naturhändelser påverkat området?</a:t>
            </a:r>
            <a:endParaRPr lang="sv-SE" sz="4400" b="0" dirty="0">
              <a:solidFill>
                <a:schemeClr val="tx1"/>
              </a:solidFill>
            </a:endParaRPr>
          </a:p>
        </p:txBody>
      </p:sp>
      <p:sp>
        <p:nvSpPr>
          <p:cNvPr id="24" name="textruta 23"/>
          <p:cNvSpPr txBox="1"/>
          <p:nvPr/>
        </p:nvSpPr>
        <p:spPr>
          <a:xfrm>
            <a:off x="3520430" y="3877868"/>
            <a:ext cx="19989275" cy="24109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sv-SE" b="0" dirty="0">
                <a:solidFill>
                  <a:schemeClr val="tx1"/>
                </a:solidFill>
              </a:rPr>
              <a:t>Blir det lätt översvämningar? Har det skett ras eller skred? Har det brunnit eller ser marken torr ut? Samarbeta gärna med aktörer som har god lokalkännedom, använd både digitala verktyg och fysiska observationer av förutsättningarna.</a:t>
            </a:r>
          </a:p>
          <a:p>
            <a:pPr algn="l"/>
            <a:r>
              <a:rPr lang="sv-SE" b="0" dirty="0">
                <a:solidFill>
                  <a:schemeClr val="tx1"/>
                </a:solidFill>
              </a:rPr>
              <a:t> </a:t>
            </a:r>
          </a:p>
          <a:p>
            <a:pPr marL="0" marR="0" indent="0" algn="l" defTabSz="825500" rtl="0" fontAlgn="auto" latinLnBrk="0" hangingPunct="0">
              <a:lnSpc>
                <a:spcPct val="100000"/>
              </a:lnSpc>
              <a:spcBef>
                <a:spcPts val="0"/>
              </a:spcBef>
              <a:spcAft>
                <a:spcPts val="0"/>
              </a:spcAft>
              <a:buClrTx/>
              <a:buSzTx/>
              <a:buFontTx/>
              <a:buNone/>
              <a:tabLst/>
            </a:pPr>
            <a:endParaRPr kumimoji="0" lang="sv-SE" sz="3000" b="1" i="0" u="none" strike="noStrike" cap="none" spc="0" normalizeH="0" baseline="0" dirty="0">
              <a:ln>
                <a:noFill/>
              </a:ln>
              <a:solidFill>
                <a:srgbClr val="FFFFFF"/>
              </a:solidFill>
              <a:effectLst/>
              <a:uFillTx/>
              <a:latin typeface="Helvetica Neue"/>
              <a:ea typeface="Helvetica Neue"/>
              <a:cs typeface="Helvetica Neue"/>
              <a:sym typeface="Helvetica Neue"/>
            </a:endParaRPr>
          </a:p>
        </p:txBody>
      </p:sp>
      <p:sp>
        <p:nvSpPr>
          <p:cNvPr id="25" name="textruta 24"/>
          <p:cNvSpPr txBox="1"/>
          <p:nvPr/>
        </p:nvSpPr>
        <p:spPr>
          <a:xfrm>
            <a:off x="3520429" y="7341628"/>
            <a:ext cx="19989275"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sv-SE" b="0" dirty="0">
                <a:solidFill>
                  <a:schemeClr val="tx1"/>
                </a:solidFill>
              </a:rPr>
              <a:t>Se material för extra analysfrågor. Även om det sker dramatiska naturhändelser kanske den existerande eller kommande infrastrukturen inte är påverkad av just de händelserna. Det beror helt på plats </a:t>
            </a:r>
            <a:r>
              <a:rPr lang="sv-SE" b="0">
                <a:solidFill>
                  <a:schemeClr val="tx1"/>
                </a:solidFill>
              </a:rPr>
              <a:t>och förutsättningar.</a:t>
            </a:r>
            <a:endParaRPr lang="sv-SE" b="0" dirty="0">
              <a:solidFill>
                <a:schemeClr val="tx1"/>
              </a:solidFill>
            </a:endParaRPr>
          </a:p>
          <a:p>
            <a:pPr algn="l"/>
            <a:r>
              <a:rPr lang="sv-SE" b="0" dirty="0">
                <a:solidFill>
                  <a:schemeClr val="tx1"/>
                </a:solidFill>
              </a:rPr>
              <a:t> </a:t>
            </a:r>
          </a:p>
          <a:p>
            <a:pPr marL="0" marR="0" indent="0" algn="l" defTabSz="825500" rtl="0" fontAlgn="auto" latinLnBrk="0" hangingPunct="0">
              <a:lnSpc>
                <a:spcPct val="100000"/>
              </a:lnSpc>
              <a:spcBef>
                <a:spcPts val="0"/>
              </a:spcBef>
              <a:spcAft>
                <a:spcPts val="0"/>
              </a:spcAft>
              <a:buClrTx/>
              <a:buSzTx/>
              <a:buFontTx/>
              <a:buNone/>
              <a:tabLst/>
            </a:pPr>
            <a:endParaRPr kumimoji="0" lang="sv-SE" sz="3000" b="1" i="0" u="none" strike="noStrike" cap="none" spc="0" normalizeH="0" baseline="0" dirty="0">
              <a:ln>
                <a:noFill/>
              </a:ln>
              <a:solidFill>
                <a:srgbClr val="FFFFFF"/>
              </a:solidFill>
              <a:effectLst/>
              <a:uFillTx/>
              <a:latin typeface="Helvetica Neue"/>
              <a:ea typeface="Helvetica Neue"/>
              <a:cs typeface="Helvetica Neue"/>
              <a:sym typeface="Helvetica Neue"/>
            </a:endParaRPr>
          </a:p>
        </p:txBody>
      </p:sp>
      <p:grpSp>
        <p:nvGrpSpPr>
          <p:cNvPr id="26" name="Grupp 25"/>
          <p:cNvGrpSpPr/>
          <p:nvPr/>
        </p:nvGrpSpPr>
        <p:grpSpPr>
          <a:xfrm>
            <a:off x="1449117" y="8335069"/>
            <a:ext cx="1675316" cy="1675316"/>
            <a:chOff x="9529011" y="7773470"/>
            <a:chExt cx="1675316" cy="1675316"/>
          </a:xfrm>
          <a:solidFill>
            <a:srgbClr val="D6E03D"/>
          </a:solidFill>
        </p:grpSpPr>
        <p:sp>
          <p:nvSpPr>
            <p:cNvPr id="27" name="Ellips 26"/>
            <p:cNvSpPr/>
            <p:nvPr/>
          </p:nvSpPr>
          <p:spPr>
            <a:xfrm>
              <a:off x="9529011" y="7773470"/>
              <a:ext cx="1675316" cy="1675316"/>
            </a:xfrm>
            <a:prstGeom prst="ellipse">
              <a:avLst/>
            </a:prstGeom>
            <a:solidFill>
              <a:srgbClr val="007BA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8" name="textruta 27"/>
            <p:cNvSpPr txBox="1"/>
            <p:nvPr/>
          </p:nvSpPr>
          <p:spPr>
            <a:xfrm>
              <a:off x="9925008" y="7841665"/>
              <a:ext cx="787075"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sv-SE" sz="9600" b="1" i="0" u="none" strike="noStrike" cap="none" spc="0" normalizeH="0" baseline="0" dirty="0">
                  <a:ln>
                    <a:noFill/>
                  </a:ln>
                  <a:solidFill>
                    <a:schemeClr val="bg1"/>
                  </a:solidFill>
                  <a:effectLst/>
                  <a:uFillTx/>
                  <a:latin typeface="Helvetica Neue"/>
                  <a:ea typeface="Helvetica Neue"/>
                  <a:cs typeface="Helvetica Neue"/>
                  <a:sym typeface="Helvetica Neue"/>
                </a:rPr>
                <a:t>3</a:t>
              </a:r>
            </a:p>
          </p:txBody>
        </p:sp>
      </p:grpSp>
      <p:sp>
        <p:nvSpPr>
          <p:cNvPr id="29" name="RUBRIK I VERSALER…"/>
          <p:cNvSpPr txBox="1"/>
          <p:nvPr/>
        </p:nvSpPr>
        <p:spPr>
          <a:xfrm>
            <a:off x="3520429" y="8675614"/>
            <a:ext cx="22557893" cy="1236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Vad kan det bli för konsekvenser vid påverkan? </a:t>
            </a:r>
            <a:endParaRPr lang="sv-SE" sz="4400" b="0" dirty="0">
              <a:solidFill>
                <a:schemeClr val="tx1"/>
              </a:solidFill>
            </a:endParaRPr>
          </a:p>
        </p:txBody>
      </p:sp>
      <p:pic>
        <p:nvPicPr>
          <p:cNvPr id="30" name="Bildobjekt 29"/>
          <p:cNvPicPr>
            <a:picLocks noChangeAspect="1"/>
          </p:cNvPicPr>
          <p:nvPr/>
        </p:nvPicPr>
        <p:blipFill>
          <a:blip r:embed="rId4"/>
          <a:stretch>
            <a:fillRect/>
          </a:stretch>
        </p:blipFill>
        <p:spPr>
          <a:xfrm>
            <a:off x="21822362" y="301761"/>
            <a:ext cx="2152650" cy="1362075"/>
          </a:xfrm>
          <a:prstGeom prst="rect">
            <a:avLst/>
          </a:prstGeom>
        </p:spPr>
      </p:pic>
      <p:grpSp>
        <p:nvGrpSpPr>
          <p:cNvPr id="31" name="Grupp 30"/>
          <p:cNvGrpSpPr/>
          <p:nvPr/>
        </p:nvGrpSpPr>
        <p:grpSpPr>
          <a:xfrm>
            <a:off x="-4724785" y="11543681"/>
            <a:ext cx="33246842" cy="4703769"/>
            <a:chOff x="3275937" y="8019166"/>
            <a:chExt cx="14677212" cy="3033269"/>
          </a:xfrm>
        </p:grpSpPr>
        <p:sp>
          <p:nvSpPr>
            <p:cNvPr id="32" name="Frihandsfigur 31"/>
            <p:cNvSpPr/>
            <p:nvPr/>
          </p:nvSpPr>
          <p:spPr>
            <a:xfrm>
              <a:off x="3309870" y="8058182"/>
              <a:ext cx="14643279" cy="2667493"/>
            </a:xfrm>
            <a:custGeom>
              <a:avLst/>
              <a:gdLst>
                <a:gd name="connsiteX0" fmla="*/ 0 w 14643279"/>
                <a:gd name="connsiteY0" fmla="*/ 1729762 h 2667493"/>
                <a:gd name="connsiteX1" fmla="*/ 3734874 w 14643279"/>
                <a:gd name="connsiteY1" fmla="*/ 16872 h 2667493"/>
                <a:gd name="connsiteX2" fmla="*/ 9852338 w 14643279"/>
                <a:gd name="connsiteY2" fmla="*/ 2657041 h 2667493"/>
                <a:gd name="connsiteX3" fmla="*/ 14643279 w 14643279"/>
                <a:gd name="connsiteY3" fmla="*/ 763846 h 2667493"/>
              </a:gdLst>
              <a:ahLst/>
              <a:cxnLst>
                <a:cxn ang="0">
                  <a:pos x="connsiteX0" y="connsiteY0"/>
                </a:cxn>
                <a:cxn ang="0">
                  <a:pos x="connsiteX1" y="connsiteY1"/>
                </a:cxn>
                <a:cxn ang="0">
                  <a:pos x="connsiteX2" y="connsiteY2"/>
                </a:cxn>
                <a:cxn ang="0">
                  <a:pos x="connsiteX3" y="connsiteY3"/>
                </a:cxn>
              </a:cxnLst>
              <a:rect l="l" t="t" r="r" b="b"/>
              <a:pathLst>
                <a:path w="14643279" h="2667493">
                  <a:moveTo>
                    <a:pt x="0" y="1729762"/>
                  </a:moveTo>
                  <a:cubicBezTo>
                    <a:pt x="1046409" y="796043"/>
                    <a:pt x="2092818" y="-137675"/>
                    <a:pt x="3734874" y="16872"/>
                  </a:cubicBezTo>
                  <a:cubicBezTo>
                    <a:pt x="5376930" y="171418"/>
                    <a:pt x="8034271" y="2532545"/>
                    <a:pt x="9852338" y="2657041"/>
                  </a:cubicBezTo>
                  <a:cubicBezTo>
                    <a:pt x="11670405" y="2781537"/>
                    <a:pt x="13156842" y="1772691"/>
                    <a:pt x="14643279" y="763846"/>
                  </a:cubicBezTo>
                </a:path>
              </a:pathLst>
            </a:custGeom>
            <a:noFill/>
            <a:ln w="76200" cap="flat">
              <a:solidFill>
                <a:srgbClr val="007BAE"/>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D85AA2"/>
                </a:solidFill>
                <a:effectLst/>
                <a:uFillTx/>
              </a:endParaRPr>
            </a:p>
          </p:txBody>
        </p:sp>
        <p:sp>
          <p:nvSpPr>
            <p:cNvPr id="33" name="Frihandsfigur 32"/>
            <p:cNvSpPr/>
            <p:nvPr/>
          </p:nvSpPr>
          <p:spPr>
            <a:xfrm>
              <a:off x="3296992" y="8216990"/>
              <a:ext cx="14630400" cy="2352832"/>
            </a:xfrm>
            <a:custGeom>
              <a:avLst/>
              <a:gdLst>
                <a:gd name="connsiteX0" fmla="*/ 0 w 14630400"/>
                <a:gd name="connsiteY0" fmla="*/ 1583833 h 2352832"/>
                <a:gd name="connsiteX1" fmla="*/ 3348507 w 14630400"/>
                <a:gd name="connsiteY1" fmla="*/ 12610 h 2352832"/>
                <a:gd name="connsiteX2" fmla="*/ 7547019 w 14630400"/>
                <a:gd name="connsiteY2" fmla="*/ 2343686 h 2352832"/>
                <a:gd name="connsiteX3" fmla="*/ 14630400 w 14630400"/>
                <a:gd name="connsiteY3" fmla="*/ 669433 h 2352832"/>
              </a:gdLst>
              <a:ahLst/>
              <a:cxnLst>
                <a:cxn ang="0">
                  <a:pos x="connsiteX0" y="connsiteY0"/>
                </a:cxn>
                <a:cxn ang="0">
                  <a:pos x="connsiteX1" y="connsiteY1"/>
                </a:cxn>
                <a:cxn ang="0">
                  <a:pos x="connsiteX2" y="connsiteY2"/>
                </a:cxn>
                <a:cxn ang="0">
                  <a:pos x="connsiteX3" y="connsiteY3"/>
                </a:cxn>
              </a:cxnLst>
              <a:rect l="l" t="t" r="r" b="b"/>
              <a:pathLst>
                <a:path w="14630400" h="2352832">
                  <a:moveTo>
                    <a:pt x="0" y="1583833"/>
                  </a:moveTo>
                  <a:cubicBezTo>
                    <a:pt x="1045335" y="734900"/>
                    <a:pt x="2090671" y="-114032"/>
                    <a:pt x="3348507" y="12610"/>
                  </a:cubicBezTo>
                  <a:cubicBezTo>
                    <a:pt x="4606343" y="139252"/>
                    <a:pt x="5666704" y="2234216"/>
                    <a:pt x="7547019" y="2343686"/>
                  </a:cubicBezTo>
                  <a:cubicBezTo>
                    <a:pt x="9427334" y="2453156"/>
                    <a:pt x="12028867" y="1561294"/>
                    <a:pt x="14630400" y="669433"/>
                  </a:cubicBezTo>
                </a:path>
              </a:pathLst>
            </a:custGeom>
            <a:noFill/>
            <a:ln w="76200" cap="flat">
              <a:solidFill>
                <a:srgbClr val="007BAE"/>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4" name="Frihandsfigur 33"/>
            <p:cNvSpPr/>
            <p:nvPr/>
          </p:nvSpPr>
          <p:spPr>
            <a:xfrm>
              <a:off x="3275937" y="8229231"/>
              <a:ext cx="14630400" cy="1684083"/>
            </a:xfrm>
            <a:custGeom>
              <a:avLst/>
              <a:gdLst>
                <a:gd name="connsiteX0" fmla="*/ 0 w 14630400"/>
                <a:gd name="connsiteY0" fmla="*/ 1550873 h 1684083"/>
                <a:gd name="connsiteX1" fmla="*/ 5192202 w 14630400"/>
                <a:gd name="connsiteY1" fmla="*/ 369 h 1684083"/>
                <a:gd name="connsiteX2" fmla="*/ 8984974 w 14630400"/>
                <a:gd name="connsiteY2" fmla="*/ 1670143 h 1684083"/>
                <a:gd name="connsiteX3" fmla="*/ 14630400 w 14630400"/>
                <a:gd name="connsiteY3" fmla="*/ 660327 h 1684083"/>
              </a:gdLst>
              <a:ahLst/>
              <a:cxnLst>
                <a:cxn ang="0">
                  <a:pos x="connsiteX0" y="connsiteY0"/>
                </a:cxn>
                <a:cxn ang="0">
                  <a:pos x="connsiteX1" y="connsiteY1"/>
                </a:cxn>
                <a:cxn ang="0">
                  <a:pos x="connsiteX2" y="connsiteY2"/>
                </a:cxn>
                <a:cxn ang="0">
                  <a:pos x="connsiteX3" y="connsiteY3"/>
                </a:cxn>
              </a:cxnLst>
              <a:rect l="l" t="t" r="r" b="b"/>
              <a:pathLst>
                <a:path w="14630400" h="1684083">
                  <a:moveTo>
                    <a:pt x="0" y="1550873"/>
                  </a:moveTo>
                  <a:cubicBezTo>
                    <a:pt x="1847353" y="765682"/>
                    <a:pt x="3694706" y="-19509"/>
                    <a:pt x="5192202" y="369"/>
                  </a:cubicBezTo>
                  <a:cubicBezTo>
                    <a:pt x="6689698" y="20247"/>
                    <a:pt x="7411941" y="1560150"/>
                    <a:pt x="8984974" y="1670143"/>
                  </a:cubicBezTo>
                  <a:cubicBezTo>
                    <a:pt x="10558007" y="1780136"/>
                    <a:pt x="12594203" y="1220231"/>
                    <a:pt x="14630400" y="660327"/>
                  </a:cubicBezTo>
                </a:path>
              </a:pathLst>
            </a:custGeom>
            <a:noFill/>
            <a:ln w="76200" cap="flat">
              <a:solidFill>
                <a:srgbClr val="007BAE"/>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6" name="Frihandsfigur 35"/>
            <p:cNvSpPr/>
            <p:nvPr/>
          </p:nvSpPr>
          <p:spPr>
            <a:xfrm>
              <a:off x="3307743" y="8510485"/>
              <a:ext cx="14598594" cy="1277571"/>
            </a:xfrm>
            <a:custGeom>
              <a:avLst/>
              <a:gdLst>
                <a:gd name="connsiteX0" fmla="*/ 0 w 14598594"/>
                <a:gd name="connsiteY0" fmla="*/ 1277571 h 1277571"/>
                <a:gd name="connsiteX1" fmla="*/ 3315694 w 14598594"/>
                <a:gd name="connsiteY1" fmla="*/ 315463 h 1277571"/>
                <a:gd name="connsiteX2" fmla="*/ 6233822 w 14598594"/>
                <a:gd name="connsiteY2" fmla="*/ 856152 h 1277571"/>
                <a:gd name="connsiteX3" fmla="*/ 9215561 w 14598594"/>
                <a:gd name="connsiteY3" fmla="*/ 13313 h 1277571"/>
                <a:gd name="connsiteX4" fmla="*/ 14598594 w 14598594"/>
                <a:gd name="connsiteY4" fmla="*/ 418830 h 1277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8594" h="1277571">
                  <a:moveTo>
                    <a:pt x="0" y="1277571"/>
                  </a:moveTo>
                  <a:cubicBezTo>
                    <a:pt x="1138362" y="831635"/>
                    <a:pt x="2276724" y="385699"/>
                    <a:pt x="3315694" y="315463"/>
                  </a:cubicBezTo>
                  <a:cubicBezTo>
                    <a:pt x="4354664" y="245226"/>
                    <a:pt x="5250511" y="906510"/>
                    <a:pt x="6233822" y="856152"/>
                  </a:cubicBezTo>
                  <a:cubicBezTo>
                    <a:pt x="7217133" y="805794"/>
                    <a:pt x="7821432" y="86200"/>
                    <a:pt x="9215561" y="13313"/>
                  </a:cubicBezTo>
                  <a:cubicBezTo>
                    <a:pt x="10609690" y="-59574"/>
                    <a:pt x="12604142" y="179628"/>
                    <a:pt x="14598594" y="418830"/>
                  </a:cubicBezTo>
                </a:path>
              </a:pathLst>
            </a:custGeom>
            <a:noFill/>
            <a:ln w="76200" cap="flat">
              <a:solidFill>
                <a:srgbClr val="007BAE"/>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7" name="Frihandsfigur 36"/>
            <p:cNvSpPr/>
            <p:nvPr/>
          </p:nvSpPr>
          <p:spPr>
            <a:xfrm>
              <a:off x="3339548" y="8482302"/>
              <a:ext cx="14566789" cy="2251349"/>
            </a:xfrm>
            <a:custGeom>
              <a:avLst/>
              <a:gdLst>
                <a:gd name="connsiteX0" fmla="*/ 0 w 14566789"/>
                <a:gd name="connsiteY0" fmla="*/ 1289851 h 2251349"/>
                <a:gd name="connsiteX1" fmla="*/ 3991555 w 14566789"/>
                <a:gd name="connsiteY1" fmla="*/ 2212202 h 2251349"/>
                <a:gd name="connsiteX2" fmla="*/ 7347005 w 14566789"/>
                <a:gd name="connsiteY2" fmla="*/ 128961 h 2251349"/>
                <a:gd name="connsiteX3" fmla="*/ 14566789 w 14566789"/>
                <a:gd name="connsiteY3" fmla="*/ 399305 h 2251349"/>
              </a:gdLst>
              <a:ahLst/>
              <a:cxnLst>
                <a:cxn ang="0">
                  <a:pos x="connsiteX0" y="connsiteY0"/>
                </a:cxn>
                <a:cxn ang="0">
                  <a:pos x="connsiteX1" y="connsiteY1"/>
                </a:cxn>
                <a:cxn ang="0">
                  <a:pos x="connsiteX2" y="connsiteY2"/>
                </a:cxn>
                <a:cxn ang="0">
                  <a:pos x="connsiteX3" y="connsiteY3"/>
                </a:cxn>
              </a:cxnLst>
              <a:rect l="l" t="t" r="r" b="b"/>
              <a:pathLst>
                <a:path w="14566789" h="2251349">
                  <a:moveTo>
                    <a:pt x="0" y="1289851"/>
                  </a:moveTo>
                  <a:cubicBezTo>
                    <a:pt x="1383527" y="1847767"/>
                    <a:pt x="2767054" y="2405684"/>
                    <a:pt x="3991555" y="2212202"/>
                  </a:cubicBezTo>
                  <a:cubicBezTo>
                    <a:pt x="5216056" y="2018720"/>
                    <a:pt x="5584466" y="431110"/>
                    <a:pt x="7347005" y="128961"/>
                  </a:cubicBezTo>
                  <a:cubicBezTo>
                    <a:pt x="9109544" y="-173188"/>
                    <a:pt x="11838166" y="113058"/>
                    <a:pt x="14566789" y="399305"/>
                  </a:cubicBezTo>
                </a:path>
              </a:pathLst>
            </a:custGeom>
            <a:noFill/>
            <a:ln w="76200" cap="flat">
              <a:solidFill>
                <a:srgbClr val="007BAE"/>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9" name="Frihandsfigur 38"/>
            <p:cNvSpPr/>
            <p:nvPr/>
          </p:nvSpPr>
          <p:spPr>
            <a:xfrm>
              <a:off x="3323645" y="8881607"/>
              <a:ext cx="14598595" cy="1556080"/>
            </a:xfrm>
            <a:custGeom>
              <a:avLst/>
              <a:gdLst>
                <a:gd name="connsiteX0" fmla="*/ 0 w 14598595"/>
                <a:gd name="connsiteY0" fmla="*/ 906449 h 1556080"/>
                <a:gd name="connsiteX1" fmla="*/ 6567778 w 14598595"/>
                <a:gd name="connsiteY1" fmla="*/ 532737 h 1556080"/>
                <a:gd name="connsiteX2" fmla="*/ 11696369 w 14598595"/>
                <a:gd name="connsiteY2" fmla="*/ 1550504 h 1556080"/>
                <a:gd name="connsiteX3" fmla="*/ 14598595 w 14598595"/>
                <a:gd name="connsiteY3" fmla="*/ 0 h 1556080"/>
              </a:gdLst>
              <a:ahLst/>
              <a:cxnLst>
                <a:cxn ang="0">
                  <a:pos x="connsiteX0" y="connsiteY0"/>
                </a:cxn>
                <a:cxn ang="0">
                  <a:pos x="connsiteX1" y="connsiteY1"/>
                </a:cxn>
                <a:cxn ang="0">
                  <a:pos x="connsiteX2" y="connsiteY2"/>
                </a:cxn>
                <a:cxn ang="0">
                  <a:pos x="connsiteX3" y="connsiteY3"/>
                </a:cxn>
              </a:cxnLst>
              <a:rect l="l" t="t" r="r" b="b"/>
              <a:pathLst>
                <a:path w="14598595" h="1556080">
                  <a:moveTo>
                    <a:pt x="0" y="906449"/>
                  </a:moveTo>
                  <a:cubicBezTo>
                    <a:pt x="2309191" y="665922"/>
                    <a:pt x="4618383" y="425395"/>
                    <a:pt x="6567778" y="532737"/>
                  </a:cubicBezTo>
                  <a:cubicBezTo>
                    <a:pt x="8517173" y="640079"/>
                    <a:pt x="10357900" y="1639293"/>
                    <a:pt x="11696369" y="1550504"/>
                  </a:cubicBezTo>
                  <a:cubicBezTo>
                    <a:pt x="13034838" y="1461715"/>
                    <a:pt x="13816716" y="730857"/>
                    <a:pt x="14598595" y="0"/>
                  </a:cubicBezTo>
                </a:path>
              </a:pathLst>
            </a:custGeom>
            <a:noFill/>
            <a:ln w="76200" cap="flat">
              <a:solidFill>
                <a:srgbClr val="007BAE"/>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44" name="Frihandsfigur 43"/>
            <p:cNvSpPr/>
            <p:nvPr/>
          </p:nvSpPr>
          <p:spPr>
            <a:xfrm>
              <a:off x="3323645" y="8019166"/>
              <a:ext cx="14598595" cy="2177228"/>
            </a:xfrm>
            <a:custGeom>
              <a:avLst/>
              <a:gdLst>
                <a:gd name="connsiteX0" fmla="*/ 0 w 14598595"/>
                <a:gd name="connsiteY0" fmla="*/ 1745036 h 2177228"/>
                <a:gd name="connsiteX1" fmla="*/ 4564049 w 14598595"/>
                <a:gd name="connsiteY1" fmla="*/ 3700 h 2177228"/>
                <a:gd name="connsiteX2" fmla="*/ 9096292 w 14598595"/>
                <a:gd name="connsiteY2" fmla="*/ 2158504 h 2177228"/>
                <a:gd name="connsiteX3" fmla="*/ 14598595 w 14598595"/>
                <a:gd name="connsiteY3" fmla="*/ 870392 h 2177228"/>
              </a:gdLst>
              <a:ahLst/>
              <a:cxnLst>
                <a:cxn ang="0">
                  <a:pos x="connsiteX0" y="connsiteY0"/>
                </a:cxn>
                <a:cxn ang="0">
                  <a:pos x="connsiteX1" y="connsiteY1"/>
                </a:cxn>
                <a:cxn ang="0">
                  <a:pos x="connsiteX2" y="connsiteY2"/>
                </a:cxn>
                <a:cxn ang="0">
                  <a:pos x="connsiteX3" y="connsiteY3"/>
                </a:cxn>
              </a:cxnLst>
              <a:rect l="l" t="t" r="r" b="b"/>
              <a:pathLst>
                <a:path w="14598595" h="2177228">
                  <a:moveTo>
                    <a:pt x="0" y="1745036"/>
                  </a:moveTo>
                  <a:cubicBezTo>
                    <a:pt x="1524000" y="839912"/>
                    <a:pt x="3048000" y="-65211"/>
                    <a:pt x="4564049" y="3700"/>
                  </a:cubicBezTo>
                  <a:cubicBezTo>
                    <a:pt x="6080098" y="72611"/>
                    <a:pt x="7423868" y="2014055"/>
                    <a:pt x="9096292" y="2158504"/>
                  </a:cubicBezTo>
                  <a:cubicBezTo>
                    <a:pt x="10768716" y="2302953"/>
                    <a:pt x="12683655" y="1586672"/>
                    <a:pt x="14598595" y="870392"/>
                  </a:cubicBezTo>
                </a:path>
              </a:pathLst>
            </a:custGeom>
            <a:noFill/>
            <a:ln w="76200" cap="flat">
              <a:solidFill>
                <a:srgbClr val="007BAE"/>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45" name="Frihandsfigur 44"/>
            <p:cNvSpPr/>
            <p:nvPr/>
          </p:nvSpPr>
          <p:spPr>
            <a:xfrm>
              <a:off x="3331597" y="8181890"/>
              <a:ext cx="14511130" cy="2210531"/>
            </a:xfrm>
            <a:custGeom>
              <a:avLst/>
              <a:gdLst>
                <a:gd name="connsiteX0" fmla="*/ 0 w 14511130"/>
                <a:gd name="connsiteY0" fmla="*/ 1566409 h 2210531"/>
                <a:gd name="connsiteX1" fmla="*/ 1566406 w 14511130"/>
                <a:gd name="connsiteY1" fmla="*/ 151077 h 2210531"/>
                <a:gd name="connsiteX2" fmla="*/ 5406886 w 14511130"/>
                <a:gd name="connsiteY2" fmla="*/ 2210465 h 2210531"/>
                <a:gd name="connsiteX3" fmla="*/ 8810045 w 14511130"/>
                <a:gd name="connsiteY3" fmla="*/ 71564 h 2210531"/>
                <a:gd name="connsiteX4" fmla="*/ 14511130 w 14511130"/>
                <a:gd name="connsiteY4" fmla="*/ 715620 h 2210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1130" h="2210531">
                  <a:moveTo>
                    <a:pt x="0" y="1566409"/>
                  </a:moveTo>
                  <a:cubicBezTo>
                    <a:pt x="332629" y="805071"/>
                    <a:pt x="665258" y="43734"/>
                    <a:pt x="1566406" y="151077"/>
                  </a:cubicBezTo>
                  <a:cubicBezTo>
                    <a:pt x="2467554" y="258420"/>
                    <a:pt x="4199613" y="2223717"/>
                    <a:pt x="5406886" y="2210465"/>
                  </a:cubicBezTo>
                  <a:cubicBezTo>
                    <a:pt x="6614159" y="2197213"/>
                    <a:pt x="7292671" y="320705"/>
                    <a:pt x="8810045" y="71564"/>
                  </a:cubicBezTo>
                  <a:cubicBezTo>
                    <a:pt x="10327419" y="-177577"/>
                    <a:pt x="12419274" y="269021"/>
                    <a:pt x="14511130" y="715620"/>
                  </a:cubicBezTo>
                </a:path>
              </a:pathLst>
            </a:custGeom>
            <a:noFill/>
            <a:ln w="76200" cap="flat">
              <a:solidFill>
                <a:srgbClr val="007BAE"/>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46" name="Frihandsfigur 45"/>
            <p:cNvSpPr/>
            <p:nvPr/>
          </p:nvSpPr>
          <p:spPr>
            <a:xfrm>
              <a:off x="3283889" y="8802438"/>
              <a:ext cx="14622448" cy="2249997"/>
            </a:xfrm>
            <a:custGeom>
              <a:avLst/>
              <a:gdLst>
                <a:gd name="connsiteX0" fmla="*/ 0 w 14622448"/>
                <a:gd name="connsiteY0" fmla="*/ 953812 h 2249997"/>
                <a:gd name="connsiteX1" fmla="*/ 4619708 w 14622448"/>
                <a:gd name="connsiteY1" fmla="*/ 47364 h 2249997"/>
                <a:gd name="connsiteX2" fmla="*/ 12340424 w 14622448"/>
                <a:gd name="connsiteY2" fmla="*/ 2249875 h 2249997"/>
                <a:gd name="connsiteX3" fmla="*/ 14622448 w 14622448"/>
                <a:gd name="connsiteY3" fmla="*/ 126877 h 2249997"/>
              </a:gdLst>
              <a:ahLst/>
              <a:cxnLst>
                <a:cxn ang="0">
                  <a:pos x="connsiteX0" y="connsiteY0"/>
                </a:cxn>
                <a:cxn ang="0">
                  <a:pos x="connsiteX1" y="connsiteY1"/>
                </a:cxn>
                <a:cxn ang="0">
                  <a:pos x="connsiteX2" y="connsiteY2"/>
                </a:cxn>
                <a:cxn ang="0">
                  <a:pos x="connsiteX3" y="connsiteY3"/>
                </a:cxn>
              </a:cxnLst>
              <a:rect l="l" t="t" r="r" b="b"/>
              <a:pathLst>
                <a:path w="14622448" h="2249997">
                  <a:moveTo>
                    <a:pt x="0" y="953812"/>
                  </a:moveTo>
                  <a:cubicBezTo>
                    <a:pt x="1281485" y="392583"/>
                    <a:pt x="2562971" y="-168646"/>
                    <a:pt x="4619708" y="47364"/>
                  </a:cubicBezTo>
                  <a:cubicBezTo>
                    <a:pt x="6676445" y="263374"/>
                    <a:pt x="10673301" y="2236623"/>
                    <a:pt x="12340424" y="2249875"/>
                  </a:cubicBezTo>
                  <a:cubicBezTo>
                    <a:pt x="14007547" y="2263127"/>
                    <a:pt x="14314997" y="1195002"/>
                    <a:pt x="14622448" y="126877"/>
                  </a:cubicBezTo>
                </a:path>
              </a:pathLst>
            </a:custGeom>
            <a:noFill/>
            <a:ln w="76200" cap="flat">
              <a:solidFill>
                <a:srgbClr val="007BAE"/>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47" name="Frihandsfigur 46"/>
            <p:cNvSpPr/>
            <p:nvPr/>
          </p:nvSpPr>
          <p:spPr>
            <a:xfrm>
              <a:off x="3339548" y="8425483"/>
              <a:ext cx="14566789" cy="1878023"/>
            </a:xfrm>
            <a:custGeom>
              <a:avLst/>
              <a:gdLst>
                <a:gd name="connsiteX0" fmla="*/ 0 w 14566789"/>
                <a:gd name="connsiteY0" fmla="*/ 1291011 h 1878023"/>
                <a:gd name="connsiteX1" fmla="*/ 2918129 w 14566789"/>
                <a:gd name="connsiteY1" fmla="*/ 1815797 h 1878023"/>
                <a:gd name="connsiteX2" fmla="*/ 6694998 w 14566789"/>
                <a:gd name="connsiteY2" fmla="*/ 18802 h 1878023"/>
                <a:gd name="connsiteX3" fmla="*/ 10392355 w 14566789"/>
                <a:gd name="connsiteY3" fmla="*/ 853689 h 1878023"/>
                <a:gd name="connsiteX4" fmla="*/ 14534984 w 14566789"/>
                <a:gd name="connsiteY4" fmla="*/ 495880 h 1878023"/>
                <a:gd name="connsiteX5" fmla="*/ 14534984 w 14566789"/>
                <a:gd name="connsiteY5" fmla="*/ 495880 h 1878023"/>
                <a:gd name="connsiteX6" fmla="*/ 14566789 w 14566789"/>
                <a:gd name="connsiteY6" fmla="*/ 440221 h 1878023"/>
                <a:gd name="connsiteX7" fmla="*/ 14566789 w 14566789"/>
                <a:gd name="connsiteY7" fmla="*/ 440221 h 1878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66789" h="1878023">
                  <a:moveTo>
                    <a:pt x="0" y="1291011"/>
                  </a:moveTo>
                  <a:cubicBezTo>
                    <a:pt x="901148" y="1659421"/>
                    <a:pt x="1802296" y="2027832"/>
                    <a:pt x="2918129" y="1815797"/>
                  </a:cubicBezTo>
                  <a:cubicBezTo>
                    <a:pt x="4033962" y="1603762"/>
                    <a:pt x="5449294" y="179153"/>
                    <a:pt x="6694998" y="18802"/>
                  </a:cubicBezTo>
                  <a:cubicBezTo>
                    <a:pt x="7940702" y="-141549"/>
                    <a:pt x="9085691" y="774176"/>
                    <a:pt x="10392355" y="853689"/>
                  </a:cubicBezTo>
                  <a:cubicBezTo>
                    <a:pt x="11699019" y="933202"/>
                    <a:pt x="14534984" y="495880"/>
                    <a:pt x="14534984" y="495880"/>
                  </a:cubicBezTo>
                  <a:lnTo>
                    <a:pt x="14534984" y="495880"/>
                  </a:lnTo>
                  <a:lnTo>
                    <a:pt x="14566789" y="440221"/>
                  </a:lnTo>
                  <a:lnTo>
                    <a:pt x="14566789" y="440221"/>
                  </a:lnTo>
                </a:path>
              </a:pathLst>
            </a:custGeom>
            <a:noFill/>
            <a:ln w="76200" cap="flat">
              <a:solidFill>
                <a:srgbClr val="007BAE"/>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grpSp>
      <p:sp>
        <p:nvSpPr>
          <p:cNvPr id="48" name="textruta 47"/>
          <p:cNvSpPr txBox="1"/>
          <p:nvPr/>
        </p:nvSpPr>
        <p:spPr>
          <a:xfrm>
            <a:off x="3520428" y="9537194"/>
            <a:ext cx="19989275"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sv-SE" b="0" dirty="0">
                <a:solidFill>
                  <a:schemeClr val="tx1"/>
                </a:solidFill>
              </a:rPr>
              <a:t>Är det att leden blir bortspolad, översvämmad eller kanske enbart lite sämre standard med fortfarande funktionell? Se resursmaterial om olika naturhändelser.  </a:t>
            </a:r>
          </a:p>
          <a:p>
            <a:pPr algn="l"/>
            <a:r>
              <a:rPr lang="sv-SE" b="0" dirty="0">
                <a:solidFill>
                  <a:schemeClr val="tx1"/>
                </a:solidFill>
              </a:rPr>
              <a:t> </a:t>
            </a:r>
          </a:p>
          <a:p>
            <a:pPr marL="0" marR="0" indent="0" algn="l" defTabSz="825500" rtl="0" fontAlgn="auto" latinLnBrk="0" hangingPunct="0">
              <a:lnSpc>
                <a:spcPct val="100000"/>
              </a:lnSpc>
              <a:spcBef>
                <a:spcPts val="0"/>
              </a:spcBef>
              <a:spcAft>
                <a:spcPts val="0"/>
              </a:spcAft>
              <a:buClrTx/>
              <a:buSzTx/>
              <a:buFontTx/>
              <a:buNone/>
              <a:tabLst/>
            </a:pPr>
            <a:endParaRPr kumimoji="0" lang="sv-SE" sz="3000" b="1" i="0" u="none" strike="noStrike" cap="none" spc="0" normalizeH="0" baseline="0" dirty="0">
              <a:ln>
                <a:noFill/>
              </a:ln>
              <a:solidFill>
                <a:srgbClr val="FFFFFF"/>
              </a:solidFill>
              <a:effectLst/>
              <a:uFillTx/>
              <a:latin typeface="Helvetica Neue"/>
              <a:ea typeface="Helvetica Neue"/>
              <a:cs typeface="Helvetica Neue"/>
              <a:sym typeface="Helvetica Neue"/>
            </a:endParaRPr>
          </a:p>
        </p:txBody>
      </p:sp>
    </p:spTree>
    <p:extLst>
      <p:ext uri="{BB962C8B-B14F-4D97-AF65-F5344CB8AC3E}">
        <p14:creationId xmlns:p14="http://schemas.microsoft.com/office/powerpoint/2010/main" val="4177556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AM_LOGO_VIT_PAYOFF.png" descr="ESAM_LOGO_VIT_PAYOFF.png"/>
          <p:cNvPicPr>
            <a:picLocks noChangeAspect="1"/>
          </p:cNvPicPr>
          <p:nvPr/>
        </p:nvPicPr>
        <p:blipFill>
          <a:blip r:embed="rId3"/>
          <a:stretch>
            <a:fillRect/>
          </a:stretch>
        </p:blipFill>
        <p:spPr>
          <a:xfrm>
            <a:off x="19837398" y="12089079"/>
            <a:ext cx="3969928" cy="1001665"/>
          </a:xfrm>
          <a:prstGeom prst="rect">
            <a:avLst/>
          </a:prstGeom>
          <a:ln w="12700">
            <a:miter lim="400000"/>
          </a:ln>
        </p:spPr>
      </p:pic>
      <p:sp>
        <p:nvSpPr>
          <p:cNvPr id="35" name="RUBRIK I VERSALER…"/>
          <p:cNvSpPr txBox="1"/>
          <p:nvPr/>
        </p:nvSpPr>
        <p:spPr>
          <a:xfrm>
            <a:off x="1449117" y="1663836"/>
            <a:ext cx="11149068" cy="7566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l" defTabSz="484094">
              <a:lnSpc>
                <a:spcPts val="5900"/>
              </a:lnSpc>
              <a:tabLst>
                <a:tab pos="2540000" algn="l"/>
              </a:tabLst>
              <a:defRPr sz="5800">
                <a:solidFill>
                  <a:srgbClr val="000000"/>
                </a:solidFill>
                <a:latin typeface="Helvetica"/>
                <a:ea typeface="Helvetica"/>
                <a:cs typeface="Helvetica"/>
                <a:sym typeface="Helvetica"/>
              </a:defRPr>
            </a:pPr>
            <a:r>
              <a:rPr lang="sv-SE" sz="8000" dirty="0">
                <a:solidFill>
                  <a:schemeClr val="tx1"/>
                </a:solidFill>
              </a:rPr>
              <a:t>Åtgärda</a:t>
            </a:r>
            <a:endParaRPr sz="5400" dirty="0">
              <a:solidFill>
                <a:schemeClr val="tx1"/>
              </a:solidFill>
            </a:endParaRPr>
          </a:p>
        </p:txBody>
      </p:sp>
      <p:sp>
        <p:nvSpPr>
          <p:cNvPr id="38" name="RUBRIK I VERSALER…"/>
          <p:cNvSpPr txBox="1"/>
          <p:nvPr/>
        </p:nvSpPr>
        <p:spPr>
          <a:xfrm>
            <a:off x="3520431" y="3227829"/>
            <a:ext cx="20566790" cy="1236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endParaRPr sz="4400" b="0" dirty="0">
              <a:solidFill>
                <a:schemeClr val="tx1"/>
              </a:solidFill>
            </a:endParaRPr>
          </a:p>
        </p:txBody>
      </p:sp>
      <p:grpSp>
        <p:nvGrpSpPr>
          <p:cNvPr id="20" name="Grupp 19"/>
          <p:cNvGrpSpPr/>
          <p:nvPr/>
        </p:nvGrpSpPr>
        <p:grpSpPr>
          <a:xfrm>
            <a:off x="1449117" y="2788678"/>
            <a:ext cx="1675316" cy="1675316"/>
            <a:chOff x="9529011" y="7773470"/>
            <a:chExt cx="1675316" cy="1675316"/>
          </a:xfrm>
          <a:solidFill>
            <a:srgbClr val="D6E03D"/>
          </a:solidFill>
        </p:grpSpPr>
        <p:sp>
          <p:nvSpPr>
            <p:cNvPr id="3" name="Ellips 2"/>
            <p:cNvSpPr/>
            <p:nvPr/>
          </p:nvSpPr>
          <p:spPr>
            <a:xfrm>
              <a:off x="9529011" y="7773470"/>
              <a:ext cx="1675316" cy="1675316"/>
            </a:xfrm>
            <a:prstGeom prst="ellipse">
              <a:avLst/>
            </a:prstGeom>
            <a:solidFill>
              <a:srgbClr val="F5C6C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9" name="textruta 18"/>
            <p:cNvSpPr txBox="1"/>
            <p:nvPr/>
          </p:nvSpPr>
          <p:spPr>
            <a:xfrm>
              <a:off x="9925008" y="7841665"/>
              <a:ext cx="787075"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sv-SE" sz="9600" b="1" i="0" u="none" strike="noStrike" cap="none" spc="0" normalizeH="0" baseline="0" dirty="0">
                  <a:ln>
                    <a:noFill/>
                  </a:ln>
                  <a:solidFill>
                    <a:schemeClr val="bg1"/>
                  </a:solidFill>
                  <a:effectLst/>
                  <a:uFillTx/>
                  <a:latin typeface="Helvetica Neue"/>
                  <a:ea typeface="Helvetica Neue"/>
                  <a:cs typeface="Helvetica Neue"/>
                  <a:sym typeface="Helvetica Neue"/>
                </a:rPr>
                <a:t>1</a:t>
              </a:r>
            </a:p>
          </p:txBody>
        </p:sp>
      </p:grpSp>
      <p:grpSp>
        <p:nvGrpSpPr>
          <p:cNvPr id="40" name="Grupp 39"/>
          <p:cNvGrpSpPr/>
          <p:nvPr/>
        </p:nvGrpSpPr>
        <p:grpSpPr>
          <a:xfrm>
            <a:off x="1449118" y="5199797"/>
            <a:ext cx="1675316" cy="1675316"/>
            <a:chOff x="9529011" y="7773470"/>
            <a:chExt cx="1675316" cy="1675316"/>
          </a:xfrm>
          <a:solidFill>
            <a:srgbClr val="D6E03D"/>
          </a:solidFill>
        </p:grpSpPr>
        <p:sp>
          <p:nvSpPr>
            <p:cNvPr id="41" name="Ellips 40"/>
            <p:cNvSpPr/>
            <p:nvPr/>
          </p:nvSpPr>
          <p:spPr>
            <a:xfrm>
              <a:off x="9529011" y="7773470"/>
              <a:ext cx="1675316" cy="1675316"/>
            </a:xfrm>
            <a:prstGeom prst="ellipse">
              <a:avLst/>
            </a:prstGeom>
            <a:solidFill>
              <a:srgbClr val="F5C6C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42" name="textruta 41"/>
            <p:cNvSpPr txBox="1"/>
            <p:nvPr/>
          </p:nvSpPr>
          <p:spPr>
            <a:xfrm>
              <a:off x="9925008" y="7841665"/>
              <a:ext cx="787075"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sv-SE" sz="9600" dirty="0">
                  <a:solidFill>
                    <a:schemeClr val="bg1"/>
                  </a:solidFill>
                </a:rPr>
                <a:t>2</a:t>
              </a:r>
              <a:endParaRPr kumimoji="0" lang="sv-SE" sz="96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grpSp>
      <p:sp>
        <p:nvSpPr>
          <p:cNvPr id="43" name="RUBRIK I VERSALER…"/>
          <p:cNvSpPr txBox="1"/>
          <p:nvPr/>
        </p:nvSpPr>
        <p:spPr>
          <a:xfrm>
            <a:off x="3520431" y="5327066"/>
            <a:ext cx="22557893" cy="1236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Kan åtgärderna motiveras? </a:t>
            </a:r>
            <a:endParaRPr lang="sv-SE" sz="4400" b="0" dirty="0">
              <a:solidFill>
                <a:schemeClr val="tx1"/>
              </a:solidFill>
            </a:endParaRPr>
          </a:p>
        </p:txBody>
      </p:sp>
      <p:sp>
        <p:nvSpPr>
          <p:cNvPr id="23" name="RUBRIK I VERSALER…"/>
          <p:cNvSpPr txBox="1"/>
          <p:nvPr/>
        </p:nvSpPr>
        <p:spPr>
          <a:xfrm>
            <a:off x="3520431" y="3160671"/>
            <a:ext cx="22557893" cy="1236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Vilka åtgärder kan minska riskerna? </a:t>
            </a:r>
            <a:endParaRPr lang="sv-SE" sz="4400" b="0" dirty="0">
              <a:solidFill>
                <a:schemeClr val="tx1"/>
              </a:solidFill>
            </a:endParaRPr>
          </a:p>
        </p:txBody>
      </p:sp>
      <p:sp>
        <p:nvSpPr>
          <p:cNvPr id="24" name="textruta 23"/>
          <p:cNvSpPr txBox="1"/>
          <p:nvPr/>
        </p:nvSpPr>
        <p:spPr>
          <a:xfrm>
            <a:off x="3520430" y="4339532"/>
            <a:ext cx="19989275" cy="14875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sv-SE" b="0" dirty="0">
                <a:solidFill>
                  <a:schemeClr val="tx1"/>
                </a:solidFill>
              </a:rPr>
              <a:t>Krävs det fysiska åtgärder eller räcker det med information för avstängning? </a:t>
            </a:r>
          </a:p>
          <a:p>
            <a:pPr algn="l"/>
            <a:r>
              <a:rPr lang="sv-SE" b="0" dirty="0">
                <a:solidFill>
                  <a:schemeClr val="tx1"/>
                </a:solidFill>
              </a:rPr>
              <a:t> </a:t>
            </a:r>
          </a:p>
          <a:p>
            <a:pPr marL="0" marR="0" indent="0" algn="l" defTabSz="825500" rtl="0" fontAlgn="auto" latinLnBrk="0" hangingPunct="0">
              <a:lnSpc>
                <a:spcPct val="100000"/>
              </a:lnSpc>
              <a:spcBef>
                <a:spcPts val="0"/>
              </a:spcBef>
              <a:spcAft>
                <a:spcPts val="0"/>
              </a:spcAft>
              <a:buClrTx/>
              <a:buSzTx/>
              <a:buFontTx/>
              <a:buNone/>
              <a:tabLst/>
            </a:pPr>
            <a:endParaRPr kumimoji="0" lang="sv-SE" sz="3000" b="1" i="0" u="none" strike="noStrike" cap="none" spc="0" normalizeH="0" baseline="0" dirty="0">
              <a:ln>
                <a:noFill/>
              </a:ln>
              <a:solidFill>
                <a:srgbClr val="FFFFFF"/>
              </a:solidFill>
              <a:effectLst/>
              <a:uFillTx/>
              <a:latin typeface="Helvetica Neue"/>
              <a:ea typeface="Helvetica Neue"/>
              <a:cs typeface="Helvetica Neue"/>
              <a:sym typeface="Helvetica Neue"/>
            </a:endParaRPr>
          </a:p>
        </p:txBody>
      </p:sp>
      <p:sp>
        <p:nvSpPr>
          <p:cNvPr id="25" name="textruta 24"/>
          <p:cNvSpPr txBox="1"/>
          <p:nvPr/>
        </p:nvSpPr>
        <p:spPr>
          <a:xfrm>
            <a:off x="3520429" y="6171796"/>
            <a:ext cx="19989275" cy="24109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sv-SE" b="0" dirty="0">
                <a:solidFill>
                  <a:schemeClr val="tx1"/>
                </a:solidFill>
              </a:rPr>
              <a:t>Ibland är klimatanpassning att vara medveten om riskerna samt att dokumentera dessa men att välja att avstå från åtgärd för att nyttan inte kan motiveras med kostnaden eftersom risken och konsekvensen understiger kostnaderna för åtgärd. </a:t>
            </a:r>
          </a:p>
          <a:p>
            <a:pPr algn="l"/>
            <a:r>
              <a:rPr lang="sv-SE" b="0" dirty="0">
                <a:solidFill>
                  <a:schemeClr val="tx1"/>
                </a:solidFill>
              </a:rPr>
              <a:t> </a:t>
            </a:r>
          </a:p>
          <a:p>
            <a:pPr marL="0" marR="0" indent="0" algn="l" defTabSz="825500" rtl="0" fontAlgn="auto" latinLnBrk="0" hangingPunct="0">
              <a:lnSpc>
                <a:spcPct val="100000"/>
              </a:lnSpc>
              <a:spcBef>
                <a:spcPts val="0"/>
              </a:spcBef>
              <a:spcAft>
                <a:spcPts val="0"/>
              </a:spcAft>
              <a:buClrTx/>
              <a:buSzTx/>
              <a:buFontTx/>
              <a:buNone/>
              <a:tabLst/>
            </a:pPr>
            <a:endParaRPr kumimoji="0" lang="sv-SE" sz="3000" b="1" i="0" u="none" strike="noStrike" cap="none" spc="0" normalizeH="0" baseline="0" dirty="0">
              <a:ln>
                <a:noFill/>
              </a:ln>
              <a:solidFill>
                <a:srgbClr val="FFFFFF"/>
              </a:solidFill>
              <a:effectLst/>
              <a:uFillTx/>
              <a:latin typeface="Helvetica Neue"/>
              <a:ea typeface="Helvetica Neue"/>
              <a:cs typeface="Helvetica Neue"/>
              <a:sym typeface="Helvetica Neue"/>
            </a:endParaRPr>
          </a:p>
        </p:txBody>
      </p:sp>
      <p:grpSp>
        <p:nvGrpSpPr>
          <p:cNvPr id="26" name="Grupp 25"/>
          <p:cNvGrpSpPr/>
          <p:nvPr/>
        </p:nvGrpSpPr>
        <p:grpSpPr>
          <a:xfrm>
            <a:off x="1449117" y="7519587"/>
            <a:ext cx="1675316" cy="1675316"/>
            <a:chOff x="9529011" y="7773470"/>
            <a:chExt cx="1675316" cy="1675316"/>
          </a:xfrm>
          <a:solidFill>
            <a:srgbClr val="D6E03D"/>
          </a:solidFill>
        </p:grpSpPr>
        <p:sp>
          <p:nvSpPr>
            <p:cNvPr id="27" name="Ellips 26"/>
            <p:cNvSpPr/>
            <p:nvPr/>
          </p:nvSpPr>
          <p:spPr>
            <a:xfrm>
              <a:off x="9529011" y="7773470"/>
              <a:ext cx="1675316" cy="1675316"/>
            </a:xfrm>
            <a:prstGeom prst="ellipse">
              <a:avLst/>
            </a:prstGeom>
            <a:solidFill>
              <a:srgbClr val="F5C6C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8" name="textruta 27"/>
            <p:cNvSpPr txBox="1"/>
            <p:nvPr/>
          </p:nvSpPr>
          <p:spPr>
            <a:xfrm>
              <a:off x="9925008" y="7841665"/>
              <a:ext cx="787075"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sv-SE" sz="9600" b="1" i="0" u="none" strike="noStrike" cap="none" spc="0" normalizeH="0" baseline="0" dirty="0">
                  <a:ln>
                    <a:noFill/>
                  </a:ln>
                  <a:solidFill>
                    <a:schemeClr val="bg1"/>
                  </a:solidFill>
                  <a:effectLst/>
                  <a:uFillTx/>
                  <a:latin typeface="Helvetica Neue"/>
                  <a:ea typeface="Helvetica Neue"/>
                  <a:cs typeface="Helvetica Neue"/>
                  <a:sym typeface="Helvetica Neue"/>
                </a:rPr>
                <a:t>3</a:t>
              </a:r>
            </a:p>
          </p:txBody>
        </p:sp>
      </p:grpSp>
      <p:sp>
        <p:nvSpPr>
          <p:cNvPr id="29" name="RUBRIK I VERSALER…"/>
          <p:cNvSpPr txBox="1"/>
          <p:nvPr/>
        </p:nvSpPr>
        <p:spPr>
          <a:xfrm>
            <a:off x="3520429" y="7860132"/>
            <a:ext cx="22557893" cy="1236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När ska åtgärderna genomföras? </a:t>
            </a:r>
            <a:endParaRPr lang="sv-SE" sz="4400" b="0" dirty="0">
              <a:solidFill>
                <a:schemeClr val="tx1"/>
              </a:solidFill>
            </a:endParaRPr>
          </a:p>
        </p:txBody>
      </p:sp>
      <p:sp>
        <p:nvSpPr>
          <p:cNvPr id="30" name="textruta 29"/>
          <p:cNvSpPr txBox="1"/>
          <p:nvPr/>
        </p:nvSpPr>
        <p:spPr>
          <a:xfrm>
            <a:off x="3520429" y="8763605"/>
            <a:ext cx="19989275"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sv-SE" b="0" dirty="0">
                <a:solidFill>
                  <a:schemeClr val="tx1"/>
                </a:solidFill>
              </a:rPr>
              <a:t>När behöver åtgärderna göras? Eftersom åtgärderna rör riskhantering är det oftast bra att hantera risken så fort som möjligt, men det är inte alltid bäst. </a:t>
            </a:r>
          </a:p>
          <a:p>
            <a:pPr algn="l"/>
            <a:r>
              <a:rPr lang="sv-SE" b="0" dirty="0">
                <a:solidFill>
                  <a:schemeClr val="tx1"/>
                </a:solidFill>
              </a:rPr>
              <a:t> </a:t>
            </a:r>
          </a:p>
          <a:p>
            <a:pPr marL="0" marR="0" indent="0" algn="l" defTabSz="825500" rtl="0" fontAlgn="auto" latinLnBrk="0" hangingPunct="0">
              <a:lnSpc>
                <a:spcPct val="100000"/>
              </a:lnSpc>
              <a:spcBef>
                <a:spcPts val="0"/>
              </a:spcBef>
              <a:spcAft>
                <a:spcPts val="0"/>
              </a:spcAft>
              <a:buClrTx/>
              <a:buSzTx/>
              <a:buFontTx/>
              <a:buNone/>
              <a:tabLst/>
            </a:pPr>
            <a:endParaRPr kumimoji="0" lang="sv-SE" sz="3000" b="1" i="0" u="none" strike="noStrike" cap="none" spc="0" normalizeH="0" baseline="0" dirty="0">
              <a:ln>
                <a:noFill/>
              </a:ln>
              <a:solidFill>
                <a:srgbClr val="FFFFFF"/>
              </a:solidFill>
              <a:effectLst/>
              <a:uFillTx/>
              <a:latin typeface="Helvetica Neue"/>
              <a:ea typeface="Helvetica Neue"/>
              <a:cs typeface="Helvetica Neue"/>
              <a:sym typeface="Helvetica Neue"/>
            </a:endParaRPr>
          </a:p>
        </p:txBody>
      </p:sp>
      <p:pic>
        <p:nvPicPr>
          <p:cNvPr id="31" name="Bildobjekt 30"/>
          <p:cNvPicPr>
            <a:picLocks noChangeAspect="1"/>
          </p:cNvPicPr>
          <p:nvPr/>
        </p:nvPicPr>
        <p:blipFill>
          <a:blip r:embed="rId4"/>
          <a:stretch>
            <a:fillRect/>
          </a:stretch>
        </p:blipFill>
        <p:spPr>
          <a:xfrm>
            <a:off x="21822362" y="301761"/>
            <a:ext cx="2152650" cy="1362075"/>
          </a:xfrm>
          <a:prstGeom prst="rect">
            <a:avLst/>
          </a:prstGeom>
        </p:spPr>
      </p:pic>
      <p:grpSp>
        <p:nvGrpSpPr>
          <p:cNvPr id="32" name="Grupp 31"/>
          <p:cNvGrpSpPr/>
          <p:nvPr/>
        </p:nvGrpSpPr>
        <p:grpSpPr>
          <a:xfrm>
            <a:off x="-4724785" y="11543681"/>
            <a:ext cx="33246842" cy="4703769"/>
            <a:chOff x="3275937" y="8019166"/>
            <a:chExt cx="14677212" cy="3033269"/>
          </a:xfrm>
        </p:grpSpPr>
        <p:sp>
          <p:nvSpPr>
            <p:cNvPr id="33" name="Frihandsfigur 32"/>
            <p:cNvSpPr/>
            <p:nvPr/>
          </p:nvSpPr>
          <p:spPr>
            <a:xfrm>
              <a:off x="3309870" y="8058182"/>
              <a:ext cx="14643279" cy="2667493"/>
            </a:xfrm>
            <a:custGeom>
              <a:avLst/>
              <a:gdLst>
                <a:gd name="connsiteX0" fmla="*/ 0 w 14643279"/>
                <a:gd name="connsiteY0" fmla="*/ 1729762 h 2667493"/>
                <a:gd name="connsiteX1" fmla="*/ 3734874 w 14643279"/>
                <a:gd name="connsiteY1" fmla="*/ 16872 h 2667493"/>
                <a:gd name="connsiteX2" fmla="*/ 9852338 w 14643279"/>
                <a:gd name="connsiteY2" fmla="*/ 2657041 h 2667493"/>
                <a:gd name="connsiteX3" fmla="*/ 14643279 w 14643279"/>
                <a:gd name="connsiteY3" fmla="*/ 763846 h 2667493"/>
              </a:gdLst>
              <a:ahLst/>
              <a:cxnLst>
                <a:cxn ang="0">
                  <a:pos x="connsiteX0" y="connsiteY0"/>
                </a:cxn>
                <a:cxn ang="0">
                  <a:pos x="connsiteX1" y="connsiteY1"/>
                </a:cxn>
                <a:cxn ang="0">
                  <a:pos x="connsiteX2" y="connsiteY2"/>
                </a:cxn>
                <a:cxn ang="0">
                  <a:pos x="connsiteX3" y="connsiteY3"/>
                </a:cxn>
              </a:cxnLst>
              <a:rect l="l" t="t" r="r" b="b"/>
              <a:pathLst>
                <a:path w="14643279" h="2667493">
                  <a:moveTo>
                    <a:pt x="0" y="1729762"/>
                  </a:moveTo>
                  <a:cubicBezTo>
                    <a:pt x="1046409" y="796043"/>
                    <a:pt x="2092818" y="-137675"/>
                    <a:pt x="3734874" y="16872"/>
                  </a:cubicBezTo>
                  <a:cubicBezTo>
                    <a:pt x="5376930" y="171418"/>
                    <a:pt x="8034271" y="2532545"/>
                    <a:pt x="9852338" y="2657041"/>
                  </a:cubicBezTo>
                  <a:cubicBezTo>
                    <a:pt x="11670405" y="2781537"/>
                    <a:pt x="13156842" y="1772691"/>
                    <a:pt x="14643279" y="763846"/>
                  </a:cubicBezTo>
                </a:path>
              </a:pathLst>
            </a:custGeom>
            <a:noFill/>
            <a:ln w="76200" cap="flat">
              <a:solidFill>
                <a:srgbClr val="F5C6C6"/>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D85AA2"/>
                </a:solidFill>
                <a:effectLst/>
                <a:uFillTx/>
              </a:endParaRPr>
            </a:p>
          </p:txBody>
        </p:sp>
        <p:sp>
          <p:nvSpPr>
            <p:cNvPr id="34" name="Frihandsfigur 33"/>
            <p:cNvSpPr/>
            <p:nvPr/>
          </p:nvSpPr>
          <p:spPr>
            <a:xfrm>
              <a:off x="3296992" y="8216990"/>
              <a:ext cx="14630400" cy="2352832"/>
            </a:xfrm>
            <a:custGeom>
              <a:avLst/>
              <a:gdLst>
                <a:gd name="connsiteX0" fmla="*/ 0 w 14630400"/>
                <a:gd name="connsiteY0" fmla="*/ 1583833 h 2352832"/>
                <a:gd name="connsiteX1" fmla="*/ 3348507 w 14630400"/>
                <a:gd name="connsiteY1" fmla="*/ 12610 h 2352832"/>
                <a:gd name="connsiteX2" fmla="*/ 7547019 w 14630400"/>
                <a:gd name="connsiteY2" fmla="*/ 2343686 h 2352832"/>
                <a:gd name="connsiteX3" fmla="*/ 14630400 w 14630400"/>
                <a:gd name="connsiteY3" fmla="*/ 669433 h 2352832"/>
              </a:gdLst>
              <a:ahLst/>
              <a:cxnLst>
                <a:cxn ang="0">
                  <a:pos x="connsiteX0" y="connsiteY0"/>
                </a:cxn>
                <a:cxn ang="0">
                  <a:pos x="connsiteX1" y="connsiteY1"/>
                </a:cxn>
                <a:cxn ang="0">
                  <a:pos x="connsiteX2" y="connsiteY2"/>
                </a:cxn>
                <a:cxn ang="0">
                  <a:pos x="connsiteX3" y="connsiteY3"/>
                </a:cxn>
              </a:cxnLst>
              <a:rect l="l" t="t" r="r" b="b"/>
              <a:pathLst>
                <a:path w="14630400" h="2352832">
                  <a:moveTo>
                    <a:pt x="0" y="1583833"/>
                  </a:moveTo>
                  <a:cubicBezTo>
                    <a:pt x="1045335" y="734900"/>
                    <a:pt x="2090671" y="-114032"/>
                    <a:pt x="3348507" y="12610"/>
                  </a:cubicBezTo>
                  <a:cubicBezTo>
                    <a:pt x="4606343" y="139252"/>
                    <a:pt x="5666704" y="2234216"/>
                    <a:pt x="7547019" y="2343686"/>
                  </a:cubicBezTo>
                  <a:cubicBezTo>
                    <a:pt x="9427334" y="2453156"/>
                    <a:pt x="12028867" y="1561294"/>
                    <a:pt x="14630400" y="669433"/>
                  </a:cubicBezTo>
                </a:path>
              </a:pathLst>
            </a:custGeom>
            <a:noFill/>
            <a:ln w="76200" cap="flat">
              <a:solidFill>
                <a:srgbClr val="F5C6C6"/>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6" name="Frihandsfigur 35"/>
            <p:cNvSpPr/>
            <p:nvPr/>
          </p:nvSpPr>
          <p:spPr>
            <a:xfrm>
              <a:off x="3275937" y="8229231"/>
              <a:ext cx="14630400" cy="1684083"/>
            </a:xfrm>
            <a:custGeom>
              <a:avLst/>
              <a:gdLst>
                <a:gd name="connsiteX0" fmla="*/ 0 w 14630400"/>
                <a:gd name="connsiteY0" fmla="*/ 1550873 h 1684083"/>
                <a:gd name="connsiteX1" fmla="*/ 5192202 w 14630400"/>
                <a:gd name="connsiteY1" fmla="*/ 369 h 1684083"/>
                <a:gd name="connsiteX2" fmla="*/ 8984974 w 14630400"/>
                <a:gd name="connsiteY2" fmla="*/ 1670143 h 1684083"/>
                <a:gd name="connsiteX3" fmla="*/ 14630400 w 14630400"/>
                <a:gd name="connsiteY3" fmla="*/ 660327 h 1684083"/>
              </a:gdLst>
              <a:ahLst/>
              <a:cxnLst>
                <a:cxn ang="0">
                  <a:pos x="connsiteX0" y="connsiteY0"/>
                </a:cxn>
                <a:cxn ang="0">
                  <a:pos x="connsiteX1" y="connsiteY1"/>
                </a:cxn>
                <a:cxn ang="0">
                  <a:pos x="connsiteX2" y="connsiteY2"/>
                </a:cxn>
                <a:cxn ang="0">
                  <a:pos x="connsiteX3" y="connsiteY3"/>
                </a:cxn>
              </a:cxnLst>
              <a:rect l="l" t="t" r="r" b="b"/>
              <a:pathLst>
                <a:path w="14630400" h="1684083">
                  <a:moveTo>
                    <a:pt x="0" y="1550873"/>
                  </a:moveTo>
                  <a:cubicBezTo>
                    <a:pt x="1847353" y="765682"/>
                    <a:pt x="3694706" y="-19509"/>
                    <a:pt x="5192202" y="369"/>
                  </a:cubicBezTo>
                  <a:cubicBezTo>
                    <a:pt x="6689698" y="20247"/>
                    <a:pt x="7411941" y="1560150"/>
                    <a:pt x="8984974" y="1670143"/>
                  </a:cubicBezTo>
                  <a:cubicBezTo>
                    <a:pt x="10558007" y="1780136"/>
                    <a:pt x="12594203" y="1220231"/>
                    <a:pt x="14630400" y="660327"/>
                  </a:cubicBezTo>
                </a:path>
              </a:pathLst>
            </a:custGeom>
            <a:noFill/>
            <a:ln w="76200" cap="flat">
              <a:solidFill>
                <a:srgbClr val="F5C6C6"/>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7" name="Frihandsfigur 36"/>
            <p:cNvSpPr/>
            <p:nvPr/>
          </p:nvSpPr>
          <p:spPr>
            <a:xfrm>
              <a:off x="3307743" y="8510485"/>
              <a:ext cx="14598594" cy="1277571"/>
            </a:xfrm>
            <a:custGeom>
              <a:avLst/>
              <a:gdLst>
                <a:gd name="connsiteX0" fmla="*/ 0 w 14598594"/>
                <a:gd name="connsiteY0" fmla="*/ 1277571 h 1277571"/>
                <a:gd name="connsiteX1" fmla="*/ 3315694 w 14598594"/>
                <a:gd name="connsiteY1" fmla="*/ 315463 h 1277571"/>
                <a:gd name="connsiteX2" fmla="*/ 6233822 w 14598594"/>
                <a:gd name="connsiteY2" fmla="*/ 856152 h 1277571"/>
                <a:gd name="connsiteX3" fmla="*/ 9215561 w 14598594"/>
                <a:gd name="connsiteY3" fmla="*/ 13313 h 1277571"/>
                <a:gd name="connsiteX4" fmla="*/ 14598594 w 14598594"/>
                <a:gd name="connsiteY4" fmla="*/ 418830 h 1277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8594" h="1277571">
                  <a:moveTo>
                    <a:pt x="0" y="1277571"/>
                  </a:moveTo>
                  <a:cubicBezTo>
                    <a:pt x="1138362" y="831635"/>
                    <a:pt x="2276724" y="385699"/>
                    <a:pt x="3315694" y="315463"/>
                  </a:cubicBezTo>
                  <a:cubicBezTo>
                    <a:pt x="4354664" y="245226"/>
                    <a:pt x="5250511" y="906510"/>
                    <a:pt x="6233822" y="856152"/>
                  </a:cubicBezTo>
                  <a:cubicBezTo>
                    <a:pt x="7217133" y="805794"/>
                    <a:pt x="7821432" y="86200"/>
                    <a:pt x="9215561" y="13313"/>
                  </a:cubicBezTo>
                  <a:cubicBezTo>
                    <a:pt x="10609690" y="-59574"/>
                    <a:pt x="12604142" y="179628"/>
                    <a:pt x="14598594" y="418830"/>
                  </a:cubicBezTo>
                </a:path>
              </a:pathLst>
            </a:custGeom>
            <a:noFill/>
            <a:ln w="76200" cap="flat">
              <a:solidFill>
                <a:srgbClr val="F5C6C6"/>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9" name="Frihandsfigur 38"/>
            <p:cNvSpPr/>
            <p:nvPr/>
          </p:nvSpPr>
          <p:spPr>
            <a:xfrm>
              <a:off x="3339548" y="8482302"/>
              <a:ext cx="14566789" cy="2251349"/>
            </a:xfrm>
            <a:custGeom>
              <a:avLst/>
              <a:gdLst>
                <a:gd name="connsiteX0" fmla="*/ 0 w 14566789"/>
                <a:gd name="connsiteY0" fmla="*/ 1289851 h 2251349"/>
                <a:gd name="connsiteX1" fmla="*/ 3991555 w 14566789"/>
                <a:gd name="connsiteY1" fmla="*/ 2212202 h 2251349"/>
                <a:gd name="connsiteX2" fmla="*/ 7347005 w 14566789"/>
                <a:gd name="connsiteY2" fmla="*/ 128961 h 2251349"/>
                <a:gd name="connsiteX3" fmla="*/ 14566789 w 14566789"/>
                <a:gd name="connsiteY3" fmla="*/ 399305 h 2251349"/>
              </a:gdLst>
              <a:ahLst/>
              <a:cxnLst>
                <a:cxn ang="0">
                  <a:pos x="connsiteX0" y="connsiteY0"/>
                </a:cxn>
                <a:cxn ang="0">
                  <a:pos x="connsiteX1" y="connsiteY1"/>
                </a:cxn>
                <a:cxn ang="0">
                  <a:pos x="connsiteX2" y="connsiteY2"/>
                </a:cxn>
                <a:cxn ang="0">
                  <a:pos x="connsiteX3" y="connsiteY3"/>
                </a:cxn>
              </a:cxnLst>
              <a:rect l="l" t="t" r="r" b="b"/>
              <a:pathLst>
                <a:path w="14566789" h="2251349">
                  <a:moveTo>
                    <a:pt x="0" y="1289851"/>
                  </a:moveTo>
                  <a:cubicBezTo>
                    <a:pt x="1383527" y="1847767"/>
                    <a:pt x="2767054" y="2405684"/>
                    <a:pt x="3991555" y="2212202"/>
                  </a:cubicBezTo>
                  <a:cubicBezTo>
                    <a:pt x="5216056" y="2018720"/>
                    <a:pt x="5584466" y="431110"/>
                    <a:pt x="7347005" y="128961"/>
                  </a:cubicBezTo>
                  <a:cubicBezTo>
                    <a:pt x="9109544" y="-173188"/>
                    <a:pt x="11838166" y="113058"/>
                    <a:pt x="14566789" y="399305"/>
                  </a:cubicBezTo>
                </a:path>
              </a:pathLst>
            </a:custGeom>
            <a:noFill/>
            <a:ln w="76200" cap="flat">
              <a:solidFill>
                <a:srgbClr val="F5C6C6"/>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44" name="Frihandsfigur 43"/>
            <p:cNvSpPr/>
            <p:nvPr/>
          </p:nvSpPr>
          <p:spPr>
            <a:xfrm>
              <a:off x="3323645" y="8881607"/>
              <a:ext cx="14598595" cy="1556080"/>
            </a:xfrm>
            <a:custGeom>
              <a:avLst/>
              <a:gdLst>
                <a:gd name="connsiteX0" fmla="*/ 0 w 14598595"/>
                <a:gd name="connsiteY0" fmla="*/ 906449 h 1556080"/>
                <a:gd name="connsiteX1" fmla="*/ 6567778 w 14598595"/>
                <a:gd name="connsiteY1" fmla="*/ 532737 h 1556080"/>
                <a:gd name="connsiteX2" fmla="*/ 11696369 w 14598595"/>
                <a:gd name="connsiteY2" fmla="*/ 1550504 h 1556080"/>
                <a:gd name="connsiteX3" fmla="*/ 14598595 w 14598595"/>
                <a:gd name="connsiteY3" fmla="*/ 0 h 1556080"/>
              </a:gdLst>
              <a:ahLst/>
              <a:cxnLst>
                <a:cxn ang="0">
                  <a:pos x="connsiteX0" y="connsiteY0"/>
                </a:cxn>
                <a:cxn ang="0">
                  <a:pos x="connsiteX1" y="connsiteY1"/>
                </a:cxn>
                <a:cxn ang="0">
                  <a:pos x="connsiteX2" y="connsiteY2"/>
                </a:cxn>
                <a:cxn ang="0">
                  <a:pos x="connsiteX3" y="connsiteY3"/>
                </a:cxn>
              </a:cxnLst>
              <a:rect l="l" t="t" r="r" b="b"/>
              <a:pathLst>
                <a:path w="14598595" h="1556080">
                  <a:moveTo>
                    <a:pt x="0" y="906449"/>
                  </a:moveTo>
                  <a:cubicBezTo>
                    <a:pt x="2309191" y="665922"/>
                    <a:pt x="4618383" y="425395"/>
                    <a:pt x="6567778" y="532737"/>
                  </a:cubicBezTo>
                  <a:cubicBezTo>
                    <a:pt x="8517173" y="640079"/>
                    <a:pt x="10357900" y="1639293"/>
                    <a:pt x="11696369" y="1550504"/>
                  </a:cubicBezTo>
                  <a:cubicBezTo>
                    <a:pt x="13034838" y="1461715"/>
                    <a:pt x="13816716" y="730857"/>
                    <a:pt x="14598595" y="0"/>
                  </a:cubicBezTo>
                </a:path>
              </a:pathLst>
            </a:custGeom>
            <a:noFill/>
            <a:ln w="76200" cap="flat">
              <a:solidFill>
                <a:srgbClr val="F5C6C6"/>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45" name="Frihandsfigur 44"/>
            <p:cNvSpPr/>
            <p:nvPr/>
          </p:nvSpPr>
          <p:spPr>
            <a:xfrm>
              <a:off x="3323645" y="8019166"/>
              <a:ext cx="14598595" cy="2177228"/>
            </a:xfrm>
            <a:custGeom>
              <a:avLst/>
              <a:gdLst>
                <a:gd name="connsiteX0" fmla="*/ 0 w 14598595"/>
                <a:gd name="connsiteY0" fmla="*/ 1745036 h 2177228"/>
                <a:gd name="connsiteX1" fmla="*/ 4564049 w 14598595"/>
                <a:gd name="connsiteY1" fmla="*/ 3700 h 2177228"/>
                <a:gd name="connsiteX2" fmla="*/ 9096292 w 14598595"/>
                <a:gd name="connsiteY2" fmla="*/ 2158504 h 2177228"/>
                <a:gd name="connsiteX3" fmla="*/ 14598595 w 14598595"/>
                <a:gd name="connsiteY3" fmla="*/ 870392 h 2177228"/>
              </a:gdLst>
              <a:ahLst/>
              <a:cxnLst>
                <a:cxn ang="0">
                  <a:pos x="connsiteX0" y="connsiteY0"/>
                </a:cxn>
                <a:cxn ang="0">
                  <a:pos x="connsiteX1" y="connsiteY1"/>
                </a:cxn>
                <a:cxn ang="0">
                  <a:pos x="connsiteX2" y="connsiteY2"/>
                </a:cxn>
                <a:cxn ang="0">
                  <a:pos x="connsiteX3" y="connsiteY3"/>
                </a:cxn>
              </a:cxnLst>
              <a:rect l="l" t="t" r="r" b="b"/>
              <a:pathLst>
                <a:path w="14598595" h="2177228">
                  <a:moveTo>
                    <a:pt x="0" y="1745036"/>
                  </a:moveTo>
                  <a:cubicBezTo>
                    <a:pt x="1524000" y="839912"/>
                    <a:pt x="3048000" y="-65211"/>
                    <a:pt x="4564049" y="3700"/>
                  </a:cubicBezTo>
                  <a:cubicBezTo>
                    <a:pt x="6080098" y="72611"/>
                    <a:pt x="7423868" y="2014055"/>
                    <a:pt x="9096292" y="2158504"/>
                  </a:cubicBezTo>
                  <a:cubicBezTo>
                    <a:pt x="10768716" y="2302953"/>
                    <a:pt x="12683655" y="1586672"/>
                    <a:pt x="14598595" y="870392"/>
                  </a:cubicBezTo>
                </a:path>
              </a:pathLst>
            </a:custGeom>
            <a:noFill/>
            <a:ln w="76200" cap="flat">
              <a:solidFill>
                <a:srgbClr val="F5C6C6"/>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46" name="Frihandsfigur 45"/>
            <p:cNvSpPr/>
            <p:nvPr/>
          </p:nvSpPr>
          <p:spPr>
            <a:xfrm>
              <a:off x="3331597" y="8181890"/>
              <a:ext cx="14511130" cy="2210531"/>
            </a:xfrm>
            <a:custGeom>
              <a:avLst/>
              <a:gdLst>
                <a:gd name="connsiteX0" fmla="*/ 0 w 14511130"/>
                <a:gd name="connsiteY0" fmla="*/ 1566409 h 2210531"/>
                <a:gd name="connsiteX1" fmla="*/ 1566406 w 14511130"/>
                <a:gd name="connsiteY1" fmla="*/ 151077 h 2210531"/>
                <a:gd name="connsiteX2" fmla="*/ 5406886 w 14511130"/>
                <a:gd name="connsiteY2" fmla="*/ 2210465 h 2210531"/>
                <a:gd name="connsiteX3" fmla="*/ 8810045 w 14511130"/>
                <a:gd name="connsiteY3" fmla="*/ 71564 h 2210531"/>
                <a:gd name="connsiteX4" fmla="*/ 14511130 w 14511130"/>
                <a:gd name="connsiteY4" fmla="*/ 715620 h 2210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1130" h="2210531">
                  <a:moveTo>
                    <a:pt x="0" y="1566409"/>
                  </a:moveTo>
                  <a:cubicBezTo>
                    <a:pt x="332629" y="805071"/>
                    <a:pt x="665258" y="43734"/>
                    <a:pt x="1566406" y="151077"/>
                  </a:cubicBezTo>
                  <a:cubicBezTo>
                    <a:pt x="2467554" y="258420"/>
                    <a:pt x="4199613" y="2223717"/>
                    <a:pt x="5406886" y="2210465"/>
                  </a:cubicBezTo>
                  <a:cubicBezTo>
                    <a:pt x="6614159" y="2197213"/>
                    <a:pt x="7292671" y="320705"/>
                    <a:pt x="8810045" y="71564"/>
                  </a:cubicBezTo>
                  <a:cubicBezTo>
                    <a:pt x="10327419" y="-177577"/>
                    <a:pt x="12419274" y="269021"/>
                    <a:pt x="14511130" y="715620"/>
                  </a:cubicBezTo>
                </a:path>
              </a:pathLst>
            </a:custGeom>
            <a:noFill/>
            <a:ln w="76200" cap="flat">
              <a:solidFill>
                <a:srgbClr val="F5C6C6"/>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47" name="Frihandsfigur 46"/>
            <p:cNvSpPr/>
            <p:nvPr/>
          </p:nvSpPr>
          <p:spPr>
            <a:xfrm>
              <a:off x="3283889" y="8802438"/>
              <a:ext cx="14622448" cy="2249997"/>
            </a:xfrm>
            <a:custGeom>
              <a:avLst/>
              <a:gdLst>
                <a:gd name="connsiteX0" fmla="*/ 0 w 14622448"/>
                <a:gd name="connsiteY0" fmla="*/ 953812 h 2249997"/>
                <a:gd name="connsiteX1" fmla="*/ 4619708 w 14622448"/>
                <a:gd name="connsiteY1" fmla="*/ 47364 h 2249997"/>
                <a:gd name="connsiteX2" fmla="*/ 12340424 w 14622448"/>
                <a:gd name="connsiteY2" fmla="*/ 2249875 h 2249997"/>
                <a:gd name="connsiteX3" fmla="*/ 14622448 w 14622448"/>
                <a:gd name="connsiteY3" fmla="*/ 126877 h 2249997"/>
              </a:gdLst>
              <a:ahLst/>
              <a:cxnLst>
                <a:cxn ang="0">
                  <a:pos x="connsiteX0" y="connsiteY0"/>
                </a:cxn>
                <a:cxn ang="0">
                  <a:pos x="connsiteX1" y="connsiteY1"/>
                </a:cxn>
                <a:cxn ang="0">
                  <a:pos x="connsiteX2" y="connsiteY2"/>
                </a:cxn>
                <a:cxn ang="0">
                  <a:pos x="connsiteX3" y="connsiteY3"/>
                </a:cxn>
              </a:cxnLst>
              <a:rect l="l" t="t" r="r" b="b"/>
              <a:pathLst>
                <a:path w="14622448" h="2249997">
                  <a:moveTo>
                    <a:pt x="0" y="953812"/>
                  </a:moveTo>
                  <a:cubicBezTo>
                    <a:pt x="1281485" y="392583"/>
                    <a:pt x="2562971" y="-168646"/>
                    <a:pt x="4619708" y="47364"/>
                  </a:cubicBezTo>
                  <a:cubicBezTo>
                    <a:pt x="6676445" y="263374"/>
                    <a:pt x="10673301" y="2236623"/>
                    <a:pt x="12340424" y="2249875"/>
                  </a:cubicBezTo>
                  <a:cubicBezTo>
                    <a:pt x="14007547" y="2263127"/>
                    <a:pt x="14314997" y="1195002"/>
                    <a:pt x="14622448" y="126877"/>
                  </a:cubicBezTo>
                </a:path>
              </a:pathLst>
            </a:custGeom>
            <a:noFill/>
            <a:ln w="76200" cap="flat">
              <a:solidFill>
                <a:srgbClr val="F5C6C6"/>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48" name="Frihandsfigur 47"/>
            <p:cNvSpPr/>
            <p:nvPr/>
          </p:nvSpPr>
          <p:spPr>
            <a:xfrm>
              <a:off x="3339548" y="8425483"/>
              <a:ext cx="14566789" cy="1878023"/>
            </a:xfrm>
            <a:custGeom>
              <a:avLst/>
              <a:gdLst>
                <a:gd name="connsiteX0" fmla="*/ 0 w 14566789"/>
                <a:gd name="connsiteY0" fmla="*/ 1291011 h 1878023"/>
                <a:gd name="connsiteX1" fmla="*/ 2918129 w 14566789"/>
                <a:gd name="connsiteY1" fmla="*/ 1815797 h 1878023"/>
                <a:gd name="connsiteX2" fmla="*/ 6694998 w 14566789"/>
                <a:gd name="connsiteY2" fmla="*/ 18802 h 1878023"/>
                <a:gd name="connsiteX3" fmla="*/ 10392355 w 14566789"/>
                <a:gd name="connsiteY3" fmla="*/ 853689 h 1878023"/>
                <a:gd name="connsiteX4" fmla="*/ 14534984 w 14566789"/>
                <a:gd name="connsiteY4" fmla="*/ 495880 h 1878023"/>
                <a:gd name="connsiteX5" fmla="*/ 14534984 w 14566789"/>
                <a:gd name="connsiteY5" fmla="*/ 495880 h 1878023"/>
                <a:gd name="connsiteX6" fmla="*/ 14566789 w 14566789"/>
                <a:gd name="connsiteY6" fmla="*/ 440221 h 1878023"/>
                <a:gd name="connsiteX7" fmla="*/ 14566789 w 14566789"/>
                <a:gd name="connsiteY7" fmla="*/ 440221 h 1878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66789" h="1878023">
                  <a:moveTo>
                    <a:pt x="0" y="1291011"/>
                  </a:moveTo>
                  <a:cubicBezTo>
                    <a:pt x="901148" y="1659421"/>
                    <a:pt x="1802296" y="2027832"/>
                    <a:pt x="2918129" y="1815797"/>
                  </a:cubicBezTo>
                  <a:cubicBezTo>
                    <a:pt x="4033962" y="1603762"/>
                    <a:pt x="5449294" y="179153"/>
                    <a:pt x="6694998" y="18802"/>
                  </a:cubicBezTo>
                  <a:cubicBezTo>
                    <a:pt x="7940702" y="-141549"/>
                    <a:pt x="9085691" y="774176"/>
                    <a:pt x="10392355" y="853689"/>
                  </a:cubicBezTo>
                  <a:cubicBezTo>
                    <a:pt x="11699019" y="933202"/>
                    <a:pt x="14534984" y="495880"/>
                    <a:pt x="14534984" y="495880"/>
                  </a:cubicBezTo>
                  <a:lnTo>
                    <a:pt x="14534984" y="495880"/>
                  </a:lnTo>
                  <a:lnTo>
                    <a:pt x="14566789" y="440221"/>
                  </a:lnTo>
                  <a:lnTo>
                    <a:pt x="14566789" y="440221"/>
                  </a:lnTo>
                </a:path>
              </a:pathLst>
            </a:custGeom>
            <a:noFill/>
            <a:ln w="76200" cap="flat">
              <a:solidFill>
                <a:srgbClr val="F5C6C6"/>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grpSp>
    </p:spTree>
    <p:extLst>
      <p:ext uri="{BB962C8B-B14F-4D97-AF65-F5344CB8AC3E}">
        <p14:creationId xmlns:p14="http://schemas.microsoft.com/office/powerpoint/2010/main" val="11699296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AM_LOGO_VIT_PAYOFF.png" descr="ESAM_LOGO_VIT_PAYOFF.png"/>
          <p:cNvPicPr>
            <a:picLocks noChangeAspect="1"/>
          </p:cNvPicPr>
          <p:nvPr/>
        </p:nvPicPr>
        <p:blipFill>
          <a:blip r:embed="rId3"/>
          <a:stretch>
            <a:fillRect/>
          </a:stretch>
        </p:blipFill>
        <p:spPr>
          <a:xfrm>
            <a:off x="19837398" y="12089079"/>
            <a:ext cx="3969928" cy="1001665"/>
          </a:xfrm>
          <a:prstGeom prst="rect">
            <a:avLst/>
          </a:prstGeom>
          <a:ln w="12700">
            <a:miter lim="400000"/>
          </a:ln>
        </p:spPr>
      </p:pic>
      <p:sp>
        <p:nvSpPr>
          <p:cNvPr id="35" name="RUBRIK I VERSALER…"/>
          <p:cNvSpPr txBox="1"/>
          <p:nvPr/>
        </p:nvSpPr>
        <p:spPr>
          <a:xfrm>
            <a:off x="1449117" y="1663836"/>
            <a:ext cx="11149068" cy="7566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l" defTabSz="484094">
              <a:lnSpc>
                <a:spcPts val="5900"/>
              </a:lnSpc>
              <a:tabLst>
                <a:tab pos="2540000" algn="l"/>
              </a:tabLst>
              <a:defRPr sz="5800">
                <a:solidFill>
                  <a:srgbClr val="000000"/>
                </a:solidFill>
                <a:latin typeface="Helvetica"/>
                <a:ea typeface="Helvetica"/>
                <a:cs typeface="Helvetica"/>
                <a:sym typeface="Helvetica"/>
              </a:defRPr>
            </a:pPr>
            <a:r>
              <a:rPr lang="sv-SE" sz="8000" dirty="0">
                <a:solidFill>
                  <a:schemeClr val="tx1"/>
                </a:solidFill>
              </a:rPr>
              <a:t>Upprepa</a:t>
            </a:r>
            <a:endParaRPr sz="5400" dirty="0">
              <a:solidFill>
                <a:schemeClr val="tx1"/>
              </a:solidFill>
            </a:endParaRPr>
          </a:p>
        </p:txBody>
      </p:sp>
      <p:sp>
        <p:nvSpPr>
          <p:cNvPr id="38" name="RUBRIK I VERSALER…"/>
          <p:cNvSpPr txBox="1"/>
          <p:nvPr/>
        </p:nvSpPr>
        <p:spPr>
          <a:xfrm>
            <a:off x="3520431" y="3227829"/>
            <a:ext cx="20566790" cy="1236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endParaRPr sz="4400" b="0" dirty="0">
              <a:solidFill>
                <a:schemeClr val="tx1"/>
              </a:solidFill>
            </a:endParaRPr>
          </a:p>
        </p:txBody>
      </p:sp>
      <p:grpSp>
        <p:nvGrpSpPr>
          <p:cNvPr id="20" name="Grupp 19"/>
          <p:cNvGrpSpPr/>
          <p:nvPr/>
        </p:nvGrpSpPr>
        <p:grpSpPr>
          <a:xfrm>
            <a:off x="1449117" y="2788678"/>
            <a:ext cx="1675316" cy="1675316"/>
            <a:chOff x="9529011" y="7773470"/>
            <a:chExt cx="1675316" cy="1675316"/>
          </a:xfrm>
          <a:solidFill>
            <a:srgbClr val="D6E03D"/>
          </a:solidFill>
        </p:grpSpPr>
        <p:sp>
          <p:nvSpPr>
            <p:cNvPr id="3" name="Ellips 2"/>
            <p:cNvSpPr/>
            <p:nvPr/>
          </p:nvSpPr>
          <p:spPr>
            <a:xfrm>
              <a:off x="9529011" y="7773470"/>
              <a:ext cx="1675316" cy="1675316"/>
            </a:xfrm>
            <a:prstGeom prst="ellipse">
              <a:avLst/>
            </a:prstGeom>
            <a:solidFill>
              <a:srgbClr val="E2543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9" name="textruta 18"/>
            <p:cNvSpPr txBox="1"/>
            <p:nvPr/>
          </p:nvSpPr>
          <p:spPr>
            <a:xfrm>
              <a:off x="9925008" y="7841665"/>
              <a:ext cx="787075"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sv-SE" sz="9600" b="1" i="0" u="none" strike="noStrike" cap="none" spc="0" normalizeH="0" baseline="0" dirty="0">
                  <a:ln>
                    <a:noFill/>
                  </a:ln>
                  <a:solidFill>
                    <a:schemeClr val="bg1"/>
                  </a:solidFill>
                  <a:effectLst/>
                  <a:uFillTx/>
                  <a:latin typeface="Helvetica Neue"/>
                  <a:ea typeface="Helvetica Neue"/>
                  <a:cs typeface="Helvetica Neue"/>
                  <a:sym typeface="Helvetica Neue"/>
                </a:rPr>
                <a:t>1</a:t>
              </a:r>
            </a:p>
          </p:txBody>
        </p:sp>
      </p:grpSp>
      <p:grpSp>
        <p:nvGrpSpPr>
          <p:cNvPr id="40" name="Grupp 39"/>
          <p:cNvGrpSpPr/>
          <p:nvPr/>
        </p:nvGrpSpPr>
        <p:grpSpPr>
          <a:xfrm>
            <a:off x="1449117" y="5494633"/>
            <a:ext cx="1675316" cy="1675316"/>
            <a:chOff x="9529011" y="7773470"/>
            <a:chExt cx="1675316" cy="1675316"/>
          </a:xfrm>
          <a:solidFill>
            <a:srgbClr val="D6E03D"/>
          </a:solidFill>
        </p:grpSpPr>
        <p:sp>
          <p:nvSpPr>
            <p:cNvPr id="41" name="Ellips 40"/>
            <p:cNvSpPr/>
            <p:nvPr/>
          </p:nvSpPr>
          <p:spPr>
            <a:xfrm>
              <a:off x="9529011" y="7773470"/>
              <a:ext cx="1675316" cy="1675316"/>
            </a:xfrm>
            <a:prstGeom prst="ellipse">
              <a:avLst/>
            </a:prstGeom>
            <a:solidFill>
              <a:srgbClr val="E2543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42" name="textruta 41"/>
            <p:cNvSpPr txBox="1"/>
            <p:nvPr/>
          </p:nvSpPr>
          <p:spPr>
            <a:xfrm>
              <a:off x="9925008" y="7841665"/>
              <a:ext cx="787075" cy="15799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sv-SE" sz="9600" dirty="0">
                  <a:solidFill>
                    <a:schemeClr val="bg1"/>
                  </a:solidFill>
                </a:rPr>
                <a:t>2</a:t>
              </a:r>
              <a:endParaRPr kumimoji="0" lang="sv-SE" sz="96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grpSp>
      <p:sp>
        <p:nvSpPr>
          <p:cNvPr id="43" name="RUBRIK I VERSALER…"/>
          <p:cNvSpPr txBox="1"/>
          <p:nvPr/>
        </p:nvSpPr>
        <p:spPr>
          <a:xfrm>
            <a:off x="3520431" y="5327066"/>
            <a:ext cx="19816647" cy="2955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Upprepa metoden för att löpande analysera och väga kostnad mot </a:t>
            </a:r>
            <a:r>
              <a:rPr lang="sv-SE" sz="6600" b="0">
                <a:solidFill>
                  <a:schemeClr val="tx1"/>
                </a:solidFill>
              </a:rPr>
              <a:t>nyttan av åtgärderna.</a:t>
            </a:r>
            <a:endParaRPr lang="sv-SE" sz="4400" b="0" dirty="0">
              <a:solidFill>
                <a:schemeClr val="tx1"/>
              </a:solidFill>
            </a:endParaRPr>
          </a:p>
        </p:txBody>
      </p:sp>
      <p:sp>
        <p:nvSpPr>
          <p:cNvPr id="23" name="RUBRIK I VERSALER…"/>
          <p:cNvSpPr txBox="1"/>
          <p:nvPr/>
        </p:nvSpPr>
        <p:spPr>
          <a:xfrm>
            <a:off x="3520429" y="2725124"/>
            <a:ext cx="20385270" cy="1236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Samla löpande in information om naturhändelser och deras omfattning. </a:t>
            </a:r>
            <a:endParaRPr lang="sv-SE" sz="4400" b="0" dirty="0">
              <a:solidFill>
                <a:schemeClr val="tx1"/>
              </a:solidFill>
            </a:endParaRPr>
          </a:p>
        </p:txBody>
      </p:sp>
      <p:sp>
        <p:nvSpPr>
          <p:cNvPr id="24" name="textruta 23"/>
          <p:cNvSpPr txBox="1"/>
          <p:nvPr/>
        </p:nvSpPr>
        <p:spPr>
          <a:xfrm>
            <a:off x="11605651" y="-3530599"/>
            <a:ext cx="19989275" cy="14875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sv-SE" b="0" dirty="0">
                <a:solidFill>
                  <a:schemeClr val="tx1"/>
                </a:solidFill>
              </a:rPr>
              <a:t>Krävs det fysiska åtgärder eller räcker det med information för avstängning? </a:t>
            </a:r>
          </a:p>
          <a:p>
            <a:pPr algn="l"/>
            <a:r>
              <a:rPr lang="sv-SE" b="0" dirty="0">
                <a:solidFill>
                  <a:schemeClr val="tx1"/>
                </a:solidFill>
              </a:rPr>
              <a:t> </a:t>
            </a:r>
          </a:p>
          <a:p>
            <a:pPr marL="0" marR="0" indent="0" algn="l" defTabSz="825500" rtl="0" fontAlgn="auto" latinLnBrk="0" hangingPunct="0">
              <a:lnSpc>
                <a:spcPct val="100000"/>
              </a:lnSpc>
              <a:spcBef>
                <a:spcPts val="0"/>
              </a:spcBef>
              <a:spcAft>
                <a:spcPts val="0"/>
              </a:spcAft>
              <a:buClrTx/>
              <a:buSzTx/>
              <a:buFontTx/>
              <a:buNone/>
              <a:tabLst/>
            </a:pPr>
            <a:endParaRPr kumimoji="0" lang="sv-SE" sz="3000" b="1" i="0" u="none" strike="noStrike" cap="none" spc="0" normalizeH="0" baseline="0" dirty="0">
              <a:ln>
                <a:noFill/>
              </a:ln>
              <a:solidFill>
                <a:srgbClr val="FFFFFF"/>
              </a:solidFill>
              <a:effectLst/>
              <a:uFillTx/>
              <a:latin typeface="Helvetica Neue"/>
              <a:ea typeface="Helvetica Neue"/>
              <a:cs typeface="Helvetica Neue"/>
              <a:sym typeface="Helvetica Neue"/>
            </a:endParaRPr>
          </a:p>
        </p:txBody>
      </p:sp>
      <p:pic>
        <p:nvPicPr>
          <p:cNvPr id="25" name="Bildobjekt 24"/>
          <p:cNvPicPr>
            <a:picLocks noChangeAspect="1"/>
          </p:cNvPicPr>
          <p:nvPr/>
        </p:nvPicPr>
        <p:blipFill>
          <a:blip r:embed="rId4"/>
          <a:stretch>
            <a:fillRect/>
          </a:stretch>
        </p:blipFill>
        <p:spPr>
          <a:xfrm>
            <a:off x="21822362" y="301761"/>
            <a:ext cx="2152650" cy="1362075"/>
          </a:xfrm>
          <a:prstGeom prst="rect">
            <a:avLst/>
          </a:prstGeom>
        </p:spPr>
      </p:pic>
      <p:grpSp>
        <p:nvGrpSpPr>
          <p:cNvPr id="26" name="Grupp 25"/>
          <p:cNvGrpSpPr/>
          <p:nvPr/>
        </p:nvGrpSpPr>
        <p:grpSpPr>
          <a:xfrm>
            <a:off x="-4724785" y="11543681"/>
            <a:ext cx="33246842" cy="4703769"/>
            <a:chOff x="3275937" y="8019166"/>
            <a:chExt cx="14677212" cy="3033269"/>
          </a:xfrm>
        </p:grpSpPr>
        <p:sp>
          <p:nvSpPr>
            <p:cNvPr id="27" name="Frihandsfigur 26"/>
            <p:cNvSpPr/>
            <p:nvPr/>
          </p:nvSpPr>
          <p:spPr>
            <a:xfrm>
              <a:off x="3309870" y="8058182"/>
              <a:ext cx="14643279" cy="2667493"/>
            </a:xfrm>
            <a:custGeom>
              <a:avLst/>
              <a:gdLst>
                <a:gd name="connsiteX0" fmla="*/ 0 w 14643279"/>
                <a:gd name="connsiteY0" fmla="*/ 1729762 h 2667493"/>
                <a:gd name="connsiteX1" fmla="*/ 3734874 w 14643279"/>
                <a:gd name="connsiteY1" fmla="*/ 16872 h 2667493"/>
                <a:gd name="connsiteX2" fmla="*/ 9852338 w 14643279"/>
                <a:gd name="connsiteY2" fmla="*/ 2657041 h 2667493"/>
                <a:gd name="connsiteX3" fmla="*/ 14643279 w 14643279"/>
                <a:gd name="connsiteY3" fmla="*/ 763846 h 2667493"/>
              </a:gdLst>
              <a:ahLst/>
              <a:cxnLst>
                <a:cxn ang="0">
                  <a:pos x="connsiteX0" y="connsiteY0"/>
                </a:cxn>
                <a:cxn ang="0">
                  <a:pos x="connsiteX1" y="connsiteY1"/>
                </a:cxn>
                <a:cxn ang="0">
                  <a:pos x="connsiteX2" y="connsiteY2"/>
                </a:cxn>
                <a:cxn ang="0">
                  <a:pos x="connsiteX3" y="connsiteY3"/>
                </a:cxn>
              </a:cxnLst>
              <a:rect l="l" t="t" r="r" b="b"/>
              <a:pathLst>
                <a:path w="14643279" h="2667493">
                  <a:moveTo>
                    <a:pt x="0" y="1729762"/>
                  </a:moveTo>
                  <a:cubicBezTo>
                    <a:pt x="1046409" y="796043"/>
                    <a:pt x="2092818" y="-137675"/>
                    <a:pt x="3734874" y="16872"/>
                  </a:cubicBezTo>
                  <a:cubicBezTo>
                    <a:pt x="5376930" y="171418"/>
                    <a:pt x="8034271" y="2532545"/>
                    <a:pt x="9852338" y="2657041"/>
                  </a:cubicBezTo>
                  <a:cubicBezTo>
                    <a:pt x="11670405" y="2781537"/>
                    <a:pt x="13156842" y="1772691"/>
                    <a:pt x="14643279" y="763846"/>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D85AA2"/>
                </a:solidFill>
                <a:effectLst/>
                <a:uFillTx/>
              </a:endParaRPr>
            </a:p>
          </p:txBody>
        </p:sp>
        <p:sp>
          <p:nvSpPr>
            <p:cNvPr id="28" name="Frihandsfigur 27"/>
            <p:cNvSpPr/>
            <p:nvPr/>
          </p:nvSpPr>
          <p:spPr>
            <a:xfrm>
              <a:off x="3296992" y="8216990"/>
              <a:ext cx="14630400" cy="2352832"/>
            </a:xfrm>
            <a:custGeom>
              <a:avLst/>
              <a:gdLst>
                <a:gd name="connsiteX0" fmla="*/ 0 w 14630400"/>
                <a:gd name="connsiteY0" fmla="*/ 1583833 h 2352832"/>
                <a:gd name="connsiteX1" fmla="*/ 3348507 w 14630400"/>
                <a:gd name="connsiteY1" fmla="*/ 12610 h 2352832"/>
                <a:gd name="connsiteX2" fmla="*/ 7547019 w 14630400"/>
                <a:gd name="connsiteY2" fmla="*/ 2343686 h 2352832"/>
                <a:gd name="connsiteX3" fmla="*/ 14630400 w 14630400"/>
                <a:gd name="connsiteY3" fmla="*/ 669433 h 2352832"/>
              </a:gdLst>
              <a:ahLst/>
              <a:cxnLst>
                <a:cxn ang="0">
                  <a:pos x="connsiteX0" y="connsiteY0"/>
                </a:cxn>
                <a:cxn ang="0">
                  <a:pos x="connsiteX1" y="connsiteY1"/>
                </a:cxn>
                <a:cxn ang="0">
                  <a:pos x="connsiteX2" y="connsiteY2"/>
                </a:cxn>
                <a:cxn ang="0">
                  <a:pos x="connsiteX3" y="connsiteY3"/>
                </a:cxn>
              </a:cxnLst>
              <a:rect l="l" t="t" r="r" b="b"/>
              <a:pathLst>
                <a:path w="14630400" h="2352832">
                  <a:moveTo>
                    <a:pt x="0" y="1583833"/>
                  </a:moveTo>
                  <a:cubicBezTo>
                    <a:pt x="1045335" y="734900"/>
                    <a:pt x="2090671" y="-114032"/>
                    <a:pt x="3348507" y="12610"/>
                  </a:cubicBezTo>
                  <a:cubicBezTo>
                    <a:pt x="4606343" y="139252"/>
                    <a:pt x="5666704" y="2234216"/>
                    <a:pt x="7547019" y="2343686"/>
                  </a:cubicBezTo>
                  <a:cubicBezTo>
                    <a:pt x="9427334" y="2453156"/>
                    <a:pt x="12028867" y="1561294"/>
                    <a:pt x="14630400" y="669433"/>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29" name="Frihandsfigur 28"/>
            <p:cNvSpPr/>
            <p:nvPr/>
          </p:nvSpPr>
          <p:spPr>
            <a:xfrm>
              <a:off x="3275937" y="8229231"/>
              <a:ext cx="14630400" cy="1684083"/>
            </a:xfrm>
            <a:custGeom>
              <a:avLst/>
              <a:gdLst>
                <a:gd name="connsiteX0" fmla="*/ 0 w 14630400"/>
                <a:gd name="connsiteY0" fmla="*/ 1550873 h 1684083"/>
                <a:gd name="connsiteX1" fmla="*/ 5192202 w 14630400"/>
                <a:gd name="connsiteY1" fmla="*/ 369 h 1684083"/>
                <a:gd name="connsiteX2" fmla="*/ 8984974 w 14630400"/>
                <a:gd name="connsiteY2" fmla="*/ 1670143 h 1684083"/>
                <a:gd name="connsiteX3" fmla="*/ 14630400 w 14630400"/>
                <a:gd name="connsiteY3" fmla="*/ 660327 h 1684083"/>
              </a:gdLst>
              <a:ahLst/>
              <a:cxnLst>
                <a:cxn ang="0">
                  <a:pos x="connsiteX0" y="connsiteY0"/>
                </a:cxn>
                <a:cxn ang="0">
                  <a:pos x="connsiteX1" y="connsiteY1"/>
                </a:cxn>
                <a:cxn ang="0">
                  <a:pos x="connsiteX2" y="connsiteY2"/>
                </a:cxn>
                <a:cxn ang="0">
                  <a:pos x="connsiteX3" y="connsiteY3"/>
                </a:cxn>
              </a:cxnLst>
              <a:rect l="l" t="t" r="r" b="b"/>
              <a:pathLst>
                <a:path w="14630400" h="1684083">
                  <a:moveTo>
                    <a:pt x="0" y="1550873"/>
                  </a:moveTo>
                  <a:cubicBezTo>
                    <a:pt x="1847353" y="765682"/>
                    <a:pt x="3694706" y="-19509"/>
                    <a:pt x="5192202" y="369"/>
                  </a:cubicBezTo>
                  <a:cubicBezTo>
                    <a:pt x="6689698" y="20247"/>
                    <a:pt x="7411941" y="1560150"/>
                    <a:pt x="8984974" y="1670143"/>
                  </a:cubicBezTo>
                  <a:cubicBezTo>
                    <a:pt x="10558007" y="1780136"/>
                    <a:pt x="12594203" y="1220231"/>
                    <a:pt x="14630400" y="660327"/>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0" name="Frihandsfigur 29"/>
            <p:cNvSpPr/>
            <p:nvPr/>
          </p:nvSpPr>
          <p:spPr>
            <a:xfrm>
              <a:off x="3307743" y="8510485"/>
              <a:ext cx="14598594" cy="1277571"/>
            </a:xfrm>
            <a:custGeom>
              <a:avLst/>
              <a:gdLst>
                <a:gd name="connsiteX0" fmla="*/ 0 w 14598594"/>
                <a:gd name="connsiteY0" fmla="*/ 1277571 h 1277571"/>
                <a:gd name="connsiteX1" fmla="*/ 3315694 w 14598594"/>
                <a:gd name="connsiteY1" fmla="*/ 315463 h 1277571"/>
                <a:gd name="connsiteX2" fmla="*/ 6233822 w 14598594"/>
                <a:gd name="connsiteY2" fmla="*/ 856152 h 1277571"/>
                <a:gd name="connsiteX3" fmla="*/ 9215561 w 14598594"/>
                <a:gd name="connsiteY3" fmla="*/ 13313 h 1277571"/>
                <a:gd name="connsiteX4" fmla="*/ 14598594 w 14598594"/>
                <a:gd name="connsiteY4" fmla="*/ 418830 h 1277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8594" h="1277571">
                  <a:moveTo>
                    <a:pt x="0" y="1277571"/>
                  </a:moveTo>
                  <a:cubicBezTo>
                    <a:pt x="1138362" y="831635"/>
                    <a:pt x="2276724" y="385699"/>
                    <a:pt x="3315694" y="315463"/>
                  </a:cubicBezTo>
                  <a:cubicBezTo>
                    <a:pt x="4354664" y="245226"/>
                    <a:pt x="5250511" y="906510"/>
                    <a:pt x="6233822" y="856152"/>
                  </a:cubicBezTo>
                  <a:cubicBezTo>
                    <a:pt x="7217133" y="805794"/>
                    <a:pt x="7821432" y="86200"/>
                    <a:pt x="9215561" y="13313"/>
                  </a:cubicBezTo>
                  <a:cubicBezTo>
                    <a:pt x="10609690" y="-59574"/>
                    <a:pt x="12604142" y="179628"/>
                    <a:pt x="14598594" y="41883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1" name="Frihandsfigur 30"/>
            <p:cNvSpPr/>
            <p:nvPr/>
          </p:nvSpPr>
          <p:spPr>
            <a:xfrm>
              <a:off x="3339548" y="8482302"/>
              <a:ext cx="14566789" cy="2251349"/>
            </a:xfrm>
            <a:custGeom>
              <a:avLst/>
              <a:gdLst>
                <a:gd name="connsiteX0" fmla="*/ 0 w 14566789"/>
                <a:gd name="connsiteY0" fmla="*/ 1289851 h 2251349"/>
                <a:gd name="connsiteX1" fmla="*/ 3991555 w 14566789"/>
                <a:gd name="connsiteY1" fmla="*/ 2212202 h 2251349"/>
                <a:gd name="connsiteX2" fmla="*/ 7347005 w 14566789"/>
                <a:gd name="connsiteY2" fmla="*/ 128961 h 2251349"/>
                <a:gd name="connsiteX3" fmla="*/ 14566789 w 14566789"/>
                <a:gd name="connsiteY3" fmla="*/ 399305 h 2251349"/>
              </a:gdLst>
              <a:ahLst/>
              <a:cxnLst>
                <a:cxn ang="0">
                  <a:pos x="connsiteX0" y="connsiteY0"/>
                </a:cxn>
                <a:cxn ang="0">
                  <a:pos x="connsiteX1" y="connsiteY1"/>
                </a:cxn>
                <a:cxn ang="0">
                  <a:pos x="connsiteX2" y="connsiteY2"/>
                </a:cxn>
                <a:cxn ang="0">
                  <a:pos x="connsiteX3" y="connsiteY3"/>
                </a:cxn>
              </a:cxnLst>
              <a:rect l="l" t="t" r="r" b="b"/>
              <a:pathLst>
                <a:path w="14566789" h="2251349">
                  <a:moveTo>
                    <a:pt x="0" y="1289851"/>
                  </a:moveTo>
                  <a:cubicBezTo>
                    <a:pt x="1383527" y="1847767"/>
                    <a:pt x="2767054" y="2405684"/>
                    <a:pt x="3991555" y="2212202"/>
                  </a:cubicBezTo>
                  <a:cubicBezTo>
                    <a:pt x="5216056" y="2018720"/>
                    <a:pt x="5584466" y="431110"/>
                    <a:pt x="7347005" y="128961"/>
                  </a:cubicBezTo>
                  <a:cubicBezTo>
                    <a:pt x="9109544" y="-173188"/>
                    <a:pt x="11838166" y="113058"/>
                    <a:pt x="14566789" y="399305"/>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2" name="Frihandsfigur 31"/>
            <p:cNvSpPr/>
            <p:nvPr/>
          </p:nvSpPr>
          <p:spPr>
            <a:xfrm>
              <a:off x="3323645" y="8881607"/>
              <a:ext cx="14598595" cy="1556080"/>
            </a:xfrm>
            <a:custGeom>
              <a:avLst/>
              <a:gdLst>
                <a:gd name="connsiteX0" fmla="*/ 0 w 14598595"/>
                <a:gd name="connsiteY0" fmla="*/ 906449 h 1556080"/>
                <a:gd name="connsiteX1" fmla="*/ 6567778 w 14598595"/>
                <a:gd name="connsiteY1" fmla="*/ 532737 h 1556080"/>
                <a:gd name="connsiteX2" fmla="*/ 11696369 w 14598595"/>
                <a:gd name="connsiteY2" fmla="*/ 1550504 h 1556080"/>
                <a:gd name="connsiteX3" fmla="*/ 14598595 w 14598595"/>
                <a:gd name="connsiteY3" fmla="*/ 0 h 1556080"/>
              </a:gdLst>
              <a:ahLst/>
              <a:cxnLst>
                <a:cxn ang="0">
                  <a:pos x="connsiteX0" y="connsiteY0"/>
                </a:cxn>
                <a:cxn ang="0">
                  <a:pos x="connsiteX1" y="connsiteY1"/>
                </a:cxn>
                <a:cxn ang="0">
                  <a:pos x="connsiteX2" y="connsiteY2"/>
                </a:cxn>
                <a:cxn ang="0">
                  <a:pos x="connsiteX3" y="connsiteY3"/>
                </a:cxn>
              </a:cxnLst>
              <a:rect l="l" t="t" r="r" b="b"/>
              <a:pathLst>
                <a:path w="14598595" h="1556080">
                  <a:moveTo>
                    <a:pt x="0" y="906449"/>
                  </a:moveTo>
                  <a:cubicBezTo>
                    <a:pt x="2309191" y="665922"/>
                    <a:pt x="4618383" y="425395"/>
                    <a:pt x="6567778" y="532737"/>
                  </a:cubicBezTo>
                  <a:cubicBezTo>
                    <a:pt x="8517173" y="640079"/>
                    <a:pt x="10357900" y="1639293"/>
                    <a:pt x="11696369" y="1550504"/>
                  </a:cubicBezTo>
                  <a:cubicBezTo>
                    <a:pt x="13034838" y="1461715"/>
                    <a:pt x="13816716" y="730857"/>
                    <a:pt x="14598595" y="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3" name="Frihandsfigur 32"/>
            <p:cNvSpPr/>
            <p:nvPr/>
          </p:nvSpPr>
          <p:spPr>
            <a:xfrm>
              <a:off x="3323645" y="8019166"/>
              <a:ext cx="14598595" cy="2177228"/>
            </a:xfrm>
            <a:custGeom>
              <a:avLst/>
              <a:gdLst>
                <a:gd name="connsiteX0" fmla="*/ 0 w 14598595"/>
                <a:gd name="connsiteY0" fmla="*/ 1745036 h 2177228"/>
                <a:gd name="connsiteX1" fmla="*/ 4564049 w 14598595"/>
                <a:gd name="connsiteY1" fmla="*/ 3700 h 2177228"/>
                <a:gd name="connsiteX2" fmla="*/ 9096292 w 14598595"/>
                <a:gd name="connsiteY2" fmla="*/ 2158504 h 2177228"/>
                <a:gd name="connsiteX3" fmla="*/ 14598595 w 14598595"/>
                <a:gd name="connsiteY3" fmla="*/ 870392 h 2177228"/>
              </a:gdLst>
              <a:ahLst/>
              <a:cxnLst>
                <a:cxn ang="0">
                  <a:pos x="connsiteX0" y="connsiteY0"/>
                </a:cxn>
                <a:cxn ang="0">
                  <a:pos x="connsiteX1" y="connsiteY1"/>
                </a:cxn>
                <a:cxn ang="0">
                  <a:pos x="connsiteX2" y="connsiteY2"/>
                </a:cxn>
                <a:cxn ang="0">
                  <a:pos x="connsiteX3" y="connsiteY3"/>
                </a:cxn>
              </a:cxnLst>
              <a:rect l="l" t="t" r="r" b="b"/>
              <a:pathLst>
                <a:path w="14598595" h="2177228">
                  <a:moveTo>
                    <a:pt x="0" y="1745036"/>
                  </a:moveTo>
                  <a:cubicBezTo>
                    <a:pt x="1524000" y="839912"/>
                    <a:pt x="3048000" y="-65211"/>
                    <a:pt x="4564049" y="3700"/>
                  </a:cubicBezTo>
                  <a:cubicBezTo>
                    <a:pt x="6080098" y="72611"/>
                    <a:pt x="7423868" y="2014055"/>
                    <a:pt x="9096292" y="2158504"/>
                  </a:cubicBezTo>
                  <a:cubicBezTo>
                    <a:pt x="10768716" y="2302953"/>
                    <a:pt x="12683655" y="1586672"/>
                    <a:pt x="14598595" y="870392"/>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4" name="Frihandsfigur 33"/>
            <p:cNvSpPr/>
            <p:nvPr/>
          </p:nvSpPr>
          <p:spPr>
            <a:xfrm>
              <a:off x="3331597" y="8181890"/>
              <a:ext cx="14511130" cy="2210531"/>
            </a:xfrm>
            <a:custGeom>
              <a:avLst/>
              <a:gdLst>
                <a:gd name="connsiteX0" fmla="*/ 0 w 14511130"/>
                <a:gd name="connsiteY0" fmla="*/ 1566409 h 2210531"/>
                <a:gd name="connsiteX1" fmla="*/ 1566406 w 14511130"/>
                <a:gd name="connsiteY1" fmla="*/ 151077 h 2210531"/>
                <a:gd name="connsiteX2" fmla="*/ 5406886 w 14511130"/>
                <a:gd name="connsiteY2" fmla="*/ 2210465 h 2210531"/>
                <a:gd name="connsiteX3" fmla="*/ 8810045 w 14511130"/>
                <a:gd name="connsiteY3" fmla="*/ 71564 h 2210531"/>
                <a:gd name="connsiteX4" fmla="*/ 14511130 w 14511130"/>
                <a:gd name="connsiteY4" fmla="*/ 715620 h 2210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1130" h="2210531">
                  <a:moveTo>
                    <a:pt x="0" y="1566409"/>
                  </a:moveTo>
                  <a:cubicBezTo>
                    <a:pt x="332629" y="805071"/>
                    <a:pt x="665258" y="43734"/>
                    <a:pt x="1566406" y="151077"/>
                  </a:cubicBezTo>
                  <a:cubicBezTo>
                    <a:pt x="2467554" y="258420"/>
                    <a:pt x="4199613" y="2223717"/>
                    <a:pt x="5406886" y="2210465"/>
                  </a:cubicBezTo>
                  <a:cubicBezTo>
                    <a:pt x="6614159" y="2197213"/>
                    <a:pt x="7292671" y="320705"/>
                    <a:pt x="8810045" y="71564"/>
                  </a:cubicBezTo>
                  <a:cubicBezTo>
                    <a:pt x="10327419" y="-177577"/>
                    <a:pt x="12419274" y="269021"/>
                    <a:pt x="14511130" y="71562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6" name="Frihandsfigur 35"/>
            <p:cNvSpPr/>
            <p:nvPr/>
          </p:nvSpPr>
          <p:spPr>
            <a:xfrm>
              <a:off x="3283889" y="8802438"/>
              <a:ext cx="14622448" cy="2249997"/>
            </a:xfrm>
            <a:custGeom>
              <a:avLst/>
              <a:gdLst>
                <a:gd name="connsiteX0" fmla="*/ 0 w 14622448"/>
                <a:gd name="connsiteY0" fmla="*/ 953812 h 2249997"/>
                <a:gd name="connsiteX1" fmla="*/ 4619708 w 14622448"/>
                <a:gd name="connsiteY1" fmla="*/ 47364 h 2249997"/>
                <a:gd name="connsiteX2" fmla="*/ 12340424 w 14622448"/>
                <a:gd name="connsiteY2" fmla="*/ 2249875 h 2249997"/>
                <a:gd name="connsiteX3" fmla="*/ 14622448 w 14622448"/>
                <a:gd name="connsiteY3" fmla="*/ 126877 h 2249997"/>
              </a:gdLst>
              <a:ahLst/>
              <a:cxnLst>
                <a:cxn ang="0">
                  <a:pos x="connsiteX0" y="connsiteY0"/>
                </a:cxn>
                <a:cxn ang="0">
                  <a:pos x="connsiteX1" y="connsiteY1"/>
                </a:cxn>
                <a:cxn ang="0">
                  <a:pos x="connsiteX2" y="connsiteY2"/>
                </a:cxn>
                <a:cxn ang="0">
                  <a:pos x="connsiteX3" y="connsiteY3"/>
                </a:cxn>
              </a:cxnLst>
              <a:rect l="l" t="t" r="r" b="b"/>
              <a:pathLst>
                <a:path w="14622448" h="2249997">
                  <a:moveTo>
                    <a:pt x="0" y="953812"/>
                  </a:moveTo>
                  <a:cubicBezTo>
                    <a:pt x="1281485" y="392583"/>
                    <a:pt x="2562971" y="-168646"/>
                    <a:pt x="4619708" y="47364"/>
                  </a:cubicBezTo>
                  <a:cubicBezTo>
                    <a:pt x="6676445" y="263374"/>
                    <a:pt x="10673301" y="2236623"/>
                    <a:pt x="12340424" y="2249875"/>
                  </a:cubicBezTo>
                  <a:cubicBezTo>
                    <a:pt x="14007547" y="2263127"/>
                    <a:pt x="14314997" y="1195002"/>
                    <a:pt x="14622448" y="126877"/>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37" name="Frihandsfigur 36"/>
            <p:cNvSpPr/>
            <p:nvPr/>
          </p:nvSpPr>
          <p:spPr>
            <a:xfrm>
              <a:off x="3339548" y="8425483"/>
              <a:ext cx="14566789" cy="1878023"/>
            </a:xfrm>
            <a:custGeom>
              <a:avLst/>
              <a:gdLst>
                <a:gd name="connsiteX0" fmla="*/ 0 w 14566789"/>
                <a:gd name="connsiteY0" fmla="*/ 1291011 h 1878023"/>
                <a:gd name="connsiteX1" fmla="*/ 2918129 w 14566789"/>
                <a:gd name="connsiteY1" fmla="*/ 1815797 h 1878023"/>
                <a:gd name="connsiteX2" fmla="*/ 6694998 w 14566789"/>
                <a:gd name="connsiteY2" fmla="*/ 18802 h 1878023"/>
                <a:gd name="connsiteX3" fmla="*/ 10392355 w 14566789"/>
                <a:gd name="connsiteY3" fmla="*/ 853689 h 1878023"/>
                <a:gd name="connsiteX4" fmla="*/ 14534984 w 14566789"/>
                <a:gd name="connsiteY4" fmla="*/ 495880 h 1878023"/>
                <a:gd name="connsiteX5" fmla="*/ 14534984 w 14566789"/>
                <a:gd name="connsiteY5" fmla="*/ 495880 h 1878023"/>
                <a:gd name="connsiteX6" fmla="*/ 14566789 w 14566789"/>
                <a:gd name="connsiteY6" fmla="*/ 440221 h 1878023"/>
                <a:gd name="connsiteX7" fmla="*/ 14566789 w 14566789"/>
                <a:gd name="connsiteY7" fmla="*/ 440221 h 1878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66789" h="1878023">
                  <a:moveTo>
                    <a:pt x="0" y="1291011"/>
                  </a:moveTo>
                  <a:cubicBezTo>
                    <a:pt x="901148" y="1659421"/>
                    <a:pt x="1802296" y="2027832"/>
                    <a:pt x="2918129" y="1815797"/>
                  </a:cubicBezTo>
                  <a:cubicBezTo>
                    <a:pt x="4033962" y="1603762"/>
                    <a:pt x="5449294" y="179153"/>
                    <a:pt x="6694998" y="18802"/>
                  </a:cubicBezTo>
                  <a:cubicBezTo>
                    <a:pt x="7940702" y="-141549"/>
                    <a:pt x="9085691" y="774176"/>
                    <a:pt x="10392355" y="853689"/>
                  </a:cubicBezTo>
                  <a:cubicBezTo>
                    <a:pt x="11699019" y="933202"/>
                    <a:pt x="14534984" y="495880"/>
                    <a:pt x="14534984" y="495880"/>
                  </a:cubicBezTo>
                  <a:lnTo>
                    <a:pt x="14534984" y="495880"/>
                  </a:lnTo>
                  <a:lnTo>
                    <a:pt x="14566789" y="440221"/>
                  </a:lnTo>
                  <a:lnTo>
                    <a:pt x="14566789" y="440221"/>
                  </a:ln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grpSp>
    </p:spTree>
    <p:extLst>
      <p:ext uri="{BB962C8B-B14F-4D97-AF65-F5344CB8AC3E}">
        <p14:creationId xmlns:p14="http://schemas.microsoft.com/office/powerpoint/2010/main" val="33419403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8" name="Rak 57"/>
          <p:cNvCxnSpPr/>
          <p:nvPr/>
        </p:nvCxnSpPr>
        <p:spPr>
          <a:xfrm>
            <a:off x="1241181" y="9449465"/>
            <a:ext cx="22069393" cy="0"/>
          </a:xfrm>
          <a:prstGeom prst="line">
            <a:avLst/>
          </a:prstGeom>
          <a:noFill/>
          <a:ln w="38100" cap="flat">
            <a:solidFill>
              <a:schemeClr val="tx1"/>
            </a:solidFill>
            <a:prstDash val="solid"/>
            <a:miter lim="400000"/>
          </a:ln>
          <a:effectLst/>
          <a:sp3d/>
        </p:spPr>
        <p:style>
          <a:lnRef idx="0">
            <a:scrgbClr r="0" g="0" b="0"/>
          </a:lnRef>
          <a:fillRef idx="0">
            <a:scrgbClr r="0" g="0" b="0"/>
          </a:fillRef>
          <a:effectRef idx="0">
            <a:scrgbClr r="0" g="0" b="0"/>
          </a:effectRef>
          <a:fontRef idx="none"/>
        </p:style>
      </p:cxnSp>
      <p:pic>
        <p:nvPicPr>
          <p:cNvPr id="9" name="ESAM_LOGO_VIT_PAYOFF.png" descr="ESAM_LOGO_VIT_PAYOFF.png"/>
          <p:cNvPicPr>
            <a:picLocks noChangeAspect="1"/>
          </p:cNvPicPr>
          <p:nvPr/>
        </p:nvPicPr>
        <p:blipFill>
          <a:blip r:embed="rId3"/>
          <a:stretch>
            <a:fillRect/>
          </a:stretch>
        </p:blipFill>
        <p:spPr>
          <a:xfrm>
            <a:off x="19837398" y="12089079"/>
            <a:ext cx="3969928" cy="1001665"/>
          </a:xfrm>
          <a:prstGeom prst="rect">
            <a:avLst/>
          </a:prstGeom>
          <a:ln w="12700">
            <a:miter lim="400000"/>
          </a:ln>
        </p:spPr>
      </p:pic>
      <p:sp>
        <p:nvSpPr>
          <p:cNvPr id="35" name="RUBRIK I VERSALER…"/>
          <p:cNvSpPr txBox="1"/>
          <p:nvPr/>
        </p:nvSpPr>
        <p:spPr>
          <a:xfrm>
            <a:off x="1449117" y="1663836"/>
            <a:ext cx="11149068" cy="7566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l" defTabSz="484094">
              <a:lnSpc>
                <a:spcPts val="5900"/>
              </a:lnSpc>
              <a:tabLst>
                <a:tab pos="2540000" algn="l"/>
              </a:tabLst>
              <a:defRPr sz="5800">
                <a:solidFill>
                  <a:srgbClr val="000000"/>
                </a:solidFill>
                <a:latin typeface="Helvetica"/>
                <a:ea typeface="Helvetica"/>
                <a:cs typeface="Helvetica"/>
                <a:sym typeface="Helvetica"/>
              </a:defRPr>
            </a:pPr>
            <a:r>
              <a:rPr lang="sv-SE" sz="8000" dirty="0">
                <a:solidFill>
                  <a:schemeClr val="tx1"/>
                </a:solidFill>
              </a:rPr>
              <a:t>Dokumentationsmall</a:t>
            </a:r>
            <a:endParaRPr sz="5400" dirty="0">
              <a:solidFill>
                <a:schemeClr val="tx1"/>
              </a:solidFill>
            </a:endParaRPr>
          </a:p>
        </p:txBody>
      </p:sp>
      <p:sp>
        <p:nvSpPr>
          <p:cNvPr id="24" name="textruta 23"/>
          <p:cNvSpPr txBox="1"/>
          <p:nvPr/>
        </p:nvSpPr>
        <p:spPr>
          <a:xfrm>
            <a:off x="11605651" y="-3530599"/>
            <a:ext cx="19989275" cy="14875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sv-SE" b="0" dirty="0">
                <a:solidFill>
                  <a:schemeClr val="tx1"/>
                </a:solidFill>
              </a:rPr>
              <a:t>Krävs det fysiska åtgärder eller räcker det med information för avstängning? </a:t>
            </a:r>
          </a:p>
          <a:p>
            <a:pPr algn="l"/>
            <a:r>
              <a:rPr lang="sv-SE" b="0" dirty="0">
                <a:solidFill>
                  <a:schemeClr val="tx1"/>
                </a:solidFill>
              </a:rPr>
              <a:t> </a:t>
            </a:r>
          </a:p>
          <a:p>
            <a:pPr marL="0" marR="0" indent="0" algn="l" defTabSz="825500" rtl="0" fontAlgn="auto" latinLnBrk="0" hangingPunct="0">
              <a:lnSpc>
                <a:spcPct val="100000"/>
              </a:lnSpc>
              <a:spcBef>
                <a:spcPts val="0"/>
              </a:spcBef>
              <a:spcAft>
                <a:spcPts val="0"/>
              </a:spcAft>
              <a:buClrTx/>
              <a:buSzTx/>
              <a:buFontTx/>
              <a:buNone/>
              <a:tabLst/>
            </a:pPr>
            <a:endParaRPr kumimoji="0" lang="sv-SE" sz="3000" b="1" i="0" u="none" strike="noStrike" cap="none" spc="0" normalizeH="0" baseline="0" dirty="0">
              <a:ln>
                <a:noFill/>
              </a:ln>
              <a:solidFill>
                <a:srgbClr val="FFFFFF"/>
              </a:solidFill>
              <a:effectLst/>
              <a:uFillTx/>
              <a:latin typeface="Helvetica Neue"/>
              <a:ea typeface="Helvetica Neue"/>
              <a:cs typeface="Helvetica Neue"/>
              <a:sym typeface="Helvetica Neue"/>
            </a:endParaRPr>
          </a:p>
        </p:txBody>
      </p:sp>
      <p:pic>
        <p:nvPicPr>
          <p:cNvPr id="25" name="Bildobjekt 24"/>
          <p:cNvPicPr>
            <a:picLocks noChangeAspect="1"/>
          </p:cNvPicPr>
          <p:nvPr/>
        </p:nvPicPr>
        <p:blipFill>
          <a:blip r:embed="rId4"/>
          <a:stretch>
            <a:fillRect/>
          </a:stretch>
        </p:blipFill>
        <p:spPr>
          <a:xfrm>
            <a:off x="21822362" y="301761"/>
            <a:ext cx="2152650" cy="1362075"/>
          </a:xfrm>
          <a:prstGeom prst="rect">
            <a:avLst/>
          </a:prstGeom>
        </p:spPr>
      </p:pic>
      <p:sp>
        <p:nvSpPr>
          <p:cNvPr id="39" name="Rektangel 38"/>
          <p:cNvSpPr/>
          <p:nvPr/>
        </p:nvSpPr>
        <p:spPr>
          <a:xfrm>
            <a:off x="298438" y="2464825"/>
            <a:ext cx="938646" cy="5247940"/>
          </a:xfrm>
          <a:prstGeom prst="rect">
            <a:avLst/>
          </a:prstGeom>
          <a:solidFill>
            <a:srgbClr val="FFDC5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dirty="0">
              <a:ln>
                <a:noFill/>
              </a:ln>
              <a:solidFill>
                <a:srgbClr val="FFFFFF"/>
              </a:solidFill>
              <a:effectLst/>
              <a:uFillTx/>
              <a:latin typeface="+mn-lt"/>
              <a:ea typeface="+mn-ea"/>
              <a:cs typeface="+mn-cs"/>
              <a:sym typeface="Helvetica Neue Medium"/>
            </a:endParaRPr>
          </a:p>
        </p:txBody>
      </p:sp>
      <p:sp>
        <p:nvSpPr>
          <p:cNvPr id="45" name="Rektangel 44"/>
          <p:cNvSpPr/>
          <p:nvPr/>
        </p:nvSpPr>
        <p:spPr>
          <a:xfrm>
            <a:off x="298438" y="7712765"/>
            <a:ext cx="938646" cy="5247940"/>
          </a:xfrm>
          <a:prstGeom prst="rect">
            <a:avLst/>
          </a:prstGeom>
          <a:solidFill>
            <a:srgbClr val="007BAE"/>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dirty="0">
              <a:ln>
                <a:noFill/>
              </a:ln>
              <a:solidFill>
                <a:srgbClr val="FFFFFF"/>
              </a:solidFill>
              <a:effectLst/>
              <a:uFillTx/>
              <a:latin typeface="+mn-lt"/>
              <a:ea typeface="+mn-ea"/>
              <a:cs typeface="+mn-cs"/>
              <a:sym typeface="Helvetica Neue Medium"/>
            </a:endParaRPr>
          </a:p>
        </p:txBody>
      </p:sp>
      <p:sp>
        <p:nvSpPr>
          <p:cNvPr id="47" name="Rektangel 46"/>
          <p:cNvSpPr/>
          <p:nvPr/>
        </p:nvSpPr>
        <p:spPr>
          <a:xfrm>
            <a:off x="18291985" y="2464642"/>
            <a:ext cx="938646" cy="5247940"/>
          </a:xfrm>
          <a:prstGeom prst="rect">
            <a:avLst/>
          </a:prstGeom>
          <a:solidFill>
            <a:srgbClr val="E2543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dirty="0">
              <a:ln>
                <a:noFill/>
              </a:ln>
              <a:solidFill>
                <a:srgbClr val="FFFFFF"/>
              </a:solidFill>
              <a:effectLst/>
              <a:uFillTx/>
              <a:latin typeface="+mn-lt"/>
              <a:ea typeface="+mn-ea"/>
              <a:cs typeface="+mn-cs"/>
              <a:sym typeface="Helvetica Neue Medium"/>
            </a:endParaRPr>
          </a:p>
        </p:txBody>
      </p:sp>
      <p:sp>
        <p:nvSpPr>
          <p:cNvPr id="2" name="textruta 1"/>
          <p:cNvSpPr txBox="1"/>
          <p:nvPr/>
        </p:nvSpPr>
        <p:spPr>
          <a:xfrm>
            <a:off x="1237084" y="2499574"/>
            <a:ext cx="5667300"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sv-SE" sz="3000" b="1" i="0" u="none" strike="noStrike" cap="none" spc="0" normalizeH="0" baseline="0" dirty="0">
                <a:ln>
                  <a:noFill/>
                </a:ln>
                <a:solidFill>
                  <a:schemeClr val="tx1"/>
                </a:solidFill>
                <a:effectLst/>
                <a:uFillTx/>
                <a:latin typeface="Helvetica Neue"/>
                <a:ea typeface="Helvetica Neue"/>
                <a:cs typeface="Helvetica Neue"/>
                <a:sym typeface="Helvetica Neue"/>
              </a:rPr>
              <a:t>Vilket område ska analyseras?   </a:t>
            </a:r>
          </a:p>
        </p:txBody>
      </p:sp>
      <p:sp>
        <p:nvSpPr>
          <p:cNvPr id="48" name="textruta 47"/>
          <p:cNvSpPr txBox="1"/>
          <p:nvPr/>
        </p:nvSpPr>
        <p:spPr>
          <a:xfrm>
            <a:off x="1237083" y="4715614"/>
            <a:ext cx="16830200"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sv-SE" sz="3000" b="1" i="0" u="none" strike="noStrike" cap="none" spc="0" normalizeH="0" baseline="0" dirty="0">
                <a:ln>
                  <a:noFill/>
                </a:ln>
                <a:solidFill>
                  <a:schemeClr val="tx1"/>
                </a:solidFill>
                <a:effectLst/>
                <a:uFillTx/>
                <a:latin typeface="Helvetica Neue"/>
                <a:ea typeface="Helvetica Neue"/>
                <a:cs typeface="Helvetica Neue"/>
                <a:sym typeface="Helvetica Neue"/>
              </a:rPr>
              <a:t>Vad för</a:t>
            </a:r>
            <a:r>
              <a:rPr kumimoji="0" lang="sv-SE" sz="3000" b="1" i="0" u="none" strike="noStrike" cap="none" spc="0" normalizeH="0" dirty="0">
                <a:ln>
                  <a:noFill/>
                </a:ln>
                <a:solidFill>
                  <a:schemeClr val="tx1"/>
                </a:solidFill>
                <a:effectLst/>
                <a:uFillTx/>
                <a:latin typeface="Helvetica Neue"/>
                <a:ea typeface="Helvetica Neue"/>
                <a:cs typeface="Helvetica Neue"/>
                <a:sym typeface="Helvetica Neue"/>
              </a:rPr>
              <a:t> aktivitet ska bedrivas i området</a:t>
            </a:r>
            <a:r>
              <a:rPr kumimoji="0" lang="sv-SE" sz="3000" b="1" i="0" u="none" strike="noStrike" cap="none" spc="0" normalizeH="0" baseline="0" dirty="0">
                <a:ln>
                  <a:noFill/>
                </a:ln>
                <a:solidFill>
                  <a:schemeClr val="tx1"/>
                </a:solidFill>
                <a:effectLst/>
                <a:uFillTx/>
                <a:latin typeface="Helvetica Neue"/>
                <a:ea typeface="Helvetica Neue"/>
                <a:cs typeface="Helvetica Neue"/>
                <a:sym typeface="Helvetica Neue"/>
              </a:rPr>
              <a:t>? Vad behöver den aktiviteten för förutsättningar? </a:t>
            </a:r>
          </a:p>
        </p:txBody>
      </p:sp>
      <p:sp>
        <p:nvSpPr>
          <p:cNvPr id="49" name="textruta 48"/>
          <p:cNvSpPr txBox="1"/>
          <p:nvPr/>
        </p:nvSpPr>
        <p:spPr>
          <a:xfrm>
            <a:off x="1237084" y="7148508"/>
            <a:ext cx="5667300"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sv-SE" sz="3000" b="1" i="0" u="none" strike="noStrike" cap="none" spc="0" normalizeH="0" baseline="0" dirty="0">
                <a:ln>
                  <a:noFill/>
                </a:ln>
                <a:solidFill>
                  <a:schemeClr val="tx1"/>
                </a:solidFill>
                <a:effectLst/>
                <a:uFillTx/>
                <a:latin typeface="Helvetica Neue"/>
                <a:ea typeface="Helvetica Neue"/>
                <a:cs typeface="Helvetica Neue"/>
                <a:sym typeface="Helvetica Neue"/>
              </a:rPr>
              <a:t>Vilket klimatscenario</a:t>
            </a:r>
            <a:r>
              <a:rPr lang="sv-SE" dirty="0">
                <a:solidFill>
                  <a:schemeClr val="tx1"/>
                </a:solidFill>
              </a:rPr>
              <a:t>? </a:t>
            </a:r>
            <a:endParaRPr kumimoji="0" lang="sv-SE" sz="3000" b="1" i="0" u="none" strike="noStrike" cap="none" spc="0" normalizeH="0" baseline="0" dirty="0">
              <a:ln>
                <a:noFill/>
              </a:ln>
              <a:solidFill>
                <a:schemeClr val="tx1"/>
              </a:solidFill>
              <a:effectLst/>
              <a:uFillTx/>
              <a:latin typeface="Helvetica Neue"/>
              <a:ea typeface="Helvetica Neue"/>
              <a:cs typeface="Helvetica Neue"/>
              <a:sym typeface="Helvetica Neue"/>
            </a:endParaRPr>
          </a:p>
        </p:txBody>
      </p:sp>
      <p:sp>
        <p:nvSpPr>
          <p:cNvPr id="50" name="textruta 49"/>
          <p:cNvSpPr txBox="1"/>
          <p:nvPr/>
        </p:nvSpPr>
        <p:spPr>
          <a:xfrm>
            <a:off x="6682973" y="7148507"/>
            <a:ext cx="5667300"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sv-SE" sz="3000" b="1" i="0" u="none" strike="noStrike" cap="none" spc="0" normalizeH="0" baseline="0" dirty="0">
                <a:ln>
                  <a:noFill/>
                </a:ln>
                <a:solidFill>
                  <a:schemeClr val="tx1"/>
                </a:solidFill>
                <a:effectLst/>
                <a:uFillTx/>
                <a:latin typeface="Helvetica Neue"/>
                <a:ea typeface="Helvetica Neue"/>
                <a:cs typeface="Helvetica Neue"/>
                <a:sym typeface="Helvetica Neue"/>
              </a:rPr>
              <a:t>Vilket tidsperiod</a:t>
            </a:r>
            <a:r>
              <a:rPr lang="sv-SE" dirty="0">
                <a:solidFill>
                  <a:schemeClr val="tx1"/>
                </a:solidFill>
              </a:rPr>
              <a:t>? </a:t>
            </a:r>
            <a:endParaRPr kumimoji="0" lang="sv-SE" sz="3000" b="1" i="0" u="none" strike="noStrike" cap="none" spc="0" normalizeH="0" baseline="0" dirty="0">
              <a:ln>
                <a:noFill/>
              </a:ln>
              <a:solidFill>
                <a:schemeClr val="tx1"/>
              </a:solidFill>
              <a:effectLst/>
              <a:uFillTx/>
              <a:latin typeface="Helvetica Neue"/>
              <a:ea typeface="Helvetica Neue"/>
              <a:cs typeface="Helvetica Neue"/>
              <a:sym typeface="Helvetica Neue"/>
            </a:endParaRPr>
          </a:p>
        </p:txBody>
      </p:sp>
      <p:cxnSp>
        <p:nvCxnSpPr>
          <p:cNvPr id="5" name="Rak 4"/>
          <p:cNvCxnSpPr/>
          <p:nvPr/>
        </p:nvCxnSpPr>
        <p:spPr>
          <a:xfrm>
            <a:off x="298438" y="7712764"/>
            <a:ext cx="23012136" cy="0"/>
          </a:xfrm>
          <a:prstGeom prst="line">
            <a:avLst/>
          </a:prstGeom>
          <a:noFill/>
          <a:ln w="38100" cap="flat">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51" name="textruta 50"/>
          <p:cNvSpPr txBox="1"/>
          <p:nvPr/>
        </p:nvSpPr>
        <p:spPr>
          <a:xfrm>
            <a:off x="1292037" y="7850051"/>
            <a:ext cx="5445889"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sv-SE" sz="2000" b="1" i="0" u="none" strike="noStrike" cap="none" spc="0" normalizeH="0" baseline="0" dirty="0">
                <a:ln>
                  <a:noFill/>
                </a:ln>
                <a:solidFill>
                  <a:schemeClr val="tx1"/>
                </a:solidFill>
                <a:effectLst/>
                <a:uFillTx/>
                <a:latin typeface="Helvetica Neue"/>
                <a:ea typeface="Helvetica Neue"/>
                <a:cs typeface="Helvetica Neue"/>
                <a:sym typeface="Helvetica Neue"/>
              </a:rPr>
              <a:t>Vad har hänt</a:t>
            </a:r>
            <a:r>
              <a:rPr kumimoji="0" lang="sv-SE" sz="2000" b="1" i="0" u="none" strike="noStrike" cap="none" spc="0" normalizeH="0" dirty="0">
                <a:ln>
                  <a:noFill/>
                </a:ln>
                <a:solidFill>
                  <a:schemeClr val="tx1"/>
                </a:solidFill>
                <a:effectLst/>
                <a:uFillTx/>
                <a:latin typeface="Helvetica Neue"/>
                <a:ea typeface="Helvetica Neue"/>
                <a:cs typeface="Helvetica Neue"/>
                <a:sym typeface="Helvetica Neue"/>
              </a:rPr>
              <a:t> tidigare? Beskriv olika tidigare händelser och framtida möjliga händelser. </a:t>
            </a:r>
            <a:endParaRPr kumimoji="0" lang="sv-SE" sz="2000" b="1" i="0" u="none" strike="noStrike" cap="none" spc="0" normalizeH="0" baseline="0" dirty="0">
              <a:ln>
                <a:noFill/>
              </a:ln>
              <a:solidFill>
                <a:schemeClr val="tx1"/>
              </a:solidFill>
              <a:effectLst/>
              <a:uFillTx/>
              <a:latin typeface="Helvetica Neue"/>
              <a:ea typeface="Helvetica Neue"/>
              <a:cs typeface="Helvetica Neue"/>
              <a:sym typeface="Helvetica Neue"/>
            </a:endParaRPr>
          </a:p>
        </p:txBody>
      </p:sp>
      <p:sp>
        <p:nvSpPr>
          <p:cNvPr id="52" name="textruta 51"/>
          <p:cNvSpPr txBox="1"/>
          <p:nvPr/>
        </p:nvSpPr>
        <p:spPr>
          <a:xfrm rot="16200000">
            <a:off x="-940365" y="10685845"/>
            <a:ext cx="3411190"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sv-SE" sz="5400" b="1" i="0" u="none" strike="noStrike" cap="none" spc="0" normalizeH="0" baseline="0" dirty="0">
                <a:ln>
                  <a:noFill/>
                </a:ln>
                <a:solidFill>
                  <a:schemeClr val="bg1"/>
                </a:solidFill>
                <a:effectLst/>
                <a:uFillTx/>
                <a:latin typeface="Helvetica Neue"/>
                <a:ea typeface="Helvetica Neue"/>
                <a:cs typeface="Helvetica Neue"/>
                <a:sym typeface="Helvetica Neue"/>
              </a:rPr>
              <a:t>Analysera</a:t>
            </a:r>
            <a:endParaRPr kumimoji="0" lang="sv-SE" sz="44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sp>
        <p:nvSpPr>
          <p:cNvPr id="53" name="textruta 52"/>
          <p:cNvSpPr txBox="1"/>
          <p:nvPr/>
        </p:nvSpPr>
        <p:spPr>
          <a:xfrm rot="16200000">
            <a:off x="-767240" y="5620523"/>
            <a:ext cx="3064942"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sv-SE" sz="5400" b="1" i="0" u="none" strike="noStrike" cap="none" spc="0" normalizeH="0" baseline="0" dirty="0">
                <a:ln>
                  <a:noFill/>
                </a:ln>
                <a:solidFill>
                  <a:schemeClr val="bg1"/>
                </a:solidFill>
                <a:effectLst/>
                <a:uFillTx/>
                <a:latin typeface="Helvetica Neue"/>
                <a:ea typeface="Helvetica Neue"/>
                <a:cs typeface="Helvetica Neue"/>
                <a:sym typeface="Helvetica Neue"/>
              </a:rPr>
              <a:t>Definiera</a:t>
            </a:r>
            <a:endParaRPr kumimoji="0" lang="sv-SE" sz="44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sp>
        <p:nvSpPr>
          <p:cNvPr id="55" name="textruta 54"/>
          <p:cNvSpPr txBox="1"/>
          <p:nvPr/>
        </p:nvSpPr>
        <p:spPr>
          <a:xfrm rot="16200000">
            <a:off x="17281848" y="5567476"/>
            <a:ext cx="2911053"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sv-SE" sz="5400" b="1" i="0" u="none" strike="noStrike" cap="none" spc="0" normalizeH="0" baseline="0" dirty="0">
                <a:ln>
                  <a:noFill/>
                </a:ln>
                <a:solidFill>
                  <a:schemeClr val="bg1"/>
                </a:solidFill>
                <a:effectLst/>
                <a:uFillTx/>
                <a:latin typeface="Helvetica Neue"/>
                <a:ea typeface="Helvetica Neue"/>
                <a:cs typeface="Helvetica Neue"/>
                <a:sym typeface="Helvetica Neue"/>
              </a:rPr>
              <a:t>Upprepa</a:t>
            </a:r>
            <a:endParaRPr kumimoji="0" lang="sv-SE" sz="44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cxnSp>
        <p:nvCxnSpPr>
          <p:cNvPr id="57" name="Rak 56"/>
          <p:cNvCxnSpPr/>
          <p:nvPr/>
        </p:nvCxnSpPr>
        <p:spPr>
          <a:xfrm>
            <a:off x="1234554" y="8594700"/>
            <a:ext cx="22076020" cy="0"/>
          </a:xfrm>
          <a:prstGeom prst="line">
            <a:avLst/>
          </a:prstGeom>
          <a:noFill/>
          <a:ln w="38100" cap="flat">
            <a:solidFill>
              <a:schemeClr val="tx1"/>
            </a:solidFill>
            <a:prstDash val="solid"/>
            <a:miter lim="400000"/>
          </a:ln>
          <a:effectLst/>
          <a:sp3d/>
        </p:spPr>
        <p:style>
          <a:lnRef idx="0">
            <a:scrgbClr r="0" g="0" b="0"/>
          </a:lnRef>
          <a:fillRef idx="0">
            <a:scrgbClr r="0" g="0" b="0"/>
          </a:fillRef>
          <a:effectRef idx="0">
            <a:scrgbClr r="0" g="0" b="0"/>
          </a:effectRef>
          <a:fontRef idx="none"/>
        </p:style>
      </p:cxnSp>
      <p:cxnSp>
        <p:nvCxnSpPr>
          <p:cNvPr id="59" name="Rak 58"/>
          <p:cNvCxnSpPr/>
          <p:nvPr/>
        </p:nvCxnSpPr>
        <p:spPr>
          <a:xfrm>
            <a:off x="1234552" y="10330735"/>
            <a:ext cx="22076022" cy="0"/>
          </a:xfrm>
          <a:prstGeom prst="line">
            <a:avLst/>
          </a:prstGeom>
          <a:noFill/>
          <a:ln w="38100" cap="flat">
            <a:solidFill>
              <a:schemeClr val="tx1"/>
            </a:solidFill>
            <a:prstDash val="solid"/>
            <a:miter lim="400000"/>
          </a:ln>
          <a:effectLst/>
          <a:sp3d/>
        </p:spPr>
        <p:style>
          <a:lnRef idx="0">
            <a:scrgbClr r="0" g="0" b="0"/>
          </a:lnRef>
          <a:fillRef idx="0">
            <a:scrgbClr r="0" g="0" b="0"/>
          </a:fillRef>
          <a:effectRef idx="0">
            <a:scrgbClr r="0" g="0" b="0"/>
          </a:effectRef>
          <a:fontRef idx="none"/>
        </p:style>
      </p:cxnSp>
      <p:cxnSp>
        <p:nvCxnSpPr>
          <p:cNvPr id="60" name="Rak 59"/>
          <p:cNvCxnSpPr/>
          <p:nvPr/>
        </p:nvCxnSpPr>
        <p:spPr>
          <a:xfrm>
            <a:off x="1234552" y="11221806"/>
            <a:ext cx="22076022" cy="0"/>
          </a:xfrm>
          <a:prstGeom prst="line">
            <a:avLst/>
          </a:prstGeom>
          <a:noFill/>
          <a:ln w="38100" cap="flat">
            <a:solidFill>
              <a:schemeClr val="tx1"/>
            </a:solidFill>
            <a:prstDash val="solid"/>
            <a:miter lim="400000"/>
          </a:ln>
          <a:effectLst/>
          <a:sp3d/>
        </p:spPr>
        <p:style>
          <a:lnRef idx="0">
            <a:scrgbClr r="0" g="0" b="0"/>
          </a:lnRef>
          <a:fillRef idx="0">
            <a:scrgbClr r="0" g="0" b="0"/>
          </a:fillRef>
          <a:effectRef idx="0">
            <a:scrgbClr r="0" g="0" b="0"/>
          </a:effectRef>
          <a:fontRef idx="none"/>
        </p:style>
      </p:cxnSp>
      <p:cxnSp>
        <p:nvCxnSpPr>
          <p:cNvPr id="61" name="Rak 60"/>
          <p:cNvCxnSpPr/>
          <p:nvPr/>
        </p:nvCxnSpPr>
        <p:spPr>
          <a:xfrm>
            <a:off x="1232025" y="12089079"/>
            <a:ext cx="22078549" cy="0"/>
          </a:xfrm>
          <a:prstGeom prst="line">
            <a:avLst/>
          </a:prstGeom>
          <a:noFill/>
          <a:ln w="38100" cap="flat">
            <a:solidFill>
              <a:schemeClr val="tx1"/>
            </a:solidFill>
            <a:prstDash val="solid"/>
            <a:miter lim="400000"/>
          </a:ln>
          <a:effectLst/>
          <a:sp3d/>
        </p:spPr>
        <p:style>
          <a:lnRef idx="0">
            <a:scrgbClr r="0" g="0" b="0"/>
          </a:lnRef>
          <a:fillRef idx="0">
            <a:scrgbClr r="0" g="0" b="0"/>
          </a:fillRef>
          <a:effectRef idx="0">
            <a:scrgbClr r="0" g="0" b="0"/>
          </a:effectRef>
          <a:fontRef idx="none"/>
        </p:style>
      </p:cxnSp>
      <p:cxnSp>
        <p:nvCxnSpPr>
          <p:cNvPr id="62" name="Rak 61"/>
          <p:cNvCxnSpPr/>
          <p:nvPr/>
        </p:nvCxnSpPr>
        <p:spPr>
          <a:xfrm>
            <a:off x="6904384" y="8104216"/>
            <a:ext cx="0" cy="4754019"/>
          </a:xfrm>
          <a:prstGeom prst="line">
            <a:avLst/>
          </a:prstGeom>
          <a:noFill/>
          <a:ln w="38100" cap="flat">
            <a:solidFill>
              <a:schemeClr val="tx1"/>
            </a:solidFill>
            <a:prstDash val="solid"/>
            <a:miter lim="400000"/>
          </a:ln>
          <a:effectLst/>
          <a:sp3d/>
        </p:spPr>
        <p:style>
          <a:lnRef idx="0">
            <a:scrgbClr r="0" g="0" b="0"/>
          </a:lnRef>
          <a:fillRef idx="0">
            <a:scrgbClr r="0" g="0" b="0"/>
          </a:fillRef>
          <a:effectRef idx="0">
            <a:scrgbClr r="0" g="0" b="0"/>
          </a:effectRef>
          <a:fontRef idx="none"/>
        </p:style>
      </p:cxnSp>
      <p:cxnSp>
        <p:nvCxnSpPr>
          <p:cNvPr id="63" name="Rak 62"/>
          <p:cNvCxnSpPr/>
          <p:nvPr/>
        </p:nvCxnSpPr>
        <p:spPr>
          <a:xfrm>
            <a:off x="9626563" y="8104216"/>
            <a:ext cx="0" cy="4754019"/>
          </a:xfrm>
          <a:prstGeom prst="line">
            <a:avLst/>
          </a:prstGeom>
          <a:noFill/>
          <a:ln w="38100" cap="flat">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64" name="textruta 63"/>
          <p:cNvSpPr txBox="1"/>
          <p:nvPr/>
        </p:nvSpPr>
        <p:spPr>
          <a:xfrm>
            <a:off x="6904384" y="8118133"/>
            <a:ext cx="1809184"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sv-SE" sz="2000" b="1" i="0" u="none" strike="noStrike" cap="none" spc="0" normalizeH="0" baseline="0" dirty="0">
                <a:ln>
                  <a:noFill/>
                </a:ln>
                <a:solidFill>
                  <a:schemeClr val="tx1"/>
                </a:solidFill>
                <a:effectLst/>
                <a:uFillTx/>
                <a:latin typeface="Helvetica Neue"/>
                <a:ea typeface="Helvetica Neue"/>
                <a:cs typeface="Helvetica Neue"/>
                <a:sym typeface="Helvetica Neue"/>
              </a:rPr>
              <a:t>Sannolikhet?</a:t>
            </a:r>
          </a:p>
        </p:txBody>
      </p:sp>
      <p:sp>
        <p:nvSpPr>
          <p:cNvPr id="65" name="textruta 64"/>
          <p:cNvSpPr txBox="1"/>
          <p:nvPr/>
        </p:nvSpPr>
        <p:spPr>
          <a:xfrm>
            <a:off x="9646040" y="8144274"/>
            <a:ext cx="2178097"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sv-SE" sz="2000" b="1" i="0" u="none" strike="noStrike" cap="none" spc="0" normalizeH="0" baseline="0" dirty="0">
                <a:ln>
                  <a:noFill/>
                </a:ln>
                <a:solidFill>
                  <a:schemeClr val="tx1"/>
                </a:solidFill>
                <a:effectLst/>
                <a:uFillTx/>
                <a:latin typeface="Helvetica Neue"/>
                <a:ea typeface="Helvetica Neue"/>
                <a:cs typeface="Helvetica Neue"/>
                <a:sym typeface="Helvetica Neue"/>
              </a:rPr>
              <a:t>Konsekvens?</a:t>
            </a:r>
          </a:p>
        </p:txBody>
      </p:sp>
      <p:cxnSp>
        <p:nvCxnSpPr>
          <p:cNvPr id="66" name="Rak 65"/>
          <p:cNvCxnSpPr/>
          <p:nvPr/>
        </p:nvCxnSpPr>
        <p:spPr>
          <a:xfrm>
            <a:off x="1232025" y="12858235"/>
            <a:ext cx="22078549" cy="0"/>
          </a:xfrm>
          <a:prstGeom prst="line">
            <a:avLst/>
          </a:prstGeom>
          <a:noFill/>
          <a:ln w="38100" cap="flat">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46" name="Rektangel 45"/>
          <p:cNvSpPr/>
          <p:nvPr/>
        </p:nvSpPr>
        <p:spPr>
          <a:xfrm>
            <a:off x="12128862" y="7728530"/>
            <a:ext cx="938646" cy="5247940"/>
          </a:xfrm>
          <a:prstGeom prst="rect">
            <a:avLst/>
          </a:prstGeom>
          <a:solidFill>
            <a:srgbClr val="F5C6C6"/>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no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dirty="0">
              <a:ln>
                <a:noFill/>
              </a:ln>
              <a:solidFill>
                <a:srgbClr val="FFFFFF"/>
              </a:solidFill>
              <a:effectLst/>
              <a:uFillTx/>
              <a:latin typeface="+mn-lt"/>
              <a:ea typeface="+mn-ea"/>
              <a:cs typeface="+mn-cs"/>
              <a:sym typeface="Helvetica Neue Medium"/>
            </a:endParaRPr>
          </a:p>
        </p:txBody>
      </p:sp>
      <p:sp>
        <p:nvSpPr>
          <p:cNvPr id="54" name="textruta 53"/>
          <p:cNvSpPr txBox="1"/>
          <p:nvPr/>
        </p:nvSpPr>
        <p:spPr>
          <a:xfrm rot="16200000">
            <a:off x="11281776" y="10952817"/>
            <a:ext cx="2718693"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sv-SE" sz="5400" b="1" i="0" u="none" strike="noStrike" cap="none" spc="0" normalizeH="0" baseline="0" dirty="0">
                <a:ln>
                  <a:noFill/>
                </a:ln>
                <a:solidFill>
                  <a:schemeClr val="bg1"/>
                </a:solidFill>
                <a:effectLst/>
                <a:uFillTx/>
                <a:latin typeface="Helvetica Neue"/>
                <a:ea typeface="Helvetica Neue"/>
                <a:cs typeface="Helvetica Neue"/>
                <a:sym typeface="Helvetica Neue"/>
              </a:rPr>
              <a:t>Åtgärda</a:t>
            </a:r>
            <a:endParaRPr kumimoji="0" lang="sv-SE" sz="4400" b="1" i="0" u="none" strike="noStrike" cap="none" spc="0" normalizeH="0" baseline="0" dirty="0">
              <a:ln>
                <a:noFill/>
              </a:ln>
              <a:solidFill>
                <a:schemeClr val="bg1"/>
              </a:solidFill>
              <a:effectLst/>
              <a:uFillTx/>
              <a:latin typeface="Helvetica Neue"/>
              <a:ea typeface="Helvetica Neue"/>
              <a:cs typeface="Helvetica Neue"/>
              <a:sym typeface="Helvetica Neue"/>
            </a:endParaRPr>
          </a:p>
        </p:txBody>
      </p:sp>
      <p:sp>
        <p:nvSpPr>
          <p:cNvPr id="71" name="textruta 70"/>
          <p:cNvSpPr txBox="1"/>
          <p:nvPr/>
        </p:nvSpPr>
        <p:spPr>
          <a:xfrm>
            <a:off x="13115729" y="7875889"/>
            <a:ext cx="3652265"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Tx/>
              <a:buSzTx/>
              <a:buFontTx/>
              <a:buNone/>
              <a:tabLst/>
            </a:pPr>
            <a:r>
              <a:rPr lang="sv-SE" sz="2000" dirty="0">
                <a:solidFill>
                  <a:schemeClr val="tx1"/>
                </a:solidFill>
              </a:rPr>
              <a:t>Vilka åtgärder kan förebygga naturhändelsen?</a:t>
            </a:r>
            <a:endParaRPr kumimoji="0" lang="sv-SE" sz="2000" b="1" i="0" u="none" strike="noStrike" cap="none" spc="0" normalizeH="0" baseline="0" dirty="0">
              <a:ln>
                <a:noFill/>
              </a:ln>
              <a:solidFill>
                <a:schemeClr val="tx1"/>
              </a:solidFill>
              <a:effectLst/>
              <a:uFillTx/>
              <a:latin typeface="Helvetica Neue"/>
              <a:ea typeface="Helvetica Neue"/>
              <a:cs typeface="Helvetica Neue"/>
              <a:sym typeface="Helvetica Neue"/>
            </a:endParaRPr>
          </a:p>
        </p:txBody>
      </p:sp>
      <p:cxnSp>
        <p:nvCxnSpPr>
          <p:cNvPr id="72" name="Rak 71"/>
          <p:cNvCxnSpPr/>
          <p:nvPr/>
        </p:nvCxnSpPr>
        <p:spPr>
          <a:xfrm>
            <a:off x="17236052" y="8104215"/>
            <a:ext cx="0" cy="4754019"/>
          </a:xfrm>
          <a:prstGeom prst="line">
            <a:avLst/>
          </a:prstGeom>
          <a:noFill/>
          <a:ln w="38100" cap="flat">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73" name="textruta 72"/>
          <p:cNvSpPr txBox="1"/>
          <p:nvPr/>
        </p:nvSpPr>
        <p:spPr>
          <a:xfrm>
            <a:off x="17284273" y="7885690"/>
            <a:ext cx="4377548" cy="7181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Tx/>
              <a:buSzTx/>
              <a:buFontTx/>
              <a:buNone/>
              <a:tabLst/>
            </a:pPr>
            <a:r>
              <a:rPr lang="sv-SE" sz="2000" dirty="0">
                <a:solidFill>
                  <a:schemeClr val="tx1"/>
                </a:solidFill>
              </a:rPr>
              <a:t>Är åtgärden rimlig i förhållande till sannolikhet och konsekvens? </a:t>
            </a:r>
            <a:endParaRPr kumimoji="0" lang="sv-SE" sz="2000" b="1" i="0" u="none" strike="noStrike" cap="none" spc="0" normalizeH="0" baseline="0" dirty="0">
              <a:ln>
                <a:noFill/>
              </a:ln>
              <a:solidFill>
                <a:schemeClr val="tx1"/>
              </a:solidFill>
              <a:effectLst/>
              <a:uFillTx/>
              <a:latin typeface="Helvetica Neue"/>
              <a:ea typeface="Helvetica Neue"/>
              <a:cs typeface="Helvetica Neue"/>
              <a:sym typeface="Helvetica Neue"/>
            </a:endParaRPr>
          </a:p>
        </p:txBody>
      </p:sp>
      <p:cxnSp>
        <p:nvCxnSpPr>
          <p:cNvPr id="74" name="Rak 73"/>
          <p:cNvCxnSpPr/>
          <p:nvPr/>
        </p:nvCxnSpPr>
        <p:spPr>
          <a:xfrm>
            <a:off x="21661821" y="8104215"/>
            <a:ext cx="0" cy="4754019"/>
          </a:xfrm>
          <a:prstGeom prst="line">
            <a:avLst/>
          </a:prstGeom>
          <a:noFill/>
          <a:ln w="38100" cap="flat">
            <a:solidFill>
              <a:schemeClr val="tx1"/>
            </a:solidFill>
            <a:prstDash val="solid"/>
            <a:miter lim="400000"/>
          </a:ln>
          <a:effectLst/>
          <a:sp3d/>
        </p:spPr>
        <p:style>
          <a:lnRef idx="0">
            <a:scrgbClr r="0" g="0" b="0"/>
          </a:lnRef>
          <a:fillRef idx="0">
            <a:scrgbClr r="0" g="0" b="0"/>
          </a:fillRef>
          <a:effectRef idx="0">
            <a:scrgbClr r="0" g="0" b="0"/>
          </a:effectRef>
          <a:fontRef idx="none"/>
        </p:style>
      </p:cxnSp>
      <p:sp>
        <p:nvSpPr>
          <p:cNvPr id="76" name="textruta 75"/>
          <p:cNvSpPr txBox="1"/>
          <p:nvPr/>
        </p:nvSpPr>
        <p:spPr>
          <a:xfrm>
            <a:off x="21743940" y="8104901"/>
            <a:ext cx="2178097" cy="4103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sv-SE" sz="2000" b="1" i="0" u="none" strike="noStrike" cap="none" spc="0" normalizeH="0" baseline="0" dirty="0">
                <a:ln>
                  <a:noFill/>
                </a:ln>
                <a:solidFill>
                  <a:schemeClr val="tx1"/>
                </a:solidFill>
                <a:effectLst/>
                <a:uFillTx/>
                <a:latin typeface="Helvetica Neue"/>
                <a:ea typeface="Helvetica Neue"/>
                <a:cs typeface="Helvetica Neue"/>
                <a:sym typeface="Helvetica Neue"/>
              </a:rPr>
              <a:t>När?</a:t>
            </a:r>
          </a:p>
        </p:txBody>
      </p:sp>
      <p:sp>
        <p:nvSpPr>
          <p:cNvPr id="77" name="textruta 76"/>
          <p:cNvSpPr txBox="1"/>
          <p:nvPr/>
        </p:nvSpPr>
        <p:spPr>
          <a:xfrm>
            <a:off x="19670847" y="3086211"/>
            <a:ext cx="2828008" cy="41652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spAutoFit/>
          </a:bodyPr>
          <a:lstStyle/>
          <a:p>
            <a:pPr marL="0" marR="0" indent="0" algn="l" defTabSz="825500" rtl="0" fontAlgn="auto" latinLnBrk="0" hangingPunct="0">
              <a:lnSpc>
                <a:spcPct val="100000"/>
              </a:lnSpc>
              <a:spcBef>
                <a:spcPts val="0"/>
              </a:spcBef>
              <a:spcAft>
                <a:spcPts val="0"/>
              </a:spcAft>
              <a:buClrTx/>
              <a:buSzTx/>
              <a:buFontTx/>
              <a:buNone/>
              <a:tabLst/>
            </a:pPr>
            <a:r>
              <a:rPr lang="sv-SE" sz="2400" dirty="0">
                <a:solidFill>
                  <a:schemeClr val="tx1"/>
                </a:solidFill>
              </a:rPr>
              <a:t>Samla löpande in information om området väderhändelser och deras omfattning. Upprepa metoden när ny information finns för att kunna väga nyttor med kostnader. </a:t>
            </a:r>
            <a:endParaRPr kumimoji="0" lang="sv-SE" sz="2400" b="1" i="0" u="none" strike="noStrike" cap="none" spc="0" normalizeH="0" baseline="0" dirty="0">
              <a:ln>
                <a:noFill/>
              </a:ln>
              <a:solidFill>
                <a:schemeClr val="tx1"/>
              </a:solidFill>
              <a:effectLst/>
              <a:uFillTx/>
              <a:sym typeface="Helvetica Neue"/>
            </a:endParaRPr>
          </a:p>
        </p:txBody>
      </p:sp>
    </p:spTree>
    <p:extLst>
      <p:ext uri="{BB962C8B-B14F-4D97-AF65-F5344CB8AC3E}">
        <p14:creationId xmlns:p14="http://schemas.microsoft.com/office/powerpoint/2010/main" val="7337011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AM_LOGO_VIT_PAYOFF.png" descr="ESAM_LOGO_VIT_PAYOFF.png"/>
          <p:cNvPicPr>
            <a:picLocks noChangeAspect="1"/>
          </p:cNvPicPr>
          <p:nvPr/>
        </p:nvPicPr>
        <p:blipFill>
          <a:blip r:embed="rId3"/>
          <a:stretch>
            <a:fillRect/>
          </a:stretch>
        </p:blipFill>
        <p:spPr>
          <a:xfrm>
            <a:off x="19837398" y="12089079"/>
            <a:ext cx="3969928" cy="1001665"/>
          </a:xfrm>
          <a:prstGeom prst="rect">
            <a:avLst/>
          </a:prstGeom>
          <a:ln w="12700">
            <a:miter lim="400000"/>
          </a:ln>
        </p:spPr>
      </p:pic>
      <p:grpSp>
        <p:nvGrpSpPr>
          <p:cNvPr id="16" name="Grupp 15"/>
          <p:cNvGrpSpPr/>
          <p:nvPr/>
        </p:nvGrpSpPr>
        <p:grpSpPr>
          <a:xfrm rot="16200000">
            <a:off x="6556776" y="2543013"/>
            <a:ext cx="33246842" cy="4703769"/>
            <a:chOff x="3275937" y="8019166"/>
            <a:chExt cx="14677212" cy="3033269"/>
          </a:xfrm>
        </p:grpSpPr>
        <p:sp>
          <p:nvSpPr>
            <p:cNvPr id="4" name="Frihandsfigur 3"/>
            <p:cNvSpPr/>
            <p:nvPr/>
          </p:nvSpPr>
          <p:spPr>
            <a:xfrm>
              <a:off x="3309870" y="8058182"/>
              <a:ext cx="14643279" cy="2667493"/>
            </a:xfrm>
            <a:custGeom>
              <a:avLst/>
              <a:gdLst>
                <a:gd name="connsiteX0" fmla="*/ 0 w 14643279"/>
                <a:gd name="connsiteY0" fmla="*/ 1729762 h 2667493"/>
                <a:gd name="connsiteX1" fmla="*/ 3734874 w 14643279"/>
                <a:gd name="connsiteY1" fmla="*/ 16872 h 2667493"/>
                <a:gd name="connsiteX2" fmla="*/ 9852338 w 14643279"/>
                <a:gd name="connsiteY2" fmla="*/ 2657041 h 2667493"/>
                <a:gd name="connsiteX3" fmla="*/ 14643279 w 14643279"/>
                <a:gd name="connsiteY3" fmla="*/ 763846 h 2667493"/>
              </a:gdLst>
              <a:ahLst/>
              <a:cxnLst>
                <a:cxn ang="0">
                  <a:pos x="connsiteX0" y="connsiteY0"/>
                </a:cxn>
                <a:cxn ang="0">
                  <a:pos x="connsiteX1" y="connsiteY1"/>
                </a:cxn>
                <a:cxn ang="0">
                  <a:pos x="connsiteX2" y="connsiteY2"/>
                </a:cxn>
                <a:cxn ang="0">
                  <a:pos x="connsiteX3" y="connsiteY3"/>
                </a:cxn>
              </a:cxnLst>
              <a:rect l="l" t="t" r="r" b="b"/>
              <a:pathLst>
                <a:path w="14643279" h="2667493">
                  <a:moveTo>
                    <a:pt x="0" y="1729762"/>
                  </a:moveTo>
                  <a:cubicBezTo>
                    <a:pt x="1046409" y="796043"/>
                    <a:pt x="2092818" y="-137675"/>
                    <a:pt x="3734874" y="16872"/>
                  </a:cubicBezTo>
                  <a:cubicBezTo>
                    <a:pt x="5376930" y="171418"/>
                    <a:pt x="8034271" y="2532545"/>
                    <a:pt x="9852338" y="2657041"/>
                  </a:cubicBezTo>
                  <a:cubicBezTo>
                    <a:pt x="11670405" y="2781537"/>
                    <a:pt x="13156842" y="1772691"/>
                    <a:pt x="14643279" y="763846"/>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D85AA2"/>
                </a:solidFill>
                <a:effectLst/>
                <a:uFillTx/>
              </a:endParaRPr>
            </a:p>
          </p:txBody>
        </p:sp>
        <p:sp>
          <p:nvSpPr>
            <p:cNvPr id="5" name="Frihandsfigur 4"/>
            <p:cNvSpPr/>
            <p:nvPr/>
          </p:nvSpPr>
          <p:spPr>
            <a:xfrm>
              <a:off x="3296992" y="8216990"/>
              <a:ext cx="14630400" cy="2352832"/>
            </a:xfrm>
            <a:custGeom>
              <a:avLst/>
              <a:gdLst>
                <a:gd name="connsiteX0" fmla="*/ 0 w 14630400"/>
                <a:gd name="connsiteY0" fmla="*/ 1583833 h 2352832"/>
                <a:gd name="connsiteX1" fmla="*/ 3348507 w 14630400"/>
                <a:gd name="connsiteY1" fmla="*/ 12610 h 2352832"/>
                <a:gd name="connsiteX2" fmla="*/ 7547019 w 14630400"/>
                <a:gd name="connsiteY2" fmla="*/ 2343686 h 2352832"/>
                <a:gd name="connsiteX3" fmla="*/ 14630400 w 14630400"/>
                <a:gd name="connsiteY3" fmla="*/ 669433 h 2352832"/>
              </a:gdLst>
              <a:ahLst/>
              <a:cxnLst>
                <a:cxn ang="0">
                  <a:pos x="connsiteX0" y="connsiteY0"/>
                </a:cxn>
                <a:cxn ang="0">
                  <a:pos x="connsiteX1" y="connsiteY1"/>
                </a:cxn>
                <a:cxn ang="0">
                  <a:pos x="connsiteX2" y="connsiteY2"/>
                </a:cxn>
                <a:cxn ang="0">
                  <a:pos x="connsiteX3" y="connsiteY3"/>
                </a:cxn>
              </a:cxnLst>
              <a:rect l="l" t="t" r="r" b="b"/>
              <a:pathLst>
                <a:path w="14630400" h="2352832">
                  <a:moveTo>
                    <a:pt x="0" y="1583833"/>
                  </a:moveTo>
                  <a:cubicBezTo>
                    <a:pt x="1045335" y="734900"/>
                    <a:pt x="2090671" y="-114032"/>
                    <a:pt x="3348507" y="12610"/>
                  </a:cubicBezTo>
                  <a:cubicBezTo>
                    <a:pt x="4606343" y="139252"/>
                    <a:pt x="5666704" y="2234216"/>
                    <a:pt x="7547019" y="2343686"/>
                  </a:cubicBezTo>
                  <a:cubicBezTo>
                    <a:pt x="9427334" y="2453156"/>
                    <a:pt x="12028867" y="1561294"/>
                    <a:pt x="14630400" y="669433"/>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6" name="Frihandsfigur 5"/>
            <p:cNvSpPr/>
            <p:nvPr/>
          </p:nvSpPr>
          <p:spPr>
            <a:xfrm>
              <a:off x="3275937" y="8229231"/>
              <a:ext cx="14630400" cy="1684083"/>
            </a:xfrm>
            <a:custGeom>
              <a:avLst/>
              <a:gdLst>
                <a:gd name="connsiteX0" fmla="*/ 0 w 14630400"/>
                <a:gd name="connsiteY0" fmla="*/ 1550873 h 1684083"/>
                <a:gd name="connsiteX1" fmla="*/ 5192202 w 14630400"/>
                <a:gd name="connsiteY1" fmla="*/ 369 h 1684083"/>
                <a:gd name="connsiteX2" fmla="*/ 8984974 w 14630400"/>
                <a:gd name="connsiteY2" fmla="*/ 1670143 h 1684083"/>
                <a:gd name="connsiteX3" fmla="*/ 14630400 w 14630400"/>
                <a:gd name="connsiteY3" fmla="*/ 660327 h 1684083"/>
              </a:gdLst>
              <a:ahLst/>
              <a:cxnLst>
                <a:cxn ang="0">
                  <a:pos x="connsiteX0" y="connsiteY0"/>
                </a:cxn>
                <a:cxn ang="0">
                  <a:pos x="connsiteX1" y="connsiteY1"/>
                </a:cxn>
                <a:cxn ang="0">
                  <a:pos x="connsiteX2" y="connsiteY2"/>
                </a:cxn>
                <a:cxn ang="0">
                  <a:pos x="connsiteX3" y="connsiteY3"/>
                </a:cxn>
              </a:cxnLst>
              <a:rect l="l" t="t" r="r" b="b"/>
              <a:pathLst>
                <a:path w="14630400" h="1684083">
                  <a:moveTo>
                    <a:pt x="0" y="1550873"/>
                  </a:moveTo>
                  <a:cubicBezTo>
                    <a:pt x="1847353" y="765682"/>
                    <a:pt x="3694706" y="-19509"/>
                    <a:pt x="5192202" y="369"/>
                  </a:cubicBezTo>
                  <a:cubicBezTo>
                    <a:pt x="6689698" y="20247"/>
                    <a:pt x="7411941" y="1560150"/>
                    <a:pt x="8984974" y="1670143"/>
                  </a:cubicBezTo>
                  <a:cubicBezTo>
                    <a:pt x="10558007" y="1780136"/>
                    <a:pt x="12594203" y="1220231"/>
                    <a:pt x="14630400" y="660327"/>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7" name="Frihandsfigur 6"/>
            <p:cNvSpPr/>
            <p:nvPr/>
          </p:nvSpPr>
          <p:spPr>
            <a:xfrm>
              <a:off x="3307743" y="8510485"/>
              <a:ext cx="14598594" cy="1277571"/>
            </a:xfrm>
            <a:custGeom>
              <a:avLst/>
              <a:gdLst>
                <a:gd name="connsiteX0" fmla="*/ 0 w 14598594"/>
                <a:gd name="connsiteY0" fmla="*/ 1277571 h 1277571"/>
                <a:gd name="connsiteX1" fmla="*/ 3315694 w 14598594"/>
                <a:gd name="connsiteY1" fmla="*/ 315463 h 1277571"/>
                <a:gd name="connsiteX2" fmla="*/ 6233822 w 14598594"/>
                <a:gd name="connsiteY2" fmla="*/ 856152 h 1277571"/>
                <a:gd name="connsiteX3" fmla="*/ 9215561 w 14598594"/>
                <a:gd name="connsiteY3" fmla="*/ 13313 h 1277571"/>
                <a:gd name="connsiteX4" fmla="*/ 14598594 w 14598594"/>
                <a:gd name="connsiteY4" fmla="*/ 418830 h 1277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8594" h="1277571">
                  <a:moveTo>
                    <a:pt x="0" y="1277571"/>
                  </a:moveTo>
                  <a:cubicBezTo>
                    <a:pt x="1138362" y="831635"/>
                    <a:pt x="2276724" y="385699"/>
                    <a:pt x="3315694" y="315463"/>
                  </a:cubicBezTo>
                  <a:cubicBezTo>
                    <a:pt x="4354664" y="245226"/>
                    <a:pt x="5250511" y="906510"/>
                    <a:pt x="6233822" y="856152"/>
                  </a:cubicBezTo>
                  <a:cubicBezTo>
                    <a:pt x="7217133" y="805794"/>
                    <a:pt x="7821432" y="86200"/>
                    <a:pt x="9215561" y="13313"/>
                  </a:cubicBezTo>
                  <a:cubicBezTo>
                    <a:pt x="10609690" y="-59574"/>
                    <a:pt x="12604142" y="179628"/>
                    <a:pt x="14598594" y="41883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8" name="Frihandsfigur 7"/>
            <p:cNvSpPr/>
            <p:nvPr/>
          </p:nvSpPr>
          <p:spPr>
            <a:xfrm>
              <a:off x="3339548" y="8482302"/>
              <a:ext cx="14566789" cy="2251349"/>
            </a:xfrm>
            <a:custGeom>
              <a:avLst/>
              <a:gdLst>
                <a:gd name="connsiteX0" fmla="*/ 0 w 14566789"/>
                <a:gd name="connsiteY0" fmla="*/ 1289851 h 2251349"/>
                <a:gd name="connsiteX1" fmla="*/ 3991555 w 14566789"/>
                <a:gd name="connsiteY1" fmla="*/ 2212202 h 2251349"/>
                <a:gd name="connsiteX2" fmla="*/ 7347005 w 14566789"/>
                <a:gd name="connsiteY2" fmla="*/ 128961 h 2251349"/>
                <a:gd name="connsiteX3" fmla="*/ 14566789 w 14566789"/>
                <a:gd name="connsiteY3" fmla="*/ 399305 h 2251349"/>
              </a:gdLst>
              <a:ahLst/>
              <a:cxnLst>
                <a:cxn ang="0">
                  <a:pos x="connsiteX0" y="connsiteY0"/>
                </a:cxn>
                <a:cxn ang="0">
                  <a:pos x="connsiteX1" y="connsiteY1"/>
                </a:cxn>
                <a:cxn ang="0">
                  <a:pos x="connsiteX2" y="connsiteY2"/>
                </a:cxn>
                <a:cxn ang="0">
                  <a:pos x="connsiteX3" y="connsiteY3"/>
                </a:cxn>
              </a:cxnLst>
              <a:rect l="l" t="t" r="r" b="b"/>
              <a:pathLst>
                <a:path w="14566789" h="2251349">
                  <a:moveTo>
                    <a:pt x="0" y="1289851"/>
                  </a:moveTo>
                  <a:cubicBezTo>
                    <a:pt x="1383527" y="1847767"/>
                    <a:pt x="2767054" y="2405684"/>
                    <a:pt x="3991555" y="2212202"/>
                  </a:cubicBezTo>
                  <a:cubicBezTo>
                    <a:pt x="5216056" y="2018720"/>
                    <a:pt x="5584466" y="431110"/>
                    <a:pt x="7347005" y="128961"/>
                  </a:cubicBezTo>
                  <a:cubicBezTo>
                    <a:pt x="9109544" y="-173188"/>
                    <a:pt x="11838166" y="113058"/>
                    <a:pt x="14566789" y="399305"/>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0" name="Frihandsfigur 9"/>
            <p:cNvSpPr/>
            <p:nvPr/>
          </p:nvSpPr>
          <p:spPr>
            <a:xfrm>
              <a:off x="3323645" y="8881607"/>
              <a:ext cx="14598595" cy="1556080"/>
            </a:xfrm>
            <a:custGeom>
              <a:avLst/>
              <a:gdLst>
                <a:gd name="connsiteX0" fmla="*/ 0 w 14598595"/>
                <a:gd name="connsiteY0" fmla="*/ 906449 h 1556080"/>
                <a:gd name="connsiteX1" fmla="*/ 6567778 w 14598595"/>
                <a:gd name="connsiteY1" fmla="*/ 532737 h 1556080"/>
                <a:gd name="connsiteX2" fmla="*/ 11696369 w 14598595"/>
                <a:gd name="connsiteY2" fmla="*/ 1550504 h 1556080"/>
                <a:gd name="connsiteX3" fmla="*/ 14598595 w 14598595"/>
                <a:gd name="connsiteY3" fmla="*/ 0 h 1556080"/>
              </a:gdLst>
              <a:ahLst/>
              <a:cxnLst>
                <a:cxn ang="0">
                  <a:pos x="connsiteX0" y="connsiteY0"/>
                </a:cxn>
                <a:cxn ang="0">
                  <a:pos x="connsiteX1" y="connsiteY1"/>
                </a:cxn>
                <a:cxn ang="0">
                  <a:pos x="connsiteX2" y="connsiteY2"/>
                </a:cxn>
                <a:cxn ang="0">
                  <a:pos x="connsiteX3" y="connsiteY3"/>
                </a:cxn>
              </a:cxnLst>
              <a:rect l="l" t="t" r="r" b="b"/>
              <a:pathLst>
                <a:path w="14598595" h="1556080">
                  <a:moveTo>
                    <a:pt x="0" y="906449"/>
                  </a:moveTo>
                  <a:cubicBezTo>
                    <a:pt x="2309191" y="665922"/>
                    <a:pt x="4618383" y="425395"/>
                    <a:pt x="6567778" y="532737"/>
                  </a:cubicBezTo>
                  <a:cubicBezTo>
                    <a:pt x="8517173" y="640079"/>
                    <a:pt x="10357900" y="1639293"/>
                    <a:pt x="11696369" y="1550504"/>
                  </a:cubicBezTo>
                  <a:cubicBezTo>
                    <a:pt x="13034838" y="1461715"/>
                    <a:pt x="13816716" y="730857"/>
                    <a:pt x="14598595" y="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1" name="Frihandsfigur 10"/>
            <p:cNvSpPr/>
            <p:nvPr/>
          </p:nvSpPr>
          <p:spPr>
            <a:xfrm>
              <a:off x="3323645" y="8019166"/>
              <a:ext cx="14598595" cy="2177228"/>
            </a:xfrm>
            <a:custGeom>
              <a:avLst/>
              <a:gdLst>
                <a:gd name="connsiteX0" fmla="*/ 0 w 14598595"/>
                <a:gd name="connsiteY0" fmla="*/ 1745036 h 2177228"/>
                <a:gd name="connsiteX1" fmla="*/ 4564049 w 14598595"/>
                <a:gd name="connsiteY1" fmla="*/ 3700 h 2177228"/>
                <a:gd name="connsiteX2" fmla="*/ 9096292 w 14598595"/>
                <a:gd name="connsiteY2" fmla="*/ 2158504 h 2177228"/>
                <a:gd name="connsiteX3" fmla="*/ 14598595 w 14598595"/>
                <a:gd name="connsiteY3" fmla="*/ 870392 h 2177228"/>
              </a:gdLst>
              <a:ahLst/>
              <a:cxnLst>
                <a:cxn ang="0">
                  <a:pos x="connsiteX0" y="connsiteY0"/>
                </a:cxn>
                <a:cxn ang="0">
                  <a:pos x="connsiteX1" y="connsiteY1"/>
                </a:cxn>
                <a:cxn ang="0">
                  <a:pos x="connsiteX2" y="connsiteY2"/>
                </a:cxn>
                <a:cxn ang="0">
                  <a:pos x="connsiteX3" y="connsiteY3"/>
                </a:cxn>
              </a:cxnLst>
              <a:rect l="l" t="t" r="r" b="b"/>
              <a:pathLst>
                <a:path w="14598595" h="2177228">
                  <a:moveTo>
                    <a:pt x="0" y="1745036"/>
                  </a:moveTo>
                  <a:cubicBezTo>
                    <a:pt x="1524000" y="839912"/>
                    <a:pt x="3048000" y="-65211"/>
                    <a:pt x="4564049" y="3700"/>
                  </a:cubicBezTo>
                  <a:cubicBezTo>
                    <a:pt x="6080098" y="72611"/>
                    <a:pt x="7423868" y="2014055"/>
                    <a:pt x="9096292" y="2158504"/>
                  </a:cubicBezTo>
                  <a:cubicBezTo>
                    <a:pt x="10768716" y="2302953"/>
                    <a:pt x="12683655" y="1586672"/>
                    <a:pt x="14598595" y="870392"/>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2" name="Frihandsfigur 11"/>
            <p:cNvSpPr/>
            <p:nvPr/>
          </p:nvSpPr>
          <p:spPr>
            <a:xfrm>
              <a:off x="3331597" y="8181890"/>
              <a:ext cx="14511130" cy="2210531"/>
            </a:xfrm>
            <a:custGeom>
              <a:avLst/>
              <a:gdLst>
                <a:gd name="connsiteX0" fmla="*/ 0 w 14511130"/>
                <a:gd name="connsiteY0" fmla="*/ 1566409 h 2210531"/>
                <a:gd name="connsiteX1" fmla="*/ 1566406 w 14511130"/>
                <a:gd name="connsiteY1" fmla="*/ 151077 h 2210531"/>
                <a:gd name="connsiteX2" fmla="*/ 5406886 w 14511130"/>
                <a:gd name="connsiteY2" fmla="*/ 2210465 h 2210531"/>
                <a:gd name="connsiteX3" fmla="*/ 8810045 w 14511130"/>
                <a:gd name="connsiteY3" fmla="*/ 71564 h 2210531"/>
                <a:gd name="connsiteX4" fmla="*/ 14511130 w 14511130"/>
                <a:gd name="connsiteY4" fmla="*/ 715620 h 2210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1130" h="2210531">
                  <a:moveTo>
                    <a:pt x="0" y="1566409"/>
                  </a:moveTo>
                  <a:cubicBezTo>
                    <a:pt x="332629" y="805071"/>
                    <a:pt x="665258" y="43734"/>
                    <a:pt x="1566406" y="151077"/>
                  </a:cubicBezTo>
                  <a:cubicBezTo>
                    <a:pt x="2467554" y="258420"/>
                    <a:pt x="4199613" y="2223717"/>
                    <a:pt x="5406886" y="2210465"/>
                  </a:cubicBezTo>
                  <a:cubicBezTo>
                    <a:pt x="6614159" y="2197213"/>
                    <a:pt x="7292671" y="320705"/>
                    <a:pt x="8810045" y="71564"/>
                  </a:cubicBezTo>
                  <a:cubicBezTo>
                    <a:pt x="10327419" y="-177577"/>
                    <a:pt x="12419274" y="269021"/>
                    <a:pt x="14511130" y="71562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3" name="Frihandsfigur 12"/>
            <p:cNvSpPr/>
            <p:nvPr/>
          </p:nvSpPr>
          <p:spPr>
            <a:xfrm>
              <a:off x="3283889" y="8802438"/>
              <a:ext cx="14622448" cy="2249997"/>
            </a:xfrm>
            <a:custGeom>
              <a:avLst/>
              <a:gdLst>
                <a:gd name="connsiteX0" fmla="*/ 0 w 14622448"/>
                <a:gd name="connsiteY0" fmla="*/ 953812 h 2249997"/>
                <a:gd name="connsiteX1" fmla="*/ 4619708 w 14622448"/>
                <a:gd name="connsiteY1" fmla="*/ 47364 h 2249997"/>
                <a:gd name="connsiteX2" fmla="*/ 12340424 w 14622448"/>
                <a:gd name="connsiteY2" fmla="*/ 2249875 h 2249997"/>
                <a:gd name="connsiteX3" fmla="*/ 14622448 w 14622448"/>
                <a:gd name="connsiteY3" fmla="*/ 126877 h 2249997"/>
              </a:gdLst>
              <a:ahLst/>
              <a:cxnLst>
                <a:cxn ang="0">
                  <a:pos x="connsiteX0" y="connsiteY0"/>
                </a:cxn>
                <a:cxn ang="0">
                  <a:pos x="connsiteX1" y="connsiteY1"/>
                </a:cxn>
                <a:cxn ang="0">
                  <a:pos x="connsiteX2" y="connsiteY2"/>
                </a:cxn>
                <a:cxn ang="0">
                  <a:pos x="connsiteX3" y="connsiteY3"/>
                </a:cxn>
              </a:cxnLst>
              <a:rect l="l" t="t" r="r" b="b"/>
              <a:pathLst>
                <a:path w="14622448" h="2249997">
                  <a:moveTo>
                    <a:pt x="0" y="953812"/>
                  </a:moveTo>
                  <a:cubicBezTo>
                    <a:pt x="1281485" y="392583"/>
                    <a:pt x="2562971" y="-168646"/>
                    <a:pt x="4619708" y="47364"/>
                  </a:cubicBezTo>
                  <a:cubicBezTo>
                    <a:pt x="6676445" y="263374"/>
                    <a:pt x="10673301" y="2236623"/>
                    <a:pt x="12340424" y="2249875"/>
                  </a:cubicBezTo>
                  <a:cubicBezTo>
                    <a:pt x="14007547" y="2263127"/>
                    <a:pt x="14314997" y="1195002"/>
                    <a:pt x="14622448" y="126877"/>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4" name="Frihandsfigur 13"/>
            <p:cNvSpPr/>
            <p:nvPr/>
          </p:nvSpPr>
          <p:spPr>
            <a:xfrm>
              <a:off x="3339548" y="8425483"/>
              <a:ext cx="14566789" cy="1878023"/>
            </a:xfrm>
            <a:custGeom>
              <a:avLst/>
              <a:gdLst>
                <a:gd name="connsiteX0" fmla="*/ 0 w 14566789"/>
                <a:gd name="connsiteY0" fmla="*/ 1291011 h 1878023"/>
                <a:gd name="connsiteX1" fmla="*/ 2918129 w 14566789"/>
                <a:gd name="connsiteY1" fmla="*/ 1815797 h 1878023"/>
                <a:gd name="connsiteX2" fmla="*/ 6694998 w 14566789"/>
                <a:gd name="connsiteY2" fmla="*/ 18802 h 1878023"/>
                <a:gd name="connsiteX3" fmla="*/ 10392355 w 14566789"/>
                <a:gd name="connsiteY3" fmla="*/ 853689 h 1878023"/>
                <a:gd name="connsiteX4" fmla="*/ 14534984 w 14566789"/>
                <a:gd name="connsiteY4" fmla="*/ 495880 h 1878023"/>
                <a:gd name="connsiteX5" fmla="*/ 14534984 w 14566789"/>
                <a:gd name="connsiteY5" fmla="*/ 495880 h 1878023"/>
                <a:gd name="connsiteX6" fmla="*/ 14566789 w 14566789"/>
                <a:gd name="connsiteY6" fmla="*/ 440221 h 1878023"/>
                <a:gd name="connsiteX7" fmla="*/ 14566789 w 14566789"/>
                <a:gd name="connsiteY7" fmla="*/ 440221 h 1878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66789" h="1878023">
                  <a:moveTo>
                    <a:pt x="0" y="1291011"/>
                  </a:moveTo>
                  <a:cubicBezTo>
                    <a:pt x="901148" y="1659421"/>
                    <a:pt x="1802296" y="2027832"/>
                    <a:pt x="2918129" y="1815797"/>
                  </a:cubicBezTo>
                  <a:cubicBezTo>
                    <a:pt x="4033962" y="1603762"/>
                    <a:pt x="5449294" y="179153"/>
                    <a:pt x="6694998" y="18802"/>
                  </a:cubicBezTo>
                  <a:cubicBezTo>
                    <a:pt x="7940702" y="-141549"/>
                    <a:pt x="9085691" y="774176"/>
                    <a:pt x="10392355" y="853689"/>
                  </a:cubicBezTo>
                  <a:cubicBezTo>
                    <a:pt x="11699019" y="933202"/>
                    <a:pt x="14534984" y="495880"/>
                    <a:pt x="14534984" y="495880"/>
                  </a:cubicBezTo>
                  <a:lnTo>
                    <a:pt x="14534984" y="495880"/>
                  </a:lnTo>
                  <a:lnTo>
                    <a:pt x="14566789" y="440221"/>
                  </a:lnTo>
                  <a:lnTo>
                    <a:pt x="14566789" y="440221"/>
                  </a:ln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grpSp>
      <p:sp>
        <p:nvSpPr>
          <p:cNvPr id="35" name="RUBRIK I VERSALER…"/>
          <p:cNvSpPr txBox="1"/>
          <p:nvPr/>
        </p:nvSpPr>
        <p:spPr>
          <a:xfrm>
            <a:off x="1449117" y="1663836"/>
            <a:ext cx="11149068" cy="8009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l" defTabSz="484094">
              <a:lnSpc>
                <a:spcPts val="5900"/>
              </a:lnSpc>
              <a:tabLst>
                <a:tab pos="2540000" algn="l"/>
              </a:tabLst>
              <a:defRPr sz="5800">
                <a:solidFill>
                  <a:srgbClr val="000000"/>
                </a:solidFill>
                <a:latin typeface="Helvetica"/>
                <a:ea typeface="Helvetica"/>
                <a:cs typeface="Helvetica"/>
                <a:sym typeface="Helvetica"/>
              </a:defRPr>
            </a:pPr>
            <a:r>
              <a:rPr lang="sv-SE" sz="8000" dirty="0">
                <a:solidFill>
                  <a:schemeClr val="tx1"/>
                </a:solidFill>
              </a:rPr>
              <a:t>Naturhändelser</a:t>
            </a:r>
            <a:endParaRPr sz="5400" dirty="0">
              <a:solidFill>
                <a:schemeClr val="tx1"/>
              </a:solidFill>
            </a:endParaRPr>
          </a:p>
        </p:txBody>
      </p:sp>
      <p:grpSp>
        <p:nvGrpSpPr>
          <p:cNvPr id="15" name="Grupp 14"/>
          <p:cNvGrpSpPr/>
          <p:nvPr/>
        </p:nvGrpSpPr>
        <p:grpSpPr>
          <a:xfrm>
            <a:off x="1449117" y="2788678"/>
            <a:ext cx="4521528" cy="1360701"/>
            <a:chOff x="1449117" y="2788678"/>
            <a:chExt cx="4521528" cy="1360701"/>
          </a:xfrm>
        </p:grpSpPr>
        <p:sp>
          <p:nvSpPr>
            <p:cNvPr id="3" name="Ellips 2">
              <a:hlinkClick r:id="rId4"/>
            </p:cNvPr>
            <p:cNvSpPr/>
            <p:nvPr/>
          </p:nvSpPr>
          <p:spPr>
            <a:xfrm>
              <a:off x="1449117" y="2788678"/>
              <a:ext cx="1258153" cy="1258153"/>
            </a:xfrm>
            <a:prstGeom prst="ellipse">
              <a:avLst/>
            </a:prstGeom>
            <a:solidFill>
              <a:srgbClr val="E2543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3" name="RUBRIK I VERSALER…"/>
            <p:cNvSpPr txBox="1"/>
            <p:nvPr/>
          </p:nvSpPr>
          <p:spPr>
            <a:xfrm>
              <a:off x="3282779" y="2913214"/>
              <a:ext cx="2687866" cy="1236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Brand</a:t>
              </a:r>
              <a:endParaRPr lang="sv-SE" sz="4400" b="0" dirty="0">
                <a:solidFill>
                  <a:schemeClr val="tx1"/>
                </a:solidFill>
              </a:endParaRPr>
            </a:p>
          </p:txBody>
        </p:sp>
      </p:grpSp>
      <p:sp>
        <p:nvSpPr>
          <p:cNvPr id="25" name="Ellips 24">
            <a:hlinkClick r:id="rId5"/>
          </p:cNvPr>
          <p:cNvSpPr/>
          <p:nvPr/>
        </p:nvSpPr>
        <p:spPr>
          <a:xfrm>
            <a:off x="1449117" y="4361446"/>
            <a:ext cx="1258153" cy="1258153"/>
          </a:xfrm>
          <a:prstGeom prst="ellipse">
            <a:avLst/>
          </a:prstGeom>
          <a:solidFill>
            <a:srgbClr val="E2543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6" name="RUBRIK I VERSALER…"/>
          <p:cNvSpPr txBox="1"/>
          <p:nvPr/>
        </p:nvSpPr>
        <p:spPr>
          <a:xfrm>
            <a:off x="3282779" y="4485982"/>
            <a:ext cx="3767726" cy="1365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Erosion</a:t>
            </a:r>
            <a:endParaRPr lang="sv-SE" sz="4400" b="0" dirty="0">
              <a:solidFill>
                <a:schemeClr val="tx1"/>
              </a:solidFill>
            </a:endParaRPr>
          </a:p>
        </p:txBody>
      </p:sp>
      <p:sp>
        <p:nvSpPr>
          <p:cNvPr id="31" name="Ellips 30">
            <a:hlinkClick r:id="rId6"/>
          </p:cNvPr>
          <p:cNvSpPr/>
          <p:nvPr/>
        </p:nvSpPr>
        <p:spPr>
          <a:xfrm>
            <a:off x="1449117" y="5970258"/>
            <a:ext cx="1258153" cy="1258153"/>
          </a:xfrm>
          <a:prstGeom prst="ellipse">
            <a:avLst/>
          </a:prstGeom>
          <a:solidFill>
            <a:srgbClr val="E2543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32" name="RUBRIK I VERSALER…"/>
          <p:cNvSpPr txBox="1"/>
          <p:nvPr/>
        </p:nvSpPr>
        <p:spPr>
          <a:xfrm>
            <a:off x="3282779" y="6094794"/>
            <a:ext cx="3767726" cy="1365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Skyfall</a:t>
            </a:r>
            <a:endParaRPr lang="sv-SE" sz="4400" b="0" dirty="0">
              <a:solidFill>
                <a:schemeClr val="tx1"/>
              </a:solidFill>
            </a:endParaRPr>
          </a:p>
        </p:txBody>
      </p:sp>
      <p:sp>
        <p:nvSpPr>
          <p:cNvPr id="39" name="Ellips 38">
            <a:hlinkClick r:id="rId7"/>
          </p:cNvPr>
          <p:cNvSpPr/>
          <p:nvPr/>
        </p:nvSpPr>
        <p:spPr>
          <a:xfrm>
            <a:off x="1449117" y="7579070"/>
            <a:ext cx="1258153" cy="1258153"/>
          </a:xfrm>
          <a:prstGeom prst="ellipse">
            <a:avLst/>
          </a:prstGeom>
          <a:solidFill>
            <a:srgbClr val="E2543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44" name="RUBRIK I VERSALER…"/>
          <p:cNvSpPr txBox="1"/>
          <p:nvPr/>
        </p:nvSpPr>
        <p:spPr>
          <a:xfrm>
            <a:off x="3282778" y="7703606"/>
            <a:ext cx="6559053" cy="1365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Havsnivåhöjning</a:t>
            </a:r>
            <a:endParaRPr lang="sv-SE" sz="4400" b="0" dirty="0">
              <a:solidFill>
                <a:schemeClr val="tx1"/>
              </a:solidFill>
            </a:endParaRPr>
          </a:p>
        </p:txBody>
      </p:sp>
      <p:sp>
        <p:nvSpPr>
          <p:cNvPr id="47" name="Ellips 46">
            <a:hlinkClick r:id="rId8"/>
          </p:cNvPr>
          <p:cNvSpPr/>
          <p:nvPr/>
        </p:nvSpPr>
        <p:spPr>
          <a:xfrm>
            <a:off x="1449117" y="9170018"/>
            <a:ext cx="1258153" cy="1258153"/>
          </a:xfrm>
          <a:prstGeom prst="ellipse">
            <a:avLst/>
          </a:prstGeom>
          <a:solidFill>
            <a:srgbClr val="E2543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48" name="RUBRIK I VERSALER…"/>
          <p:cNvSpPr txBox="1"/>
          <p:nvPr/>
        </p:nvSpPr>
        <p:spPr>
          <a:xfrm>
            <a:off x="3282778" y="9294554"/>
            <a:ext cx="6559053" cy="1365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Vattenbrist</a:t>
            </a:r>
            <a:endParaRPr lang="sv-SE" sz="4400" b="0" dirty="0">
              <a:solidFill>
                <a:schemeClr val="tx1"/>
              </a:solidFill>
            </a:endParaRPr>
          </a:p>
        </p:txBody>
      </p:sp>
      <p:grpSp>
        <p:nvGrpSpPr>
          <p:cNvPr id="2" name="Grupp 1"/>
          <p:cNvGrpSpPr/>
          <p:nvPr/>
        </p:nvGrpSpPr>
        <p:grpSpPr>
          <a:xfrm>
            <a:off x="1449117" y="10667134"/>
            <a:ext cx="8392714" cy="1490529"/>
            <a:chOff x="1449117" y="10667134"/>
            <a:chExt cx="8392714" cy="1490529"/>
          </a:xfrm>
        </p:grpSpPr>
        <p:sp>
          <p:nvSpPr>
            <p:cNvPr id="49" name="Ellips 48">
              <a:hlinkClick r:id="rId9"/>
            </p:cNvPr>
            <p:cNvSpPr/>
            <p:nvPr/>
          </p:nvSpPr>
          <p:spPr>
            <a:xfrm>
              <a:off x="1449117" y="10667134"/>
              <a:ext cx="1258153" cy="1258153"/>
            </a:xfrm>
            <a:prstGeom prst="ellipse">
              <a:avLst/>
            </a:prstGeom>
            <a:solidFill>
              <a:srgbClr val="E2543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50" name="RUBRIK I VERSALER…"/>
            <p:cNvSpPr txBox="1"/>
            <p:nvPr/>
          </p:nvSpPr>
          <p:spPr>
            <a:xfrm>
              <a:off x="3282778" y="10791670"/>
              <a:ext cx="6559053" cy="1365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Torka</a:t>
              </a:r>
              <a:endParaRPr lang="sv-SE" sz="4400" b="0" dirty="0">
                <a:solidFill>
                  <a:schemeClr val="tx1"/>
                </a:solidFill>
              </a:endParaRPr>
            </a:p>
          </p:txBody>
        </p:sp>
      </p:grpSp>
      <p:grpSp>
        <p:nvGrpSpPr>
          <p:cNvPr id="57" name="Grupp 56"/>
          <p:cNvGrpSpPr/>
          <p:nvPr/>
        </p:nvGrpSpPr>
        <p:grpSpPr>
          <a:xfrm>
            <a:off x="10192064" y="2783145"/>
            <a:ext cx="8392714" cy="1490529"/>
            <a:chOff x="1449117" y="10667134"/>
            <a:chExt cx="8392714" cy="1490529"/>
          </a:xfrm>
        </p:grpSpPr>
        <p:sp>
          <p:nvSpPr>
            <p:cNvPr id="58" name="Ellips 57">
              <a:hlinkClick r:id="rId10"/>
            </p:cNvPr>
            <p:cNvSpPr/>
            <p:nvPr/>
          </p:nvSpPr>
          <p:spPr>
            <a:xfrm>
              <a:off x="1449117" y="10667134"/>
              <a:ext cx="1258153" cy="1258153"/>
            </a:xfrm>
            <a:prstGeom prst="ellipse">
              <a:avLst/>
            </a:prstGeom>
            <a:solidFill>
              <a:srgbClr val="E2543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59" name="RUBRIK I VERSALER…"/>
            <p:cNvSpPr txBox="1"/>
            <p:nvPr/>
          </p:nvSpPr>
          <p:spPr>
            <a:xfrm>
              <a:off x="3282778" y="10791670"/>
              <a:ext cx="6559053" cy="1365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Översvämning</a:t>
              </a:r>
              <a:endParaRPr lang="sv-SE" sz="4400" b="0" dirty="0">
                <a:solidFill>
                  <a:schemeClr val="tx1"/>
                </a:solidFill>
              </a:endParaRPr>
            </a:p>
          </p:txBody>
        </p:sp>
      </p:grpSp>
      <p:grpSp>
        <p:nvGrpSpPr>
          <p:cNvPr id="60" name="Grupp 59"/>
          <p:cNvGrpSpPr/>
          <p:nvPr/>
        </p:nvGrpSpPr>
        <p:grpSpPr>
          <a:xfrm>
            <a:off x="10192297" y="7574703"/>
            <a:ext cx="11113935" cy="1490529"/>
            <a:chOff x="1449117" y="10667134"/>
            <a:chExt cx="11113935" cy="1490529"/>
          </a:xfrm>
        </p:grpSpPr>
        <p:sp>
          <p:nvSpPr>
            <p:cNvPr id="61" name="Ellips 60"/>
            <p:cNvSpPr/>
            <p:nvPr/>
          </p:nvSpPr>
          <p:spPr>
            <a:xfrm>
              <a:off x="1449117" y="10667134"/>
              <a:ext cx="1258153" cy="1258153"/>
            </a:xfrm>
            <a:prstGeom prst="ellipse">
              <a:avLst/>
            </a:prstGeom>
            <a:solidFill>
              <a:srgbClr val="E2543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62" name="RUBRIK I VERSALER…"/>
            <p:cNvSpPr txBox="1"/>
            <p:nvPr/>
          </p:nvSpPr>
          <p:spPr>
            <a:xfrm>
              <a:off x="3282778" y="10791670"/>
              <a:ext cx="9280274" cy="1365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Vatteninträngning leder</a:t>
              </a:r>
              <a:endParaRPr lang="sv-SE" sz="4400" b="0" dirty="0">
                <a:solidFill>
                  <a:schemeClr val="tx1"/>
                </a:solidFill>
              </a:endParaRPr>
            </a:p>
          </p:txBody>
        </p:sp>
      </p:grpSp>
      <p:sp>
        <p:nvSpPr>
          <p:cNvPr id="63" name="textruta 62"/>
          <p:cNvSpPr txBox="1"/>
          <p:nvPr/>
        </p:nvSpPr>
        <p:spPr>
          <a:xfrm>
            <a:off x="1456756" y="12538628"/>
            <a:ext cx="19989275" cy="14875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sv-SE" b="0" dirty="0">
                <a:solidFill>
                  <a:schemeClr val="tx1"/>
                </a:solidFill>
              </a:rPr>
              <a:t>Utvalda naturhändelser kopplade till ledinfrastruktur och ledturism.</a:t>
            </a:r>
          </a:p>
          <a:p>
            <a:pPr algn="l"/>
            <a:r>
              <a:rPr lang="sv-SE" b="0" dirty="0">
                <a:solidFill>
                  <a:schemeClr val="tx1"/>
                </a:solidFill>
              </a:rPr>
              <a:t> </a:t>
            </a:r>
          </a:p>
          <a:p>
            <a:pPr marL="0" marR="0" indent="0" algn="l" defTabSz="825500" rtl="0" fontAlgn="auto" latinLnBrk="0" hangingPunct="0">
              <a:lnSpc>
                <a:spcPct val="100000"/>
              </a:lnSpc>
              <a:spcBef>
                <a:spcPts val="0"/>
              </a:spcBef>
              <a:spcAft>
                <a:spcPts val="0"/>
              </a:spcAft>
              <a:buClrTx/>
              <a:buSzTx/>
              <a:buFontTx/>
              <a:buNone/>
              <a:tabLst/>
            </a:pPr>
            <a:endParaRPr kumimoji="0" lang="sv-SE" sz="3000" b="1" i="0" u="none" strike="noStrike" cap="none" spc="0" normalizeH="0" baseline="0" dirty="0">
              <a:ln>
                <a:noFill/>
              </a:ln>
              <a:solidFill>
                <a:srgbClr val="FFFFFF"/>
              </a:solidFill>
              <a:effectLst/>
              <a:uFillTx/>
              <a:latin typeface="Helvetica Neue"/>
              <a:ea typeface="Helvetica Neue"/>
              <a:cs typeface="Helvetica Neue"/>
              <a:sym typeface="Helvetica Neue"/>
            </a:endParaRPr>
          </a:p>
        </p:txBody>
      </p:sp>
      <p:grpSp>
        <p:nvGrpSpPr>
          <p:cNvPr id="64" name="Grupp 63"/>
          <p:cNvGrpSpPr/>
          <p:nvPr/>
        </p:nvGrpSpPr>
        <p:grpSpPr>
          <a:xfrm>
            <a:off x="10192064" y="4365580"/>
            <a:ext cx="8392714" cy="1490529"/>
            <a:chOff x="1449117" y="10667134"/>
            <a:chExt cx="8392714" cy="1490529"/>
          </a:xfrm>
        </p:grpSpPr>
        <p:sp>
          <p:nvSpPr>
            <p:cNvPr id="65" name="Ellips 64">
              <a:hlinkClick r:id="rId11"/>
            </p:cNvPr>
            <p:cNvSpPr/>
            <p:nvPr/>
          </p:nvSpPr>
          <p:spPr>
            <a:xfrm>
              <a:off x="1449117" y="10667134"/>
              <a:ext cx="1258153" cy="1258153"/>
            </a:xfrm>
            <a:prstGeom prst="ellipse">
              <a:avLst/>
            </a:prstGeom>
            <a:solidFill>
              <a:srgbClr val="E2543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66" name="RUBRIK I VERSALER…"/>
            <p:cNvSpPr txBox="1"/>
            <p:nvPr/>
          </p:nvSpPr>
          <p:spPr>
            <a:xfrm>
              <a:off x="3282778" y="10791670"/>
              <a:ext cx="6559053" cy="1365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Höga flöden</a:t>
              </a:r>
              <a:endParaRPr lang="sv-SE" sz="4400" b="0" dirty="0">
                <a:solidFill>
                  <a:schemeClr val="tx1"/>
                </a:solidFill>
              </a:endParaRPr>
            </a:p>
          </p:txBody>
        </p:sp>
      </p:grpSp>
      <p:pic>
        <p:nvPicPr>
          <p:cNvPr id="38" name="Bildobjekt 37"/>
          <p:cNvPicPr>
            <a:picLocks noChangeAspect="1"/>
          </p:cNvPicPr>
          <p:nvPr/>
        </p:nvPicPr>
        <p:blipFill>
          <a:blip r:embed="rId12">
            <a:clrChange>
              <a:clrFrom>
                <a:srgbClr val="FFFFFF"/>
              </a:clrFrom>
              <a:clrTo>
                <a:srgbClr val="FFFFFF">
                  <a:alpha val="0"/>
                </a:srgbClr>
              </a:clrTo>
            </a:clrChange>
          </a:blip>
          <a:stretch>
            <a:fillRect/>
          </a:stretch>
        </p:blipFill>
        <p:spPr>
          <a:xfrm>
            <a:off x="21822362" y="301761"/>
            <a:ext cx="2152650" cy="1362075"/>
          </a:xfrm>
          <a:prstGeom prst="rect">
            <a:avLst/>
          </a:prstGeom>
        </p:spPr>
      </p:pic>
      <p:grpSp>
        <p:nvGrpSpPr>
          <p:cNvPr id="40" name="Grupp 39"/>
          <p:cNvGrpSpPr/>
          <p:nvPr/>
        </p:nvGrpSpPr>
        <p:grpSpPr>
          <a:xfrm>
            <a:off x="10192297" y="5978032"/>
            <a:ext cx="11113935" cy="1454321"/>
            <a:chOff x="1449117" y="10667134"/>
            <a:chExt cx="11113935" cy="1454321"/>
          </a:xfrm>
        </p:grpSpPr>
        <p:sp>
          <p:nvSpPr>
            <p:cNvPr id="41" name="Ellips 40">
              <a:hlinkClick r:id="rId13"/>
            </p:cNvPr>
            <p:cNvSpPr/>
            <p:nvPr/>
          </p:nvSpPr>
          <p:spPr>
            <a:xfrm>
              <a:off x="1449117" y="10667134"/>
              <a:ext cx="1258153" cy="1258153"/>
            </a:xfrm>
            <a:prstGeom prst="ellipse">
              <a:avLst/>
            </a:prstGeom>
            <a:solidFill>
              <a:srgbClr val="E2543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42" name="RUBRIK I VERSALER…"/>
            <p:cNvSpPr txBox="1"/>
            <p:nvPr/>
          </p:nvSpPr>
          <p:spPr>
            <a:xfrm>
              <a:off x="3282778" y="10755462"/>
              <a:ext cx="9280274" cy="1365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tx1"/>
                  </a:solidFill>
                </a:rPr>
                <a:t>Halka/Nollgenomgångar</a:t>
              </a:r>
              <a:endParaRPr lang="sv-SE" sz="4400" b="0" dirty="0">
                <a:solidFill>
                  <a:schemeClr val="tx1"/>
                </a:solidFill>
              </a:endParaRPr>
            </a:p>
          </p:txBody>
        </p:sp>
      </p:grpSp>
    </p:spTree>
    <p:extLst>
      <p:ext uri="{BB962C8B-B14F-4D97-AF65-F5344CB8AC3E}">
        <p14:creationId xmlns:p14="http://schemas.microsoft.com/office/powerpoint/2010/main" val="19028631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AM_LOGO_VIT_PAYOFF.png" descr="ESAM_LOGO_VIT_PAYOFF.png"/>
          <p:cNvPicPr>
            <a:picLocks noChangeAspect="1"/>
          </p:cNvPicPr>
          <p:nvPr/>
        </p:nvPicPr>
        <p:blipFill>
          <a:blip r:embed="rId3"/>
          <a:stretch>
            <a:fillRect/>
          </a:stretch>
        </p:blipFill>
        <p:spPr>
          <a:xfrm>
            <a:off x="19837398" y="12089079"/>
            <a:ext cx="3969928" cy="1001665"/>
          </a:xfrm>
          <a:prstGeom prst="rect">
            <a:avLst/>
          </a:prstGeom>
          <a:ln w="12700">
            <a:miter lim="400000"/>
          </a:ln>
        </p:spPr>
      </p:pic>
      <p:grpSp>
        <p:nvGrpSpPr>
          <p:cNvPr id="16" name="Grupp 15"/>
          <p:cNvGrpSpPr/>
          <p:nvPr/>
        </p:nvGrpSpPr>
        <p:grpSpPr>
          <a:xfrm rot="16200000">
            <a:off x="6556776" y="2543013"/>
            <a:ext cx="33246842" cy="4703769"/>
            <a:chOff x="3275937" y="8019166"/>
            <a:chExt cx="14677212" cy="3033269"/>
          </a:xfrm>
        </p:grpSpPr>
        <p:sp>
          <p:nvSpPr>
            <p:cNvPr id="4" name="Frihandsfigur 3"/>
            <p:cNvSpPr/>
            <p:nvPr/>
          </p:nvSpPr>
          <p:spPr>
            <a:xfrm>
              <a:off x="3309870" y="8058182"/>
              <a:ext cx="14643279" cy="2667493"/>
            </a:xfrm>
            <a:custGeom>
              <a:avLst/>
              <a:gdLst>
                <a:gd name="connsiteX0" fmla="*/ 0 w 14643279"/>
                <a:gd name="connsiteY0" fmla="*/ 1729762 h 2667493"/>
                <a:gd name="connsiteX1" fmla="*/ 3734874 w 14643279"/>
                <a:gd name="connsiteY1" fmla="*/ 16872 h 2667493"/>
                <a:gd name="connsiteX2" fmla="*/ 9852338 w 14643279"/>
                <a:gd name="connsiteY2" fmla="*/ 2657041 h 2667493"/>
                <a:gd name="connsiteX3" fmla="*/ 14643279 w 14643279"/>
                <a:gd name="connsiteY3" fmla="*/ 763846 h 2667493"/>
              </a:gdLst>
              <a:ahLst/>
              <a:cxnLst>
                <a:cxn ang="0">
                  <a:pos x="connsiteX0" y="connsiteY0"/>
                </a:cxn>
                <a:cxn ang="0">
                  <a:pos x="connsiteX1" y="connsiteY1"/>
                </a:cxn>
                <a:cxn ang="0">
                  <a:pos x="connsiteX2" y="connsiteY2"/>
                </a:cxn>
                <a:cxn ang="0">
                  <a:pos x="connsiteX3" y="connsiteY3"/>
                </a:cxn>
              </a:cxnLst>
              <a:rect l="l" t="t" r="r" b="b"/>
              <a:pathLst>
                <a:path w="14643279" h="2667493">
                  <a:moveTo>
                    <a:pt x="0" y="1729762"/>
                  </a:moveTo>
                  <a:cubicBezTo>
                    <a:pt x="1046409" y="796043"/>
                    <a:pt x="2092818" y="-137675"/>
                    <a:pt x="3734874" y="16872"/>
                  </a:cubicBezTo>
                  <a:cubicBezTo>
                    <a:pt x="5376930" y="171418"/>
                    <a:pt x="8034271" y="2532545"/>
                    <a:pt x="9852338" y="2657041"/>
                  </a:cubicBezTo>
                  <a:cubicBezTo>
                    <a:pt x="11670405" y="2781537"/>
                    <a:pt x="13156842" y="1772691"/>
                    <a:pt x="14643279" y="763846"/>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D85AA2"/>
                </a:solidFill>
                <a:effectLst/>
                <a:uFillTx/>
              </a:endParaRPr>
            </a:p>
          </p:txBody>
        </p:sp>
        <p:sp>
          <p:nvSpPr>
            <p:cNvPr id="5" name="Frihandsfigur 4"/>
            <p:cNvSpPr/>
            <p:nvPr/>
          </p:nvSpPr>
          <p:spPr>
            <a:xfrm>
              <a:off x="3296992" y="8216990"/>
              <a:ext cx="14630400" cy="2352832"/>
            </a:xfrm>
            <a:custGeom>
              <a:avLst/>
              <a:gdLst>
                <a:gd name="connsiteX0" fmla="*/ 0 w 14630400"/>
                <a:gd name="connsiteY0" fmla="*/ 1583833 h 2352832"/>
                <a:gd name="connsiteX1" fmla="*/ 3348507 w 14630400"/>
                <a:gd name="connsiteY1" fmla="*/ 12610 h 2352832"/>
                <a:gd name="connsiteX2" fmla="*/ 7547019 w 14630400"/>
                <a:gd name="connsiteY2" fmla="*/ 2343686 h 2352832"/>
                <a:gd name="connsiteX3" fmla="*/ 14630400 w 14630400"/>
                <a:gd name="connsiteY3" fmla="*/ 669433 h 2352832"/>
              </a:gdLst>
              <a:ahLst/>
              <a:cxnLst>
                <a:cxn ang="0">
                  <a:pos x="connsiteX0" y="connsiteY0"/>
                </a:cxn>
                <a:cxn ang="0">
                  <a:pos x="connsiteX1" y="connsiteY1"/>
                </a:cxn>
                <a:cxn ang="0">
                  <a:pos x="connsiteX2" y="connsiteY2"/>
                </a:cxn>
                <a:cxn ang="0">
                  <a:pos x="connsiteX3" y="connsiteY3"/>
                </a:cxn>
              </a:cxnLst>
              <a:rect l="l" t="t" r="r" b="b"/>
              <a:pathLst>
                <a:path w="14630400" h="2352832">
                  <a:moveTo>
                    <a:pt x="0" y="1583833"/>
                  </a:moveTo>
                  <a:cubicBezTo>
                    <a:pt x="1045335" y="734900"/>
                    <a:pt x="2090671" y="-114032"/>
                    <a:pt x="3348507" y="12610"/>
                  </a:cubicBezTo>
                  <a:cubicBezTo>
                    <a:pt x="4606343" y="139252"/>
                    <a:pt x="5666704" y="2234216"/>
                    <a:pt x="7547019" y="2343686"/>
                  </a:cubicBezTo>
                  <a:cubicBezTo>
                    <a:pt x="9427334" y="2453156"/>
                    <a:pt x="12028867" y="1561294"/>
                    <a:pt x="14630400" y="669433"/>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6" name="Frihandsfigur 5"/>
            <p:cNvSpPr/>
            <p:nvPr/>
          </p:nvSpPr>
          <p:spPr>
            <a:xfrm>
              <a:off x="3275937" y="8229231"/>
              <a:ext cx="14630400" cy="1684083"/>
            </a:xfrm>
            <a:custGeom>
              <a:avLst/>
              <a:gdLst>
                <a:gd name="connsiteX0" fmla="*/ 0 w 14630400"/>
                <a:gd name="connsiteY0" fmla="*/ 1550873 h 1684083"/>
                <a:gd name="connsiteX1" fmla="*/ 5192202 w 14630400"/>
                <a:gd name="connsiteY1" fmla="*/ 369 h 1684083"/>
                <a:gd name="connsiteX2" fmla="*/ 8984974 w 14630400"/>
                <a:gd name="connsiteY2" fmla="*/ 1670143 h 1684083"/>
                <a:gd name="connsiteX3" fmla="*/ 14630400 w 14630400"/>
                <a:gd name="connsiteY3" fmla="*/ 660327 h 1684083"/>
              </a:gdLst>
              <a:ahLst/>
              <a:cxnLst>
                <a:cxn ang="0">
                  <a:pos x="connsiteX0" y="connsiteY0"/>
                </a:cxn>
                <a:cxn ang="0">
                  <a:pos x="connsiteX1" y="connsiteY1"/>
                </a:cxn>
                <a:cxn ang="0">
                  <a:pos x="connsiteX2" y="connsiteY2"/>
                </a:cxn>
                <a:cxn ang="0">
                  <a:pos x="connsiteX3" y="connsiteY3"/>
                </a:cxn>
              </a:cxnLst>
              <a:rect l="l" t="t" r="r" b="b"/>
              <a:pathLst>
                <a:path w="14630400" h="1684083">
                  <a:moveTo>
                    <a:pt x="0" y="1550873"/>
                  </a:moveTo>
                  <a:cubicBezTo>
                    <a:pt x="1847353" y="765682"/>
                    <a:pt x="3694706" y="-19509"/>
                    <a:pt x="5192202" y="369"/>
                  </a:cubicBezTo>
                  <a:cubicBezTo>
                    <a:pt x="6689698" y="20247"/>
                    <a:pt x="7411941" y="1560150"/>
                    <a:pt x="8984974" y="1670143"/>
                  </a:cubicBezTo>
                  <a:cubicBezTo>
                    <a:pt x="10558007" y="1780136"/>
                    <a:pt x="12594203" y="1220231"/>
                    <a:pt x="14630400" y="660327"/>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7" name="Frihandsfigur 6"/>
            <p:cNvSpPr/>
            <p:nvPr/>
          </p:nvSpPr>
          <p:spPr>
            <a:xfrm>
              <a:off x="3307743" y="8510485"/>
              <a:ext cx="14598594" cy="1277571"/>
            </a:xfrm>
            <a:custGeom>
              <a:avLst/>
              <a:gdLst>
                <a:gd name="connsiteX0" fmla="*/ 0 w 14598594"/>
                <a:gd name="connsiteY0" fmla="*/ 1277571 h 1277571"/>
                <a:gd name="connsiteX1" fmla="*/ 3315694 w 14598594"/>
                <a:gd name="connsiteY1" fmla="*/ 315463 h 1277571"/>
                <a:gd name="connsiteX2" fmla="*/ 6233822 w 14598594"/>
                <a:gd name="connsiteY2" fmla="*/ 856152 h 1277571"/>
                <a:gd name="connsiteX3" fmla="*/ 9215561 w 14598594"/>
                <a:gd name="connsiteY3" fmla="*/ 13313 h 1277571"/>
                <a:gd name="connsiteX4" fmla="*/ 14598594 w 14598594"/>
                <a:gd name="connsiteY4" fmla="*/ 418830 h 1277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8594" h="1277571">
                  <a:moveTo>
                    <a:pt x="0" y="1277571"/>
                  </a:moveTo>
                  <a:cubicBezTo>
                    <a:pt x="1138362" y="831635"/>
                    <a:pt x="2276724" y="385699"/>
                    <a:pt x="3315694" y="315463"/>
                  </a:cubicBezTo>
                  <a:cubicBezTo>
                    <a:pt x="4354664" y="245226"/>
                    <a:pt x="5250511" y="906510"/>
                    <a:pt x="6233822" y="856152"/>
                  </a:cubicBezTo>
                  <a:cubicBezTo>
                    <a:pt x="7217133" y="805794"/>
                    <a:pt x="7821432" y="86200"/>
                    <a:pt x="9215561" y="13313"/>
                  </a:cubicBezTo>
                  <a:cubicBezTo>
                    <a:pt x="10609690" y="-59574"/>
                    <a:pt x="12604142" y="179628"/>
                    <a:pt x="14598594" y="41883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8" name="Frihandsfigur 7"/>
            <p:cNvSpPr/>
            <p:nvPr/>
          </p:nvSpPr>
          <p:spPr>
            <a:xfrm>
              <a:off x="3339548" y="8482302"/>
              <a:ext cx="14566789" cy="2251349"/>
            </a:xfrm>
            <a:custGeom>
              <a:avLst/>
              <a:gdLst>
                <a:gd name="connsiteX0" fmla="*/ 0 w 14566789"/>
                <a:gd name="connsiteY0" fmla="*/ 1289851 h 2251349"/>
                <a:gd name="connsiteX1" fmla="*/ 3991555 w 14566789"/>
                <a:gd name="connsiteY1" fmla="*/ 2212202 h 2251349"/>
                <a:gd name="connsiteX2" fmla="*/ 7347005 w 14566789"/>
                <a:gd name="connsiteY2" fmla="*/ 128961 h 2251349"/>
                <a:gd name="connsiteX3" fmla="*/ 14566789 w 14566789"/>
                <a:gd name="connsiteY3" fmla="*/ 399305 h 2251349"/>
              </a:gdLst>
              <a:ahLst/>
              <a:cxnLst>
                <a:cxn ang="0">
                  <a:pos x="connsiteX0" y="connsiteY0"/>
                </a:cxn>
                <a:cxn ang="0">
                  <a:pos x="connsiteX1" y="connsiteY1"/>
                </a:cxn>
                <a:cxn ang="0">
                  <a:pos x="connsiteX2" y="connsiteY2"/>
                </a:cxn>
                <a:cxn ang="0">
                  <a:pos x="connsiteX3" y="connsiteY3"/>
                </a:cxn>
              </a:cxnLst>
              <a:rect l="l" t="t" r="r" b="b"/>
              <a:pathLst>
                <a:path w="14566789" h="2251349">
                  <a:moveTo>
                    <a:pt x="0" y="1289851"/>
                  </a:moveTo>
                  <a:cubicBezTo>
                    <a:pt x="1383527" y="1847767"/>
                    <a:pt x="2767054" y="2405684"/>
                    <a:pt x="3991555" y="2212202"/>
                  </a:cubicBezTo>
                  <a:cubicBezTo>
                    <a:pt x="5216056" y="2018720"/>
                    <a:pt x="5584466" y="431110"/>
                    <a:pt x="7347005" y="128961"/>
                  </a:cubicBezTo>
                  <a:cubicBezTo>
                    <a:pt x="9109544" y="-173188"/>
                    <a:pt x="11838166" y="113058"/>
                    <a:pt x="14566789" y="399305"/>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0" name="Frihandsfigur 9"/>
            <p:cNvSpPr/>
            <p:nvPr/>
          </p:nvSpPr>
          <p:spPr>
            <a:xfrm>
              <a:off x="3323645" y="8881607"/>
              <a:ext cx="14598595" cy="1556080"/>
            </a:xfrm>
            <a:custGeom>
              <a:avLst/>
              <a:gdLst>
                <a:gd name="connsiteX0" fmla="*/ 0 w 14598595"/>
                <a:gd name="connsiteY0" fmla="*/ 906449 h 1556080"/>
                <a:gd name="connsiteX1" fmla="*/ 6567778 w 14598595"/>
                <a:gd name="connsiteY1" fmla="*/ 532737 h 1556080"/>
                <a:gd name="connsiteX2" fmla="*/ 11696369 w 14598595"/>
                <a:gd name="connsiteY2" fmla="*/ 1550504 h 1556080"/>
                <a:gd name="connsiteX3" fmla="*/ 14598595 w 14598595"/>
                <a:gd name="connsiteY3" fmla="*/ 0 h 1556080"/>
              </a:gdLst>
              <a:ahLst/>
              <a:cxnLst>
                <a:cxn ang="0">
                  <a:pos x="connsiteX0" y="connsiteY0"/>
                </a:cxn>
                <a:cxn ang="0">
                  <a:pos x="connsiteX1" y="connsiteY1"/>
                </a:cxn>
                <a:cxn ang="0">
                  <a:pos x="connsiteX2" y="connsiteY2"/>
                </a:cxn>
                <a:cxn ang="0">
                  <a:pos x="connsiteX3" y="connsiteY3"/>
                </a:cxn>
              </a:cxnLst>
              <a:rect l="l" t="t" r="r" b="b"/>
              <a:pathLst>
                <a:path w="14598595" h="1556080">
                  <a:moveTo>
                    <a:pt x="0" y="906449"/>
                  </a:moveTo>
                  <a:cubicBezTo>
                    <a:pt x="2309191" y="665922"/>
                    <a:pt x="4618383" y="425395"/>
                    <a:pt x="6567778" y="532737"/>
                  </a:cubicBezTo>
                  <a:cubicBezTo>
                    <a:pt x="8517173" y="640079"/>
                    <a:pt x="10357900" y="1639293"/>
                    <a:pt x="11696369" y="1550504"/>
                  </a:cubicBezTo>
                  <a:cubicBezTo>
                    <a:pt x="13034838" y="1461715"/>
                    <a:pt x="13816716" y="730857"/>
                    <a:pt x="14598595" y="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1" name="Frihandsfigur 10"/>
            <p:cNvSpPr/>
            <p:nvPr/>
          </p:nvSpPr>
          <p:spPr>
            <a:xfrm>
              <a:off x="3323645" y="8019166"/>
              <a:ext cx="14598595" cy="2177228"/>
            </a:xfrm>
            <a:custGeom>
              <a:avLst/>
              <a:gdLst>
                <a:gd name="connsiteX0" fmla="*/ 0 w 14598595"/>
                <a:gd name="connsiteY0" fmla="*/ 1745036 h 2177228"/>
                <a:gd name="connsiteX1" fmla="*/ 4564049 w 14598595"/>
                <a:gd name="connsiteY1" fmla="*/ 3700 h 2177228"/>
                <a:gd name="connsiteX2" fmla="*/ 9096292 w 14598595"/>
                <a:gd name="connsiteY2" fmla="*/ 2158504 h 2177228"/>
                <a:gd name="connsiteX3" fmla="*/ 14598595 w 14598595"/>
                <a:gd name="connsiteY3" fmla="*/ 870392 h 2177228"/>
              </a:gdLst>
              <a:ahLst/>
              <a:cxnLst>
                <a:cxn ang="0">
                  <a:pos x="connsiteX0" y="connsiteY0"/>
                </a:cxn>
                <a:cxn ang="0">
                  <a:pos x="connsiteX1" y="connsiteY1"/>
                </a:cxn>
                <a:cxn ang="0">
                  <a:pos x="connsiteX2" y="connsiteY2"/>
                </a:cxn>
                <a:cxn ang="0">
                  <a:pos x="connsiteX3" y="connsiteY3"/>
                </a:cxn>
              </a:cxnLst>
              <a:rect l="l" t="t" r="r" b="b"/>
              <a:pathLst>
                <a:path w="14598595" h="2177228">
                  <a:moveTo>
                    <a:pt x="0" y="1745036"/>
                  </a:moveTo>
                  <a:cubicBezTo>
                    <a:pt x="1524000" y="839912"/>
                    <a:pt x="3048000" y="-65211"/>
                    <a:pt x="4564049" y="3700"/>
                  </a:cubicBezTo>
                  <a:cubicBezTo>
                    <a:pt x="6080098" y="72611"/>
                    <a:pt x="7423868" y="2014055"/>
                    <a:pt x="9096292" y="2158504"/>
                  </a:cubicBezTo>
                  <a:cubicBezTo>
                    <a:pt x="10768716" y="2302953"/>
                    <a:pt x="12683655" y="1586672"/>
                    <a:pt x="14598595" y="870392"/>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2" name="Frihandsfigur 11"/>
            <p:cNvSpPr/>
            <p:nvPr/>
          </p:nvSpPr>
          <p:spPr>
            <a:xfrm>
              <a:off x="3331597" y="8181890"/>
              <a:ext cx="14511130" cy="2210531"/>
            </a:xfrm>
            <a:custGeom>
              <a:avLst/>
              <a:gdLst>
                <a:gd name="connsiteX0" fmla="*/ 0 w 14511130"/>
                <a:gd name="connsiteY0" fmla="*/ 1566409 h 2210531"/>
                <a:gd name="connsiteX1" fmla="*/ 1566406 w 14511130"/>
                <a:gd name="connsiteY1" fmla="*/ 151077 h 2210531"/>
                <a:gd name="connsiteX2" fmla="*/ 5406886 w 14511130"/>
                <a:gd name="connsiteY2" fmla="*/ 2210465 h 2210531"/>
                <a:gd name="connsiteX3" fmla="*/ 8810045 w 14511130"/>
                <a:gd name="connsiteY3" fmla="*/ 71564 h 2210531"/>
                <a:gd name="connsiteX4" fmla="*/ 14511130 w 14511130"/>
                <a:gd name="connsiteY4" fmla="*/ 715620 h 2210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1130" h="2210531">
                  <a:moveTo>
                    <a:pt x="0" y="1566409"/>
                  </a:moveTo>
                  <a:cubicBezTo>
                    <a:pt x="332629" y="805071"/>
                    <a:pt x="665258" y="43734"/>
                    <a:pt x="1566406" y="151077"/>
                  </a:cubicBezTo>
                  <a:cubicBezTo>
                    <a:pt x="2467554" y="258420"/>
                    <a:pt x="4199613" y="2223717"/>
                    <a:pt x="5406886" y="2210465"/>
                  </a:cubicBezTo>
                  <a:cubicBezTo>
                    <a:pt x="6614159" y="2197213"/>
                    <a:pt x="7292671" y="320705"/>
                    <a:pt x="8810045" y="71564"/>
                  </a:cubicBezTo>
                  <a:cubicBezTo>
                    <a:pt x="10327419" y="-177577"/>
                    <a:pt x="12419274" y="269021"/>
                    <a:pt x="14511130" y="71562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3" name="Frihandsfigur 12"/>
            <p:cNvSpPr/>
            <p:nvPr/>
          </p:nvSpPr>
          <p:spPr>
            <a:xfrm>
              <a:off x="3283889" y="8802438"/>
              <a:ext cx="14622448" cy="2249997"/>
            </a:xfrm>
            <a:custGeom>
              <a:avLst/>
              <a:gdLst>
                <a:gd name="connsiteX0" fmla="*/ 0 w 14622448"/>
                <a:gd name="connsiteY0" fmla="*/ 953812 h 2249997"/>
                <a:gd name="connsiteX1" fmla="*/ 4619708 w 14622448"/>
                <a:gd name="connsiteY1" fmla="*/ 47364 h 2249997"/>
                <a:gd name="connsiteX2" fmla="*/ 12340424 w 14622448"/>
                <a:gd name="connsiteY2" fmla="*/ 2249875 h 2249997"/>
                <a:gd name="connsiteX3" fmla="*/ 14622448 w 14622448"/>
                <a:gd name="connsiteY3" fmla="*/ 126877 h 2249997"/>
              </a:gdLst>
              <a:ahLst/>
              <a:cxnLst>
                <a:cxn ang="0">
                  <a:pos x="connsiteX0" y="connsiteY0"/>
                </a:cxn>
                <a:cxn ang="0">
                  <a:pos x="connsiteX1" y="connsiteY1"/>
                </a:cxn>
                <a:cxn ang="0">
                  <a:pos x="connsiteX2" y="connsiteY2"/>
                </a:cxn>
                <a:cxn ang="0">
                  <a:pos x="connsiteX3" y="connsiteY3"/>
                </a:cxn>
              </a:cxnLst>
              <a:rect l="l" t="t" r="r" b="b"/>
              <a:pathLst>
                <a:path w="14622448" h="2249997">
                  <a:moveTo>
                    <a:pt x="0" y="953812"/>
                  </a:moveTo>
                  <a:cubicBezTo>
                    <a:pt x="1281485" y="392583"/>
                    <a:pt x="2562971" y="-168646"/>
                    <a:pt x="4619708" y="47364"/>
                  </a:cubicBezTo>
                  <a:cubicBezTo>
                    <a:pt x="6676445" y="263374"/>
                    <a:pt x="10673301" y="2236623"/>
                    <a:pt x="12340424" y="2249875"/>
                  </a:cubicBezTo>
                  <a:cubicBezTo>
                    <a:pt x="14007547" y="2263127"/>
                    <a:pt x="14314997" y="1195002"/>
                    <a:pt x="14622448" y="126877"/>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4" name="Frihandsfigur 13"/>
            <p:cNvSpPr/>
            <p:nvPr/>
          </p:nvSpPr>
          <p:spPr>
            <a:xfrm>
              <a:off x="3339548" y="8425483"/>
              <a:ext cx="14566789" cy="1878023"/>
            </a:xfrm>
            <a:custGeom>
              <a:avLst/>
              <a:gdLst>
                <a:gd name="connsiteX0" fmla="*/ 0 w 14566789"/>
                <a:gd name="connsiteY0" fmla="*/ 1291011 h 1878023"/>
                <a:gd name="connsiteX1" fmla="*/ 2918129 w 14566789"/>
                <a:gd name="connsiteY1" fmla="*/ 1815797 h 1878023"/>
                <a:gd name="connsiteX2" fmla="*/ 6694998 w 14566789"/>
                <a:gd name="connsiteY2" fmla="*/ 18802 h 1878023"/>
                <a:gd name="connsiteX3" fmla="*/ 10392355 w 14566789"/>
                <a:gd name="connsiteY3" fmla="*/ 853689 h 1878023"/>
                <a:gd name="connsiteX4" fmla="*/ 14534984 w 14566789"/>
                <a:gd name="connsiteY4" fmla="*/ 495880 h 1878023"/>
                <a:gd name="connsiteX5" fmla="*/ 14534984 w 14566789"/>
                <a:gd name="connsiteY5" fmla="*/ 495880 h 1878023"/>
                <a:gd name="connsiteX6" fmla="*/ 14566789 w 14566789"/>
                <a:gd name="connsiteY6" fmla="*/ 440221 h 1878023"/>
                <a:gd name="connsiteX7" fmla="*/ 14566789 w 14566789"/>
                <a:gd name="connsiteY7" fmla="*/ 440221 h 1878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66789" h="1878023">
                  <a:moveTo>
                    <a:pt x="0" y="1291011"/>
                  </a:moveTo>
                  <a:cubicBezTo>
                    <a:pt x="901148" y="1659421"/>
                    <a:pt x="1802296" y="2027832"/>
                    <a:pt x="2918129" y="1815797"/>
                  </a:cubicBezTo>
                  <a:cubicBezTo>
                    <a:pt x="4033962" y="1603762"/>
                    <a:pt x="5449294" y="179153"/>
                    <a:pt x="6694998" y="18802"/>
                  </a:cubicBezTo>
                  <a:cubicBezTo>
                    <a:pt x="7940702" y="-141549"/>
                    <a:pt x="9085691" y="774176"/>
                    <a:pt x="10392355" y="853689"/>
                  </a:cubicBezTo>
                  <a:cubicBezTo>
                    <a:pt x="11699019" y="933202"/>
                    <a:pt x="14534984" y="495880"/>
                    <a:pt x="14534984" y="495880"/>
                  </a:cubicBezTo>
                  <a:lnTo>
                    <a:pt x="14534984" y="495880"/>
                  </a:lnTo>
                  <a:lnTo>
                    <a:pt x="14566789" y="440221"/>
                  </a:lnTo>
                  <a:lnTo>
                    <a:pt x="14566789" y="440221"/>
                  </a:ln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grpSp>
      <p:sp>
        <p:nvSpPr>
          <p:cNvPr id="35" name="RUBRIK I VERSALER…"/>
          <p:cNvSpPr txBox="1"/>
          <p:nvPr/>
        </p:nvSpPr>
        <p:spPr>
          <a:xfrm>
            <a:off x="1449117" y="1663836"/>
            <a:ext cx="11149068" cy="7566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l" defTabSz="484094">
              <a:lnSpc>
                <a:spcPts val="5900"/>
              </a:lnSpc>
              <a:tabLst>
                <a:tab pos="2540000" algn="l"/>
              </a:tabLst>
              <a:defRPr sz="5800">
                <a:solidFill>
                  <a:srgbClr val="000000"/>
                </a:solidFill>
                <a:latin typeface="Helvetica"/>
                <a:ea typeface="Helvetica"/>
                <a:cs typeface="Helvetica"/>
                <a:sym typeface="Helvetica"/>
              </a:defRPr>
            </a:pPr>
            <a:r>
              <a:rPr lang="sv-SE" sz="8000" dirty="0">
                <a:solidFill>
                  <a:schemeClr val="tx1"/>
                </a:solidFill>
              </a:rPr>
              <a:t>Analysfrågor</a:t>
            </a:r>
            <a:endParaRPr sz="5400" dirty="0">
              <a:solidFill>
                <a:schemeClr val="tx1"/>
              </a:solidFill>
            </a:endParaRPr>
          </a:p>
        </p:txBody>
      </p:sp>
      <p:sp>
        <p:nvSpPr>
          <p:cNvPr id="23" name="RUBRIK I VERSALER…"/>
          <p:cNvSpPr txBox="1"/>
          <p:nvPr/>
        </p:nvSpPr>
        <p:spPr>
          <a:xfrm>
            <a:off x="1449117" y="2870002"/>
            <a:ext cx="18566036" cy="86081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marL="342900" indent="-342900" algn="l" defTabSz="484094">
              <a:buFont typeface="Arial" panose="020B0604020202020204" pitchFamily="34" charset="0"/>
              <a:buChar char="•"/>
              <a:tabLst>
                <a:tab pos="2540000" algn="l"/>
              </a:tabLst>
              <a:defRPr sz="5800">
                <a:solidFill>
                  <a:srgbClr val="000000"/>
                </a:solidFill>
                <a:latin typeface="Helvetica"/>
                <a:ea typeface="Helvetica"/>
                <a:cs typeface="Helvetica"/>
                <a:sym typeface="Helvetica"/>
              </a:defRPr>
            </a:pPr>
            <a:r>
              <a:rPr lang="sv-SE" sz="4000" b="0" dirty="0">
                <a:solidFill>
                  <a:schemeClr val="tx1"/>
                </a:solidFill>
              </a:rPr>
              <a:t>Hur har tidigare väderhändelser påverkat området?</a:t>
            </a:r>
          </a:p>
          <a:p>
            <a:pPr marL="342900" indent="-342900" algn="l" defTabSz="484094">
              <a:buFont typeface="Arial" panose="020B0604020202020204" pitchFamily="34" charset="0"/>
              <a:buChar char="•"/>
              <a:tabLst>
                <a:tab pos="2540000" algn="l"/>
              </a:tabLst>
              <a:defRPr sz="5800">
                <a:solidFill>
                  <a:srgbClr val="000000"/>
                </a:solidFill>
                <a:latin typeface="Helvetica"/>
                <a:ea typeface="Helvetica"/>
                <a:cs typeface="Helvetica"/>
                <a:sym typeface="Helvetica"/>
              </a:defRPr>
            </a:pPr>
            <a:r>
              <a:rPr lang="sv-SE" sz="4000" b="0" dirty="0">
                <a:solidFill>
                  <a:schemeClr val="tx1"/>
                </a:solidFill>
              </a:rPr>
              <a:t>Hur ser terrängen ut? Platå, sluttning, dike? Hur kommer vattnet att flöda? </a:t>
            </a:r>
          </a:p>
          <a:p>
            <a:pPr marL="342900" indent="-342900" algn="l" defTabSz="484094">
              <a:buFont typeface="Arial" panose="020B0604020202020204" pitchFamily="34" charset="0"/>
              <a:buChar char="•"/>
              <a:tabLst>
                <a:tab pos="2540000" algn="l"/>
              </a:tabLst>
              <a:defRPr sz="5800">
                <a:solidFill>
                  <a:srgbClr val="000000"/>
                </a:solidFill>
                <a:latin typeface="Helvetica"/>
                <a:ea typeface="Helvetica"/>
                <a:cs typeface="Helvetica"/>
                <a:sym typeface="Helvetica"/>
              </a:defRPr>
            </a:pPr>
            <a:r>
              <a:rPr lang="sv-SE" sz="4000" b="0" dirty="0">
                <a:solidFill>
                  <a:schemeClr val="tx1"/>
                </a:solidFill>
              </a:rPr>
              <a:t>Är det ett topografiskt instängt område? </a:t>
            </a:r>
          </a:p>
          <a:p>
            <a:pPr marL="342900" indent="-342900" algn="l" defTabSz="484094">
              <a:buFont typeface="Arial" panose="020B0604020202020204" pitchFamily="34" charset="0"/>
              <a:buChar char="•"/>
              <a:tabLst>
                <a:tab pos="2540000" algn="l"/>
              </a:tabLst>
              <a:defRPr sz="5800">
                <a:solidFill>
                  <a:srgbClr val="000000"/>
                </a:solidFill>
                <a:latin typeface="Helvetica"/>
                <a:ea typeface="Helvetica"/>
                <a:cs typeface="Helvetica"/>
                <a:sym typeface="Helvetica"/>
              </a:defRPr>
            </a:pPr>
            <a:r>
              <a:rPr lang="sv-SE" sz="4000" b="0" dirty="0">
                <a:solidFill>
                  <a:schemeClr val="tx1"/>
                </a:solidFill>
              </a:rPr>
              <a:t>Hur förändras marken och området vid maximalt vårflöde? </a:t>
            </a:r>
          </a:p>
          <a:p>
            <a:pPr marL="342900" indent="-342900" algn="l" defTabSz="484094">
              <a:buFont typeface="Arial" panose="020B0604020202020204" pitchFamily="34" charset="0"/>
              <a:buChar char="•"/>
              <a:tabLst>
                <a:tab pos="2540000" algn="l"/>
              </a:tabLst>
              <a:defRPr sz="5800">
                <a:solidFill>
                  <a:srgbClr val="000000"/>
                </a:solidFill>
                <a:latin typeface="Helvetica"/>
                <a:ea typeface="Helvetica"/>
                <a:cs typeface="Helvetica"/>
                <a:sym typeface="Helvetica"/>
              </a:defRPr>
            </a:pPr>
            <a:r>
              <a:rPr lang="sv-SE" sz="4000" b="0" dirty="0">
                <a:solidFill>
                  <a:schemeClr val="tx1"/>
                </a:solidFill>
              </a:rPr>
              <a:t>Finns det vattendrag? Finns det risk för översvämning? </a:t>
            </a:r>
          </a:p>
          <a:p>
            <a:pPr marL="342900" indent="-342900" algn="l" defTabSz="484094">
              <a:buFont typeface="Arial" panose="020B0604020202020204" pitchFamily="34" charset="0"/>
              <a:buChar char="•"/>
              <a:tabLst>
                <a:tab pos="2540000" algn="l"/>
              </a:tabLst>
              <a:defRPr sz="5800">
                <a:solidFill>
                  <a:srgbClr val="000000"/>
                </a:solidFill>
                <a:latin typeface="Helvetica"/>
                <a:ea typeface="Helvetica"/>
                <a:cs typeface="Helvetica"/>
                <a:sym typeface="Helvetica"/>
              </a:defRPr>
            </a:pPr>
            <a:r>
              <a:rPr lang="sv-SE" sz="4000" b="0" dirty="0">
                <a:solidFill>
                  <a:schemeClr val="tx1"/>
                </a:solidFill>
              </a:rPr>
              <a:t>Hur är underlaget? Fast eller löst? </a:t>
            </a:r>
          </a:p>
          <a:p>
            <a:pPr marL="342900" indent="-342900" algn="l" defTabSz="484094">
              <a:buFont typeface="Arial" panose="020B0604020202020204" pitchFamily="34" charset="0"/>
              <a:buChar char="•"/>
              <a:tabLst>
                <a:tab pos="2540000" algn="l"/>
              </a:tabLst>
              <a:defRPr sz="5800">
                <a:solidFill>
                  <a:srgbClr val="000000"/>
                </a:solidFill>
                <a:latin typeface="Helvetica"/>
                <a:ea typeface="Helvetica"/>
                <a:cs typeface="Helvetica"/>
                <a:sym typeface="Helvetica"/>
              </a:defRPr>
            </a:pPr>
            <a:r>
              <a:rPr lang="sv-SE" sz="4000" b="0" dirty="0">
                <a:solidFill>
                  <a:schemeClr val="tx1"/>
                </a:solidFill>
              </a:rPr>
              <a:t>Hur ser vädret och platsen ut under olika årstider? </a:t>
            </a:r>
          </a:p>
          <a:p>
            <a:pPr marL="342900" indent="-342900" algn="l" defTabSz="484094">
              <a:buFont typeface="Arial" panose="020B0604020202020204" pitchFamily="34" charset="0"/>
              <a:buChar char="•"/>
              <a:tabLst>
                <a:tab pos="2540000" algn="l"/>
              </a:tabLst>
              <a:defRPr sz="5800">
                <a:solidFill>
                  <a:srgbClr val="000000"/>
                </a:solidFill>
                <a:latin typeface="Helvetica"/>
                <a:ea typeface="Helvetica"/>
                <a:cs typeface="Helvetica"/>
                <a:sym typeface="Helvetica"/>
              </a:defRPr>
            </a:pPr>
            <a:r>
              <a:rPr lang="sv-SE" sz="4000" b="0" dirty="0">
                <a:solidFill>
                  <a:schemeClr val="tx1"/>
                </a:solidFill>
              </a:rPr>
              <a:t>Finns det andra byggnadsverk eller ledinfrastruktur? Hur har de hanterat olika väder?</a:t>
            </a:r>
          </a:p>
          <a:p>
            <a:pPr marL="342900" indent="-342900" algn="l" defTabSz="484094">
              <a:buFont typeface="Arial" panose="020B0604020202020204" pitchFamily="34" charset="0"/>
              <a:buChar char="•"/>
              <a:tabLst>
                <a:tab pos="2540000" algn="l"/>
              </a:tabLst>
              <a:defRPr sz="5800">
                <a:solidFill>
                  <a:srgbClr val="000000"/>
                </a:solidFill>
                <a:latin typeface="Helvetica"/>
                <a:ea typeface="Helvetica"/>
                <a:cs typeface="Helvetica"/>
                <a:sym typeface="Helvetica"/>
              </a:defRPr>
            </a:pPr>
            <a:r>
              <a:rPr lang="sv-SE" sz="4000" b="0" dirty="0">
                <a:solidFill>
                  <a:schemeClr val="tx1"/>
                </a:solidFill>
              </a:rPr>
              <a:t>Finns det stående vatten i anslutning till leden? </a:t>
            </a:r>
          </a:p>
          <a:p>
            <a:pPr marL="342900" indent="-342900" algn="l" defTabSz="484094">
              <a:buFont typeface="Arial" panose="020B0604020202020204" pitchFamily="34" charset="0"/>
              <a:buChar char="•"/>
              <a:tabLst>
                <a:tab pos="2540000" algn="l"/>
              </a:tabLst>
              <a:defRPr sz="5800">
                <a:solidFill>
                  <a:srgbClr val="000000"/>
                </a:solidFill>
                <a:latin typeface="Helvetica"/>
                <a:ea typeface="Helvetica"/>
                <a:cs typeface="Helvetica"/>
                <a:sym typeface="Helvetica"/>
              </a:defRPr>
            </a:pPr>
            <a:r>
              <a:rPr lang="sv-SE" sz="4000" b="0" dirty="0">
                <a:solidFill>
                  <a:schemeClr val="tx1"/>
                </a:solidFill>
              </a:rPr>
              <a:t>Finns det områden med värmeöar? </a:t>
            </a:r>
          </a:p>
          <a:p>
            <a:pPr marL="342900" indent="-342900" algn="l" defTabSz="484094">
              <a:buFont typeface="Arial" panose="020B0604020202020204" pitchFamily="34" charset="0"/>
              <a:buChar char="•"/>
              <a:tabLst>
                <a:tab pos="2540000" algn="l"/>
              </a:tabLst>
              <a:defRPr sz="5800">
                <a:solidFill>
                  <a:srgbClr val="000000"/>
                </a:solidFill>
                <a:latin typeface="Helvetica"/>
                <a:ea typeface="Helvetica"/>
                <a:cs typeface="Helvetica"/>
                <a:sym typeface="Helvetica"/>
              </a:defRPr>
            </a:pPr>
            <a:r>
              <a:rPr lang="sv-SE" sz="4000" b="0" dirty="0">
                <a:solidFill>
                  <a:schemeClr val="tx1"/>
                </a:solidFill>
              </a:rPr>
              <a:t>Finns det risk för stigande havsnivå?</a:t>
            </a:r>
          </a:p>
          <a:p>
            <a:pPr marL="342900" indent="-342900" algn="l" defTabSz="484094">
              <a:buFont typeface="Arial" panose="020B0604020202020204" pitchFamily="34" charset="0"/>
              <a:buChar char="•"/>
              <a:tabLst>
                <a:tab pos="2540000" algn="l"/>
              </a:tabLst>
              <a:defRPr sz="5800">
                <a:solidFill>
                  <a:srgbClr val="000000"/>
                </a:solidFill>
                <a:latin typeface="Helvetica"/>
                <a:ea typeface="Helvetica"/>
                <a:cs typeface="Helvetica"/>
                <a:sym typeface="Helvetica"/>
              </a:defRPr>
            </a:pPr>
            <a:r>
              <a:rPr lang="sv-SE" sz="4000" b="0" dirty="0">
                <a:solidFill>
                  <a:schemeClr val="tx1"/>
                </a:solidFill>
              </a:rPr>
              <a:t>Finns det risk för ras, skred eller erosion? Finns det stabiliserande vegetation eller är det öppet? </a:t>
            </a:r>
          </a:p>
        </p:txBody>
      </p:sp>
      <p:pic>
        <p:nvPicPr>
          <p:cNvPr id="17" name="Bildobjekt 16"/>
          <p:cNvPicPr>
            <a:picLocks noChangeAspect="1"/>
          </p:cNvPicPr>
          <p:nvPr/>
        </p:nvPicPr>
        <p:blipFill>
          <a:blip r:embed="rId4">
            <a:clrChange>
              <a:clrFrom>
                <a:srgbClr val="FFFFFF"/>
              </a:clrFrom>
              <a:clrTo>
                <a:srgbClr val="FFFFFF">
                  <a:alpha val="0"/>
                </a:srgbClr>
              </a:clrTo>
            </a:clrChange>
          </a:blip>
          <a:stretch>
            <a:fillRect/>
          </a:stretch>
        </p:blipFill>
        <p:spPr>
          <a:xfrm>
            <a:off x="21822362" y="301761"/>
            <a:ext cx="2152650" cy="1362075"/>
          </a:xfrm>
          <a:prstGeom prst="rect">
            <a:avLst/>
          </a:prstGeom>
        </p:spPr>
      </p:pic>
    </p:spTree>
    <p:extLst>
      <p:ext uri="{BB962C8B-B14F-4D97-AF65-F5344CB8AC3E}">
        <p14:creationId xmlns:p14="http://schemas.microsoft.com/office/powerpoint/2010/main" val="23933664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AM_LOGO_VIT_PAYOFF.png" descr="ESAM_LOGO_VIT_PAYOFF.png"/>
          <p:cNvPicPr>
            <a:picLocks noChangeAspect="1"/>
          </p:cNvPicPr>
          <p:nvPr/>
        </p:nvPicPr>
        <p:blipFill>
          <a:blip r:embed="rId3"/>
          <a:stretch>
            <a:fillRect/>
          </a:stretch>
        </p:blipFill>
        <p:spPr>
          <a:xfrm>
            <a:off x="19837398" y="12089079"/>
            <a:ext cx="3969928" cy="1001665"/>
          </a:xfrm>
          <a:prstGeom prst="rect">
            <a:avLst/>
          </a:prstGeom>
          <a:ln w="12700">
            <a:miter lim="400000"/>
          </a:ln>
        </p:spPr>
      </p:pic>
      <p:grpSp>
        <p:nvGrpSpPr>
          <p:cNvPr id="16" name="Grupp 15"/>
          <p:cNvGrpSpPr/>
          <p:nvPr/>
        </p:nvGrpSpPr>
        <p:grpSpPr>
          <a:xfrm rot="16200000">
            <a:off x="6556776" y="2543013"/>
            <a:ext cx="33246842" cy="4703769"/>
            <a:chOff x="3275937" y="8019166"/>
            <a:chExt cx="14677212" cy="3033269"/>
          </a:xfrm>
        </p:grpSpPr>
        <p:sp>
          <p:nvSpPr>
            <p:cNvPr id="4" name="Frihandsfigur 3"/>
            <p:cNvSpPr/>
            <p:nvPr/>
          </p:nvSpPr>
          <p:spPr>
            <a:xfrm>
              <a:off x="3309870" y="8058182"/>
              <a:ext cx="14643279" cy="2667493"/>
            </a:xfrm>
            <a:custGeom>
              <a:avLst/>
              <a:gdLst>
                <a:gd name="connsiteX0" fmla="*/ 0 w 14643279"/>
                <a:gd name="connsiteY0" fmla="*/ 1729762 h 2667493"/>
                <a:gd name="connsiteX1" fmla="*/ 3734874 w 14643279"/>
                <a:gd name="connsiteY1" fmla="*/ 16872 h 2667493"/>
                <a:gd name="connsiteX2" fmla="*/ 9852338 w 14643279"/>
                <a:gd name="connsiteY2" fmla="*/ 2657041 h 2667493"/>
                <a:gd name="connsiteX3" fmla="*/ 14643279 w 14643279"/>
                <a:gd name="connsiteY3" fmla="*/ 763846 h 2667493"/>
              </a:gdLst>
              <a:ahLst/>
              <a:cxnLst>
                <a:cxn ang="0">
                  <a:pos x="connsiteX0" y="connsiteY0"/>
                </a:cxn>
                <a:cxn ang="0">
                  <a:pos x="connsiteX1" y="connsiteY1"/>
                </a:cxn>
                <a:cxn ang="0">
                  <a:pos x="connsiteX2" y="connsiteY2"/>
                </a:cxn>
                <a:cxn ang="0">
                  <a:pos x="connsiteX3" y="connsiteY3"/>
                </a:cxn>
              </a:cxnLst>
              <a:rect l="l" t="t" r="r" b="b"/>
              <a:pathLst>
                <a:path w="14643279" h="2667493">
                  <a:moveTo>
                    <a:pt x="0" y="1729762"/>
                  </a:moveTo>
                  <a:cubicBezTo>
                    <a:pt x="1046409" y="796043"/>
                    <a:pt x="2092818" y="-137675"/>
                    <a:pt x="3734874" y="16872"/>
                  </a:cubicBezTo>
                  <a:cubicBezTo>
                    <a:pt x="5376930" y="171418"/>
                    <a:pt x="8034271" y="2532545"/>
                    <a:pt x="9852338" y="2657041"/>
                  </a:cubicBezTo>
                  <a:cubicBezTo>
                    <a:pt x="11670405" y="2781537"/>
                    <a:pt x="13156842" y="1772691"/>
                    <a:pt x="14643279" y="763846"/>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D85AA2"/>
                </a:solidFill>
                <a:effectLst/>
                <a:uFillTx/>
              </a:endParaRPr>
            </a:p>
          </p:txBody>
        </p:sp>
        <p:sp>
          <p:nvSpPr>
            <p:cNvPr id="5" name="Frihandsfigur 4"/>
            <p:cNvSpPr/>
            <p:nvPr/>
          </p:nvSpPr>
          <p:spPr>
            <a:xfrm>
              <a:off x="3296992" y="8216990"/>
              <a:ext cx="14630400" cy="2352832"/>
            </a:xfrm>
            <a:custGeom>
              <a:avLst/>
              <a:gdLst>
                <a:gd name="connsiteX0" fmla="*/ 0 w 14630400"/>
                <a:gd name="connsiteY0" fmla="*/ 1583833 h 2352832"/>
                <a:gd name="connsiteX1" fmla="*/ 3348507 w 14630400"/>
                <a:gd name="connsiteY1" fmla="*/ 12610 h 2352832"/>
                <a:gd name="connsiteX2" fmla="*/ 7547019 w 14630400"/>
                <a:gd name="connsiteY2" fmla="*/ 2343686 h 2352832"/>
                <a:gd name="connsiteX3" fmla="*/ 14630400 w 14630400"/>
                <a:gd name="connsiteY3" fmla="*/ 669433 h 2352832"/>
              </a:gdLst>
              <a:ahLst/>
              <a:cxnLst>
                <a:cxn ang="0">
                  <a:pos x="connsiteX0" y="connsiteY0"/>
                </a:cxn>
                <a:cxn ang="0">
                  <a:pos x="connsiteX1" y="connsiteY1"/>
                </a:cxn>
                <a:cxn ang="0">
                  <a:pos x="connsiteX2" y="connsiteY2"/>
                </a:cxn>
                <a:cxn ang="0">
                  <a:pos x="connsiteX3" y="connsiteY3"/>
                </a:cxn>
              </a:cxnLst>
              <a:rect l="l" t="t" r="r" b="b"/>
              <a:pathLst>
                <a:path w="14630400" h="2352832">
                  <a:moveTo>
                    <a:pt x="0" y="1583833"/>
                  </a:moveTo>
                  <a:cubicBezTo>
                    <a:pt x="1045335" y="734900"/>
                    <a:pt x="2090671" y="-114032"/>
                    <a:pt x="3348507" y="12610"/>
                  </a:cubicBezTo>
                  <a:cubicBezTo>
                    <a:pt x="4606343" y="139252"/>
                    <a:pt x="5666704" y="2234216"/>
                    <a:pt x="7547019" y="2343686"/>
                  </a:cubicBezTo>
                  <a:cubicBezTo>
                    <a:pt x="9427334" y="2453156"/>
                    <a:pt x="12028867" y="1561294"/>
                    <a:pt x="14630400" y="669433"/>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6" name="Frihandsfigur 5"/>
            <p:cNvSpPr/>
            <p:nvPr/>
          </p:nvSpPr>
          <p:spPr>
            <a:xfrm>
              <a:off x="3275937" y="8229231"/>
              <a:ext cx="14630400" cy="1684083"/>
            </a:xfrm>
            <a:custGeom>
              <a:avLst/>
              <a:gdLst>
                <a:gd name="connsiteX0" fmla="*/ 0 w 14630400"/>
                <a:gd name="connsiteY0" fmla="*/ 1550873 h 1684083"/>
                <a:gd name="connsiteX1" fmla="*/ 5192202 w 14630400"/>
                <a:gd name="connsiteY1" fmla="*/ 369 h 1684083"/>
                <a:gd name="connsiteX2" fmla="*/ 8984974 w 14630400"/>
                <a:gd name="connsiteY2" fmla="*/ 1670143 h 1684083"/>
                <a:gd name="connsiteX3" fmla="*/ 14630400 w 14630400"/>
                <a:gd name="connsiteY3" fmla="*/ 660327 h 1684083"/>
              </a:gdLst>
              <a:ahLst/>
              <a:cxnLst>
                <a:cxn ang="0">
                  <a:pos x="connsiteX0" y="connsiteY0"/>
                </a:cxn>
                <a:cxn ang="0">
                  <a:pos x="connsiteX1" y="connsiteY1"/>
                </a:cxn>
                <a:cxn ang="0">
                  <a:pos x="connsiteX2" y="connsiteY2"/>
                </a:cxn>
                <a:cxn ang="0">
                  <a:pos x="connsiteX3" y="connsiteY3"/>
                </a:cxn>
              </a:cxnLst>
              <a:rect l="l" t="t" r="r" b="b"/>
              <a:pathLst>
                <a:path w="14630400" h="1684083">
                  <a:moveTo>
                    <a:pt x="0" y="1550873"/>
                  </a:moveTo>
                  <a:cubicBezTo>
                    <a:pt x="1847353" y="765682"/>
                    <a:pt x="3694706" y="-19509"/>
                    <a:pt x="5192202" y="369"/>
                  </a:cubicBezTo>
                  <a:cubicBezTo>
                    <a:pt x="6689698" y="20247"/>
                    <a:pt x="7411941" y="1560150"/>
                    <a:pt x="8984974" y="1670143"/>
                  </a:cubicBezTo>
                  <a:cubicBezTo>
                    <a:pt x="10558007" y="1780136"/>
                    <a:pt x="12594203" y="1220231"/>
                    <a:pt x="14630400" y="660327"/>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7" name="Frihandsfigur 6"/>
            <p:cNvSpPr/>
            <p:nvPr/>
          </p:nvSpPr>
          <p:spPr>
            <a:xfrm>
              <a:off x="3307743" y="8510485"/>
              <a:ext cx="14598594" cy="1277571"/>
            </a:xfrm>
            <a:custGeom>
              <a:avLst/>
              <a:gdLst>
                <a:gd name="connsiteX0" fmla="*/ 0 w 14598594"/>
                <a:gd name="connsiteY0" fmla="*/ 1277571 h 1277571"/>
                <a:gd name="connsiteX1" fmla="*/ 3315694 w 14598594"/>
                <a:gd name="connsiteY1" fmla="*/ 315463 h 1277571"/>
                <a:gd name="connsiteX2" fmla="*/ 6233822 w 14598594"/>
                <a:gd name="connsiteY2" fmla="*/ 856152 h 1277571"/>
                <a:gd name="connsiteX3" fmla="*/ 9215561 w 14598594"/>
                <a:gd name="connsiteY3" fmla="*/ 13313 h 1277571"/>
                <a:gd name="connsiteX4" fmla="*/ 14598594 w 14598594"/>
                <a:gd name="connsiteY4" fmla="*/ 418830 h 1277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98594" h="1277571">
                  <a:moveTo>
                    <a:pt x="0" y="1277571"/>
                  </a:moveTo>
                  <a:cubicBezTo>
                    <a:pt x="1138362" y="831635"/>
                    <a:pt x="2276724" y="385699"/>
                    <a:pt x="3315694" y="315463"/>
                  </a:cubicBezTo>
                  <a:cubicBezTo>
                    <a:pt x="4354664" y="245226"/>
                    <a:pt x="5250511" y="906510"/>
                    <a:pt x="6233822" y="856152"/>
                  </a:cubicBezTo>
                  <a:cubicBezTo>
                    <a:pt x="7217133" y="805794"/>
                    <a:pt x="7821432" y="86200"/>
                    <a:pt x="9215561" y="13313"/>
                  </a:cubicBezTo>
                  <a:cubicBezTo>
                    <a:pt x="10609690" y="-59574"/>
                    <a:pt x="12604142" y="179628"/>
                    <a:pt x="14598594" y="41883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8" name="Frihandsfigur 7"/>
            <p:cNvSpPr/>
            <p:nvPr/>
          </p:nvSpPr>
          <p:spPr>
            <a:xfrm>
              <a:off x="3339548" y="8482302"/>
              <a:ext cx="14566789" cy="2251349"/>
            </a:xfrm>
            <a:custGeom>
              <a:avLst/>
              <a:gdLst>
                <a:gd name="connsiteX0" fmla="*/ 0 w 14566789"/>
                <a:gd name="connsiteY0" fmla="*/ 1289851 h 2251349"/>
                <a:gd name="connsiteX1" fmla="*/ 3991555 w 14566789"/>
                <a:gd name="connsiteY1" fmla="*/ 2212202 h 2251349"/>
                <a:gd name="connsiteX2" fmla="*/ 7347005 w 14566789"/>
                <a:gd name="connsiteY2" fmla="*/ 128961 h 2251349"/>
                <a:gd name="connsiteX3" fmla="*/ 14566789 w 14566789"/>
                <a:gd name="connsiteY3" fmla="*/ 399305 h 2251349"/>
              </a:gdLst>
              <a:ahLst/>
              <a:cxnLst>
                <a:cxn ang="0">
                  <a:pos x="connsiteX0" y="connsiteY0"/>
                </a:cxn>
                <a:cxn ang="0">
                  <a:pos x="connsiteX1" y="connsiteY1"/>
                </a:cxn>
                <a:cxn ang="0">
                  <a:pos x="connsiteX2" y="connsiteY2"/>
                </a:cxn>
                <a:cxn ang="0">
                  <a:pos x="connsiteX3" y="connsiteY3"/>
                </a:cxn>
              </a:cxnLst>
              <a:rect l="l" t="t" r="r" b="b"/>
              <a:pathLst>
                <a:path w="14566789" h="2251349">
                  <a:moveTo>
                    <a:pt x="0" y="1289851"/>
                  </a:moveTo>
                  <a:cubicBezTo>
                    <a:pt x="1383527" y="1847767"/>
                    <a:pt x="2767054" y="2405684"/>
                    <a:pt x="3991555" y="2212202"/>
                  </a:cubicBezTo>
                  <a:cubicBezTo>
                    <a:pt x="5216056" y="2018720"/>
                    <a:pt x="5584466" y="431110"/>
                    <a:pt x="7347005" y="128961"/>
                  </a:cubicBezTo>
                  <a:cubicBezTo>
                    <a:pt x="9109544" y="-173188"/>
                    <a:pt x="11838166" y="113058"/>
                    <a:pt x="14566789" y="399305"/>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0" name="Frihandsfigur 9"/>
            <p:cNvSpPr/>
            <p:nvPr/>
          </p:nvSpPr>
          <p:spPr>
            <a:xfrm>
              <a:off x="3323645" y="8881607"/>
              <a:ext cx="14598595" cy="1556080"/>
            </a:xfrm>
            <a:custGeom>
              <a:avLst/>
              <a:gdLst>
                <a:gd name="connsiteX0" fmla="*/ 0 w 14598595"/>
                <a:gd name="connsiteY0" fmla="*/ 906449 h 1556080"/>
                <a:gd name="connsiteX1" fmla="*/ 6567778 w 14598595"/>
                <a:gd name="connsiteY1" fmla="*/ 532737 h 1556080"/>
                <a:gd name="connsiteX2" fmla="*/ 11696369 w 14598595"/>
                <a:gd name="connsiteY2" fmla="*/ 1550504 h 1556080"/>
                <a:gd name="connsiteX3" fmla="*/ 14598595 w 14598595"/>
                <a:gd name="connsiteY3" fmla="*/ 0 h 1556080"/>
              </a:gdLst>
              <a:ahLst/>
              <a:cxnLst>
                <a:cxn ang="0">
                  <a:pos x="connsiteX0" y="connsiteY0"/>
                </a:cxn>
                <a:cxn ang="0">
                  <a:pos x="connsiteX1" y="connsiteY1"/>
                </a:cxn>
                <a:cxn ang="0">
                  <a:pos x="connsiteX2" y="connsiteY2"/>
                </a:cxn>
                <a:cxn ang="0">
                  <a:pos x="connsiteX3" y="connsiteY3"/>
                </a:cxn>
              </a:cxnLst>
              <a:rect l="l" t="t" r="r" b="b"/>
              <a:pathLst>
                <a:path w="14598595" h="1556080">
                  <a:moveTo>
                    <a:pt x="0" y="906449"/>
                  </a:moveTo>
                  <a:cubicBezTo>
                    <a:pt x="2309191" y="665922"/>
                    <a:pt x="4618383" y="425395"/>
                    <a:pt x="6567778" y="532737"/>
                  </a:cubicBezTo>
                  <a:cubicBezTo>
                    <a:pt x="8517173" y="640079"/>
                    <a:pt x="10357900" y="1639293"/>
                    <a:pt x="11696369" y="1550504"/>
                  </a:cubicBezTo>
                  <a:cubicBezTo>
                    <a:pt x="13034838" y="1461715"/>
                    <a:pt x="13816716" y="730857"/>
                    <a:pt x="14598595" y="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1" name="Frihandsfigur 10"/>
            <p:cNvSpPr/>
            <p:nvPr/>
          </p:nvSpPr>
          <p:spPr>
            <a:xfrm>
              <a:off x="3323645" y="8019166"/>
              <a:ext cx="14598595" cy="2177228"/>
            </a:xfrm>
            <a:custGeom>
              <a:avLst/>
              <a:gdLst>
                <a:gd name="connsiteX0" fmla="*/ 0 w 14598595"/>
                <a:gd name="connsiteY0" fmla="*/ 1745036 h 2177228"/>
                <a:gd name="connsiteX1" fmla="*/ 4564049 w 14598595"/>
                <a:gd name="connsiteY1" fmla="*/ 3700 h 2177228"/>
                <a:gd name="connsiteX2" fmla="*/ 9096292 w 14598595"/>
                <a:gd name="connsiteY2" fmla="*/ 2158504 h 2177228"/>
                <a:gd name="connsiteX3" fmla="*/ 14598595 w 14598595"/>
                <a:gd name="connsiteY3" fmla="*/ 870392 h 2177228"/>
              </a:gdLst>
              <a:ahLst/>
              <a:cxnLst>
                <a:cxn ang="0">
                  <a:pos x="connsiteX0" y="connsiteY0"/>
                </a:cxn>
                <a:cxn ang="0">
                  <a:pos x="connsiteX1" y="connsiteY1"/>
                </a:cxn>
                <a:cxn ang="0">
                  <a:pos x="connsiteX2" y="connsiteY2"/>
                </a:cxn>
                <a:cxn ang="0">
                  <a:pos x="connsiteX3" y="connsiteY3"/>
                </a:cxn>
              </a:cxnLst>
              <a:rect l="l" t="t" r="r" b="b"/>
              <a:pathLst>
                <a:path w="14598595" h="2177228">
                  <a:moveTo>
                    <a:pt x="0" y="1745036"/>
                  </a:moveTo>
                  <a:cubicBezTo>
                    <a:pt x="1524000" y="839912"/>
                    <a:pt x="3048000" y="-65211"/>
                    <a:pt x="4564049" y="3700"/>
                  </a:cubicBezTo>
                  <a:cubicBezTo>
                    <a:pt x="6080098" y="72611"/>
                    <a:pt x="7423868" y="2014055"/>
                    <a:pt x="9096292" y="2158504"/>
                  </a:cubicBezTo>
                  <a:cubicBezTo>
                    <a:pt x="10768716" y="2302953"/>
                    <a:pt x="12683655" y="1586672"/>
                    <a:pt x="14598595" y="870392"/>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2" name="Frihandsfigur 11"/>
            <p:cNvSpPr/>
            <p:nvPr/>
          </p:nvSpPr>
          <p:spPr>
            <a:xfrm>
              <a:off x="3331597" y="8181890"/>
              <a:ext cx="14511130" cy="2210531"/>
            </a:xfrm>
            <a:custGeom>
              <a:avLst/>
              <a:gdLst>
                <a:gd name="connsiteX0" fmla="*/ 0 w 14511130"/>
                <a:gd name="connsiteY0" fmla="*/ 1566409 h 2210531"/>
                <a:gd name="connsiteX1" fmla="*/ 1566406 w 14511130"/>
                <a:gd name="connsiteY1" fmla="*/ 151077 h 2210531"/>
                <a:gd name="connsiteX2" fmla="*/ 5406886 w 14511130"/>
                <a:gd name="connsiteY2" fmla="*/ 2210465 h 2210531"/>
                <a:gd name="connsiteX3" fmla="*/ 8810045 w 14511130"/>
                <a:gd name="connsiteY3" fmla="*/ 71564 h 2210531"/>
                <a:gd name="connsiteX4" fmla="*/ 14511130 w 14511130"/>
                <a:gd name="connsiteY4" fmla="*/ 715620 h 2210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11130" h="2210531">
                  <a:moveTo>
                    <a:pt x="0" y="1566409"/>
                  </a:moveTo>
                  <a:cubicBezTo>
                    <a:pt x="332629" y="805071"/>
                    <a:pt x="665258" y="43734"/>
                    <a:pt x="1566406" y="151077"/>
                  </a:cubicBezTo>
                  <a:cubicBezTo>
                    <a:pt x="2467554" y="258420"/>
                    <a:pt x="4199613" y="2223717"/>
                    <a:pt x="5406886" y="2210465"/>
                  </a:cubicBezTo>
                  <a:cubicBezTo>
                    <a:pt x="6614159" y="2197213"/>
                    <a:pt x="7292671" y="320705"/>
                    <a:pt x="8810045" y="71564"/>
                  </a:cubicBezTo>
                  <a:cubicBezTo>
                    <a:pt x="10327419" y="-177577"/>
                    <a:pt x="12419274" y="269021"/>
                    <a:pt x="14511130" y="715620"/>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3" name="Frihandsfigur 12"/>
            <p:cNvSpPr/>
            <p:nvPr/>
          </p:nvSpPr>
          <p:spPr>
            <a:xfrm>
              <a:off x="3283889" y="8802438"/>
              <a:ext cx="14622448" cy="2249997"/>
            </a:xfrm>
            <a:custGeom>
              <a:avLst/>
              <a:gdLst>
                <a:gd name="connsiteX0" fmla="*/ 0 w 14622448"/>
                <a:gd name="connsiteY0" fmla="*/ 953812 h 2249997"/>
                <a:gd name="connsiteX1" fmla="*/ 4619708 w 14622448"/>
                <a:gd name="connsiteY1" fmla="*/ 47364 h 2249997"/>
                <a:gd name="connsiteX2" fmla="*/ 12340424 w 14622448"/>
                <a:gd name="connsiteY2" fmla="*/ 2249875 h 2249997"/>
                <a:gd name="connsiteX3" fmla="*/ 14622448 w 14622448"/>
                <a:gd name="connsiteY3" fmla="*/ 126877 h 2249997"/>
              </a:gdLst>
              <a:ahLst/>
              <a:cxnLst>
                <a:cxn ang="0">
                  <a:pos x="connsiteX0" y="connsiteY0"/>
                </a:cxn>
                <a:cxn ang="0">
                  <a:pos x="connsiteX1" y="connsiteY1"/>
                </a:cxn>
                <a:cxn ang="0">
                  <a:pos x="connsiteX2" y="connsiteY2"/>
                </a:cxn>
                <a:cxn ang="0">
                  <a:pos x="connsiteX3" y="connsiteY3"/>
                </a:cxn>
              </a:cxnLst>
              <a:rect l="l" t="t" r="r" b="b"/>
              <a:pathLst>
                <a:path w="14622448" h="2249997">
                  <a:moveTo>
                    <a:pt x="0" y="953812"/>
                  </a:moveTo>
                  <a:cubicBezTo>
                    <a:pt x="1281485" y="392583"/>
                    <a:pt x="2562971" y="-168646"/>
                    <a:pt x="4619708" y="47364"/>
                  </a:cubicBezTo>
                  <a:cubicBezTo>
                    <a:pt x="6676445" y="263374"/>
                    <a:pt x="10673301" y="2236623"/>
                    <a:pt x="12340424" y="2249875"/>
                  </a:cubicBezTo>
                  <a:cubicBezTo>
                    <a:pt x="14007547" y="2263127"/>
                    <a:pt x="14314997" y="1195002"/>
                    <a:pt x="14622448" y="126877"/>
                  </a:cubicBez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sp>
          <p:nvSpPr>
            <p:cNvPr id="14" name="Frihandsfigur 13"/>
            <p:cNvSpPr/>
            <p:nvPr/>
          </p:nvSpPr>
          <p:spPr>
            <a:xfrm>
              <a:off x="3339548" y="8425483"/>
              <a:ext cx="14566789" cy="1878023"/>
            </a:xfrm>
            <a:custGeom>
              <a:avLst/>
              <a:gdLst>
                <a:gd name="connsiteX0" fmla="*/ 0 w 14566789"/>
                <a:gd name="connsiteY0" fmla="*/ 1291011 h 1878023"/>
                <a:gd name="connsiteX1" fmla="*/ 2918129 w 14566789"/>
                <a:gd name="connsiteY1" fmla="*/ 1815797 h 1878023"/>
                <a:gd name="connsiteX2" fmla="*/ 6694998 w 14566789"/>
                <a:gd name="connsiteY2" fmla="*/ 18802 h 1878023"/>
                <a:gd name="connsiteX3" fmla="*/ 10392355 w 14566789"/>
                <a:gd name="connsiteY3" fmla="*/ 853689 h 1878023"/>
                <a:gd name="connsiteX4" fmla="*/ 14534984 w 14566789"/>
                <a:gd name="connsiteY4" fmla="*/ 495880 h 1878023"/>
                <a:gd name="connsiteX5" fmla="*/ 14534984 w 14566789"/>
                <a:gd name="connsiteY5" fmla="*/ 495880 h 1878023"/>
                <a:gd name="connsiteX6" fmla="*/ 14566789 w 14566789"/>
                <a:gd name="connsiteY6" fmla="*/ 440221 h 1878023"/>
                <a:gd name="connsiteX7" fmla="*/ 14566789 w 14566789"/>
                <a:gd name="connsiteY7" fmla="*/ 440221 h 1878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66789" h="1878023">
                  <a:moveTo>
                    <a:pt x="0" y="1291011"/>
                  </a:moveTo>
                  <a:cubicBezTo>
                    <a:pt x="901148" y="1659421"/>
                    <a:pt x="1802296" y="2027832"/>
                    <a:pt x="2918129" y="1815797"/>
                  </a:cubicBezTo>
                  <a:cubicBezTo>
                    <a:pt x="4033962" y="1603762"/>
                    <a:pt x="5449294" y="179153"/>
                    <a:pt x="6694998" y="18802"/>
                  </a:cubicBezTo>
                  <a:cubicBezTo>
                    <a:pt x="7940702" y="-141549"/>
                    <a:pt x="9085691" y="774176"/>
                    <a:pt x="10392355" y="853689"/>
                  </a:cubicBezTo>
                  <a:cubicBezTo>
                    <a:pt x="11699019" y="933202"/>
                    <a:pt x="14534984" y="495880"/>
                    <a:pt x="14534984" y="495880"/>
                  </a:cubicBezTo>
                  <a:lnTo>
                    <a:pt x="14534984" y="495880"/>
                  </a:lnTo>
                  <a:lnTo>
                    <a:pt x="14566789" y="440221"/>
                  </a:lnTo>
                  <a:lnTo>
                    <a:pt x="14566789" y="440221"/>
                  </a:lnTo>
                </a:path>
              </a:pathLst>
            </a:custGeom>
            <a:noFill/>
            <a:ln w="76200" cap="flat">
              <a:solidFill>
                <a:srgbClr val="E2543A"/>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a:ln>
                  <a:noFill/>
                </a:ln>
                <a:solidFill>
                  <a:srgbClr val="000000"/>
                </a:solidFill>
                <a:effectLst/>
                <a:uFillTx/>
              </a:endParaRPr>
            </a:p>
          </p:txBody>
        </p:sp>
      </p:grpSp>
      <p:sp>
        <p:nvSpPr>
          <p:cNvPr id="35" name="RUBRIK I VERSALER…"/>
          <p:cNvSpPr txBox="1"/>
          <p:nvPr/>
        </p:nvSpPr>
        <p:spPr>
          <a:xfrm>
            <a:off x="1449117" y="1663836"/>
            <a:ext cx="11149068" cy="7566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l" defTabSz="484094">
              <a:lnSpc>
                <a:spcPts val="5900"/>
              </a:lnSpc>
              <a:tabLst>
                <a:tab pos="2540000" algn="l"/>
              </a:tabLst>
              <a:defRPr sz="5800">
                <a:solidFill>
                  <a:srgbClr val="000000"/>
                </a:solidFill>
                <a:latin typeface="Helvetica"/>
                <a:ea typeface="Helvetica"/>
                <a:cs typeface="Helvetica"/>
                <a:sym typeface="Helvetica"/>
              </a:defRPr>
            </a:pPr>
            <a:r>
              <a:rPr lang="sv-SE" sz="8000" dirty="0">
                <a:solidFill>
                  <a:schemeClr val="tx1"/>
                </a:solidFill>
              </a:rPr>
              <a:t>Resurser</a:t>
            </a:r>
            <a:endParaRPr sz="5400" dirty="0">
              <a:solidFill>
                <a:schemeClr val="tx1"/>
              </a:solidFill>
            </a:endParaRPr>
          </a:p>
        </p:txBody>
      </p:sp>
      <p:grpSp>
        <p:nvGrpSpPr>
          <p:cNvPr id="17" name="Grupp 16"/>
          <p:cNvGrpSpPr/>
          <p:nvPr/>
        </p:nvGrpSpPr>
        <p:grpSpPr>
          <a:xfrm>
            <a:off x="1449116" y="2637425"/>
            <a:ext cx="12850207" cy="1329408"/>
            <a:chOff x="1399376" y="2566173"/>
            <a:chExt cx="12850207" cy="1329408"/>
          </a:xfrm>
        </p:grpSpPr>
        <p:sp>
          <p:nvSpPr>
            <p:cNvPr id="15" name="Rektangel 14">
              <a:hlinkClick r:id="rId4"/>
            </p:cNvPr>
            <p:cNvSpPr/>
            <p:nvPr/>
          </p:nvSpPr>
          <p:spPr>
            <a:xfrm>
              <a:off x="1399376" y="2566173"/>
              <a:ext cx="12850207" cy="1236165"/>
            </a:xfrm>
            <a:prstGeom prst="rect">
              <a:avLst/>
            </a:prstGeom>
            <a:solidFill>
              <a:srgbClr val="E2543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3" name="RUBRIK I VERSALER…">
              <a:hlinkClick r:id="rId4"/>
            </p:cNvPr>
            <p:cNvSpPr txBox="1"/>
            <p:nvPr/>
          </p:nvSpPr>
          <p:spPr>
            <a:xfrm>
              <a:off x="1703361" y="2659416"/>
              <a:ext cx="8794426" cy="1236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bg1"/>
                  </a:solidFill>
                </a:rPr>
                <a:t>Samlade resurser </a:t>
              </a:r>
              <a:endParaRPr lang="sv-SE" sz="4400" b="0" dirty="0">
                <a:solidFill>
                  <a:schemeClr val="bg1"/>
                </a:solidFill>
              </a:endParaRPr>
            </a:p>
          </p:txBody>
        </p:sp>
      </p:grpSp>
      <p:sp>
        <p:nvSpPr>
          <p:cNvPr id="19" name="Rektangel 18"/>
          <p:cNvSpPr/>
          <p:nvPr/>
        </p:nvSpPr>
        <p:spPr>
          <a:xfrm>
            <a:off x="1378921" y="3906806"/>
            <a:ext cx="2300630" cy="553998"/>
          </a:xfrm>
          <a:prstGeom prst="rect">
            <a:avLst/>
          </a:prstGeom>
        </p:spPr>
        <p:txBody>
          <a:bodyPr wrap="none">
            <a:spAutoFit/>
          </a:bodyPr>
          <a:lstStyle/>
          <a:p>
            <a:pPr algn="l"/>
            <a:r>
              <a:rPr lang="sv-SE" dirty="0">
                <a:solidFill>
                  <a:schemeClr val="tx1"/>
                </a:solidFill>
              </a:rPr>
              <a:t>Källa: SMHI</a:t>
            </a:r>
          </a:p>
        </p:txBody>
      </p:sp>
      <p:grpSp>
        <p:nvGrpSpPr>
          <p:cNvPr id="42" name="Grupp 41"/>
          <p:cNvGrpSpPr/>
          <p:nvPr/>
        </p:nvGrpSpPr>
        <p:grpSpPr>
          <a:xfrm>
            <a:off x="1449116" y="4788482"/>
            <a:ext cx="12850207" cy="1329408"/>
            <a:chOff x="1399376" y="2566173"/>
            <a:chExt cx="12850207" cy="1329408"/>
          </a:xfrm>
        </p:grpSpPr>
        <p:sp>
          <p:nvSpPr>
            <p:cNvPr id="43" name="Rektangel 42">
              <a:hlinkClick r:id="rId5"/>
            </p:cNvPr>
            <p:cNvSpPr/>
            <p:nvPr/>
          </p:nvSpPr>
          <p:spPr>
            <a:xfrm>
              <a:off x="1399376" y="2566173"/>
              <a:ext cx="12850207" cy="1236165"/>
            </a:xfrm>
            <a:prstGeom prst="rect">
              <a:avLst/>
            </a:prstGeom>
            <a:solidFill>
              <a:srgbClr val="E2543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45" name="RUBRIK I VERSALER…">
              <a:hlinkClick r:id="rId5"/>
            </p:cNvPr>
            <p:cNvSpPr txBox="1"/>
            <p:nvPr/>
          </p:nvSpPr>
          <p:spPr>
            <a:xfrm>
              <a:off x="1703360" y="2659416"/>
              <a:ext cx="10368799" cy="1236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bg1"/>
                  </a:solidFill>
                </a:rPr>
                <a:t>Klimat- &amp; väderscenarier</a:t>
              </a:r>
              <a:endParaRPr lang="sv-SE" sz="4400" b="0" dirty="0">
                <a:solidFill>
                  <a:schemeClr val="bg1"/>
                </a:solidFill>
              </a:endParaRPr>
            </a:p>
          </p:txBody>
        </p:sp>
      </p:grpSp>
      <p:sp>
        <p:nvSpPr>
          <p:cNvPr id="46" name="Rektangel 45"/>
          <p:cNvSpPr/>
          <p:nvPr/>
        </p:nvSpPr>
        <p:spPr>
          <a:xfrm>
            <a:off x="1378921" y="6057863"/>
            <a:ext cx="2300630" cy="553998"/>
          </a:xfrm>
          <a:prstGeom prst="rect">
            <a:avLst/>
          </a:prstGeom>
        </p:spPr>
        <p:txBody>
          <a:bodyPr wrap="none">
            <a:spAutoFit/>
          </a:bodyPr>
          <a:lstStyle/>
          <a:p>
            <a:pPr algn="l"/>
            <a:r>
              <a:rPr lang="sv-SE" dirty="0">
                <a:solidFill>
                  <a:schemeClr val="tx1"/>
                </a:solidFill>
              </a:rPr>
              <a:t>Källa: SMHI</a:t>
            </a:r>
          </a:p>
        </p:txBody>
      </p:sp>
      <p:grpSp>
        <p:nvGrpSpPr>
          <p:cNvPr id="51" name="Grupp 50"/>
          <p:cNvGrpSpPr/>
          <p:nvPr/>
        </p:nvGrpSpPr>
        <p:grpSpPr>
          <a:xfrm>
            <a:off x="1449116" y="6879512"/>
            <a:ext cx="12850207" cy="1329408"/>
            <a:chOff x="1399376" y="2566173"/>
            <a:chExt cx="12850207" cy="1329408"/>
          </a:xfrm>
        </p:grpSpPr>
        <p:sp>
          <p:nvSpPr>
            <p:cNvPr id="52" name="Rektangel 51">
              <a:hlinkClick r:id="rId6"/>
            </p:cNvPr>
            <p:cNvSpPr/>
            <p:nvPr/>
          </p:nvSpPr>
          <p:spPr>
            <a:xfrm>
              <a:off x="1399376" y="2566173"/>
              <a:ext cx="12850207" cy="1236165"/>
            </a:xfrm>
            <a:prstGeom prst="rect">
              <a:avLst/>
            </a:prstGeom>
            <a:solidFill>
              <a:srgbClr val="E2543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53" name="RUBRIK I VERSALER…">
              <a:hlinkClick r:id="rId7"/>
            </p:cNvPr>
            <p:cNvSpPr txBox="1"/>
            <p:nvPr/>
          </p:nvSpPr>
          <p:spPr>
            <a:xfrm>
              <a:off x="1703360" y="2659416"/>
              <a:ext cx="12387903" cy="1236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bg1"/>
                  </a:solidFill>
                </a:rPr>
                <a:t>Karta över vatten- och </a:t>
              </a:r>
              <a:r>
                <a:rPr lang="sv-SE" sz="6600" b="0" dirty="0" err="1">
                  <a:solidFill>
                    <a:schemeClr val="bg1"/>
                  </a:solidFill>
                </a:rPr>
                <a:t>skredomr</a:t>
              </a:r>
              <a:r>
                <a:rPr lang="sv-SE" sz="6600" b="0" dirty="0">
                  <a:solidFill>
                    <a:schemeClr val="bg1"/>
                  </a:solidFill>
                </a:rPr>
                <a:t>.</a:t>
              </a:r>
              <a:endParaRPr lang="sv-SE" sz="4400" b="0" dirty="0">
                <a:solidFill>
                  <a:schemeClr val="bg1"/>
                </a:solidFill>
              </a:endParaRPr>
            </a:p>
          </p:txBody>
        </p:sp>
      </p:grpSp>
      <p:sp>
        <p:nvSpPr>
          <p:cNvPr id="54" name="Rektangel 53"/>
          <p:cNvSpPr/>
          <p:nvPr/>
        </p:nvSpPr>
        <p:spPr>
          <a:xfrm>
            <a:off x="1456756" y="8145279"/>
            <a:ext cx="2002471" cy="553998"/>
          </a:xfrm>
          <a:prstGeom prst="rect">
            <a:avLst/>
          </a:prstGeom>
        </p:spPr>
        <p:txBody>
          <a:bodyPr wrap="none">
            <a:spAutoFit/>
          </a:bodyPr>
          <a:lstStyle/>
          <a:p>
            <a:pPr algn="l"/>
            <a:r>
              <a:rPr lang="sv-SE" dirty="0">
                <a:solidFill>
                  <a:schemeClr val="tx1"/>
                </a:solidFill>
              </a:rPr>
              <a:t>Källa: SGI</a:t>
            </a:r>
          </a:p>
        </p:txBody>
      </p:sp>
      <p:grpSp>
        <p:nvGrpSpPr>
          <p:cNvPr id="55" name="Grupp 54"/>
          <p:cNvGrpSpPr/>
          <p:nvPr/>
        </p:nvGrpSpPr>
        <p:grpSpPr>
          <a:xfrm>
            <a:off x="1449116" y="8961339"/>
            <a:ext cx="12850207" cy="1329408"/>
            <a:chOff x="1399376" y="2566173"/>
            <a:chExt cx="12850207" cy="1329408"/>
          </a:xfrm>
        </p:grpSpPr>
        <p:sp>
          <p:nvSpPr>
            <p:cNvPr id="56" name="Rektangel 55">
              <a:hlinkClick r:id="rId8"/>
            </p:cNvPr>
            <p:cNvSpPr/>
            <p:nvPr/>
          </p:nvSpPr>
          <p:spPr>
            <a:xfrm>
              <a:off x="1399376" y="2566173"/>
              <a:ext cx="12850207" cy="1236165"/>
            </a:xfrm>
            <a:prstGeom prst="rect">
              <a:avLst/>
            </a:prstGeom>
            <a:solidFill>
              <a:srgbClr val="E2543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67" name="RUBRIK I VERSALER…">
              <a:hlinkClick r:id="rId8"/>
            </p:cNvPr>
            <p:cNvSpPr txBox="1"/>
            <p:nvPr/>
          </p:nvSpPr>
          <p:spPr>
            <a:xfrm>
              <a:off x="1703360" y="2659416"/>
              <a:ext cx="12262445" cy="1236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bg1"/>
                  </a:solidFill>
                </a:rPr>
                <a:t>Vattendrag och markfuktighet</a:t>
              </a:r>
              <a:endParaRPr lang="sv-SE" sz="4400" b="0" dirty="0">
                <a:solidFill>
                  <a:schemeClr val="bg1"/>
                </a:solidFill>
              </a:endParaRPr>
            </a:p>
          </p:txBody>
        </p:sp>
      </p:grpSp>
      <p:sp>
        <p:nvSpPr>
          <p:cNvPr id="68" name="Rektangel 67"/>
          <p:cNvSpPr/>
          <p:nvPr/>
        </p:nvSpPr>
        <p:spPr>
          <a:xfrm>
            <a:off x="1456756" y="10227106"/>
            <a:ext cx="4179349" cy="553998"/>
          </a:xfrm>
          <a:prstGeom prst="rect">
            <a:avLst/>
          </a:prstGeom>
        </p:spPr>
        <p:txBody>
          <a:bodyPr wrap="none">
            <a:spAutoFit/>
          </a:bodyPr>
          <a:lstStyle/>
          <a:p>
            <a:pPr algn="l"/>
            <a:r>
              <a:rPr lang="sv-SE" dirty="0">
                <a:solidFill>
                  <a:schemeClr val="tx1"/>
                </a:solidFill>
              </a:rPr>
              <a:t>Källa: Skogsstyrelsen</a:t>
            </a:r>
          </a:p>
        </p:txBody>
      </p:sp>
      <p:grpSp>
        <p:nvGrpSpPr>
          <p:cNvPr id="69" name="Grupp 68"/>
          <p:cNvGrpSpPr/>
          <p:nvPr/>
        </p:nvGrpSpPr>
        <p:grpSpPr>
          <a:xfrm>
            <a:off x="1457083" y="11040093"/>
            <a:ext cx="12850207" cy="1329408"/>
            <a:chOff x="1399376" y="2566173"/>
            <a:chExt cx="12850207" cy="1329408"/>
          </a:xfrm>
        </p:grpSpPr>
        <p:sp>
          <p:nvSpPr>
            <p:cNvPr id="70" name="Rektangel 69"/>
            <p:cNvSpPr/>
            <p:nvPr/>
          </p:nvSpPr>
          <p:spPr>
            <a:xfrm>
              <a:off x="1399376" y="2566173"/>
              <a:ext cx="12850207" cy="1236165"/>
            </a:xfrm>
            <a:prstGeom prst="rect">
              <a:avLst/>
            </a:prstGeom>
            <a:solidFill>
              <a:srgbClr val="E2543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71" name="RUBRIK I VERSALER…">
              <a:hlinkClick r:id="rId9"/>
            </p:cNvPr>
            <p:cNvSpPr txBox="1"/>
            <p:nvPr/>
          </p:nvSpPr>
          <p:spPr>
            <a:xfrm>
              <a:off x="1703360" y="2659416"/>
              <a:ext cx="12262445" cy="1236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bg1"/>
                  </a:solidFill>
                </a:rPr>
                <a:t>Checklista för planering</a:t>
              </a:r>
              <a:endParaRPr lang="sv-SE" sz="4400" b="0" dirty="0">
                <a:solidFill>
                  <a:schemeClr val="bg1"/>
                </a:solidFill>
              </a:endParaRPr>
            </a:p>
          </p:txBody>
        </p:sp>
      </p:grpSp>
      <p:sp>
        <p:nvSpPr>
          <p:cNvPr id="72" name="Rektangel 71"/>
          <p:cNvSpPr/>
          <p:nvPr/>
        </p:nvSpPr>
        <p:spPr>
          <a:xfrm>
            <a:off x="1464723" y="12305860"/>
            <a:ext cx="4285147" cy="553998"/>
          </a:xfrm>
          <a:prstGeom prst="rect">
            <a:avLst/>
          </a:prstGeom>
        </p:spPr>
        <p:txBody>
          <a:bodyPr wrap="none">
            <a:spAutoFit/>
          </a:bodyPr>
          <a:lstStyle/>
          <a:p>
            <a:pPr algn="l"/>
            <a:r>
              <a:rPr lang="sv-SE" dirty="0">
                <a:solidFill>
                  <a:schemeClr val="tx1"/>
                </a:solidFill>
              </a:rPr>
              <a:t>Källa: Länsstyrelserna</a:t>
            </a:r>
          </a:p>
        </p:txBody>
      </p:sp>
      <p:sp>
        <p:nvSpPr>
          <p:cNvPr id="20" name="Rektangel 19"/>
          <p:cNvSpPr/>
          <p:nvPr/>
        </p:nvSpPr>
        <p:spPr>
          <a:xfrm>
            <a:off x="15488615" y="2637425"/>
            <a:ext cx="2163392" cy="9638833"/>
          </a:xfrm>
          <a:prstGeom prst="rect">
            <a:avLst/>
          </a:prstGeom>
          <a:solidFill>
            <a:srgbClr val="E2543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200" b="0" i="0" u="none" strike="noStrike" cap="none" spc="0" normalizeH="0" baseline="0" dirty="0">
              <a:ln>
                <a:noFill/>
              </a:ln>
              <a:solidFill>
                <a:srgbClr val="FFFFFF"/>
              </a:solidFill>
              <a:effectLst/>
              <a:uFillTx/>
              <a:latin typeface="+mn-lt"/>
              <a:ea typeface="+mn-ea"/>
              <a:cs typeface="+mn-cs"/>
              <a:sym typeface="Helvetica Neue Medium"/>
            </a:endParaRPr>
          </a:p>
        </p:txBody>
      </p:sp>
      <p:sp>
        <p:nvSpPr>
          <p:cNvPr id="73" name="RUBRIK I VERSALER…"/>
          <p:cNvSpPr txBox="1"/>
          <p:nvPr/>
        </p:nvSpPr>
        <p:spPr>
          <a:xfrm rot="5400000">
            <a:off x="12636711" y="6642880"/>
            <a:ext cx="8794426" cy="1236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t">
            <a:noAutofit/>
          </a:bodyPr>
          <a:lstStyle/>
          <a:p>
            <a:pPr algn="l" defTabSz="484094">
              <a:tabLst>
                <a:tab pos="2540000" algn="l"/>
              </a:tabLst>
              <a:defRPr sz="5800">
                <a:solidFill>
                  <a:srgbClr val="000000"/>
                </a:solidFill>
                <a:latin typeface="Helvetica"/>
                <a:ea typeface="Helvetica"/>
                <a:cs typeface="Helvetica"/>
                <a:sym typeface="Helvetica"/>
              </a:defRPr>
            </a:pPr>
            <a:r>
              <a:rPr lang="sv-SE" sz="6600" b="0" dirty="0">
                <a:solidFill>
                  <a:schemeClr val="bg1"/>
                </a:solidFill>
              </a:rPr>
              <a:t>Handlingsplan Klimatanpassning</a:t>
            </a:r>
            <a:endParaRPr lang="sv-SE" sz="4400" b="0" dirty="0">
              <a:solidFill>
                <a:schemeClr val="bg1"/>
              </a:solidFill>
            </a:endParaRPr>
          </a:p>
        </p:txBody>
      </p:sp>
      <p:sp>
        <p:nvSpPr>
          <p:cNvPr id="74" name="Rektangel 73"/>
          <p:cNvSpPr/>
          <p:nvPr/>
        </p:nvSpPr>
        <p:spPr>
          <a:xfrm>
            <a:off x="15482056" y="12369501"/>
            <a:ext cx="4593600" cy="1015663"/>
          </a:xfrm>
          <a:prstGeom prst="rect">
            <a:avLst/>
          </a:prstGeom>
        </p:spPr>
        <p:txBody>
          <a:bodyPr wrap="square">
            <a:spAutoFit/>
          </a:bodyPr>
          <a:lstStyle/>
          <a:p>
            <a:pPr algn="l"/>
            <a:r>
              <a:rPr lang="sv-SE" dirty="0">
                <a:solidFill>
                  <a:schemeClr val="tx1"/>
                </a:solidFill>
              </a:rPr>
              <a:t>Källa: Länsstyrelsen Västerbotten</a:t>
            </a:r>
          </a:p>
        </p:txBody>
      </p:sp>
      <p:pic>
        <p:nvPicPr>
          <p:cNvPr id="38" name="Bildobjekt 37"/>
          <p:cNvPicPr>
            <a:picLocks noChangeAspect="1"/>
          </p:cNvPicPr>
          <p:nvPr/>
        </p:nvPicPr>
        <p:blipFill>
          <a:blip r:embed="rId10">
            <a:clrChange>
              <a:clrFrom>
                <a:srgbClr val="FFFFFF"/>
              </a:clrFrom>
              <a:clrTo>
                <a:srgbClr val="FFFFFF">
                  <a:alpha val="0"/>
                </a:srgbClr>
              </a:clrTo>
            </a:clrChange>
          </a:blip>
          <a:stretch>
            <a:fillRect/>
          </a:stretch>
        </p:blipFill>
        <p:spPr>
          <a:xfrm>
            <a:off x="21822362" y="301761"/>
            <a:ext cx="2152650" cy="1362075"/>
          </a:xfrm>
          <a:prstGeom prst="rect">
            <a:avLst/>
          </a:prstGeom>
        </p:spPr>
      </p:pic>
    </p:spTree>
    <p:extLst>
      <p:ext uri="{BB962C8B-B14F-4D97-AF65-F5344CB8AC3E}">
        <p14:creationId xmlns:p14="http://schemas.microsoft.com/office/powerpoint/2010/main" val="6710853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Black">
  <a:themeElements>
    <a:clrScheme name="Black">
      <a:dk1>
        <a:srgbClr val="000000"/>
      </a:dk1>
      <a:lt1>
        <a:srgbClr val="FFFFFF"/>
      </a:lt1>
      <a:dk2>
        <a:srgbClr val="434343"/>
      </a:dk2>
      <a:lt2>
        <a:srgbClr val="A9A9A9"/>
      </a:lt2>
      <a:accent1>
        <a:srgbClr val="0076BA"/>
      </a:accent1>
      <a:accent2>
        <a:srgbClr val="00A89D"/>
      </a:accent2>
      <a:accent3>
        <a:srgbClr val="1DB100"/>
      </a:accent3>
      <a:accent4>
        <a:srgbClr val="F8BA00"/>
      </a:accent4>
      <a:accent5>
        <a:srgbClr val="EE220C"/>
      </a:accent5>
      <a:accent6>
        <a:srgbClr val="CB297B"/>
      </a:accent6>
      <a:hlink>
        <a:srgbClr val="0000FF"/>
      </a:hlink>
      <a:folHlink>
        <a:srgbClr val="FF00FF"/>
      </a:folHlink>
    </a:clrScheme>
    <a:fontScheme name="Black">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lumOff val="13529"/>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FFFFFF"/>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lack">
  <a:themeElements>
    <a:clrScheme name="Black">
      <a:dk1>
        <a:srgbClr val="000000"/>
      </a:dk1>
      <a:lt1>
        <a:srgbClr val="FFFFFF"/>
      </a:lt1>
      <a:dk2>
        <a:srgbClr val="434343"/>
      </a:dk2>
      <a:lt2>
        <a:srgbClr val="A9A9A9"/>
      </a:lt2>
      <a:accent1>
        <a:srgbClr val="0076BA"/>
      </a:accent1>
      <a:accent2>
        <a:srgbClr val="00A89D"/>
      </a:accent2>
      <a:accent3>
        <a:srgbClr val="1DB100"/>
      </a:accent3>
      <a:accent4>
        <a:srgbClr val="F8BA00"/>
      </a:accent4>
      <a:accent5>
        <a:srgbClr val="EE220C"/>
      </a:accent5>
      <a:accent6>
        <a:srgbClr val="CB297B"/>
      </a:accent6>
      <a:hlink>
        <a:srgbClr val="0000FF"/>
      </a:hlink>
      <a:folHlink>
        <a:srgbClr val="FF00FF"/>
      </a:folHlink>
    </a:clrScheme>
    <a:fontScheme name="Black">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lumOff val="13529"/>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FFFFFF"/>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4ae576d-75cc-4ad3-95c8-c401215992dc">
      <Terms xmlns="http://schemas.microsoft.com/office/infopath/2007/PartnerControls"/>
    </lcf76f155ced4ddcb4097134ff3c332f>
    <TaxCatchAll xmlns="fcc3ffba-8f8e-4ab0-a847-9fd2993cf5e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A7A480B4183FD3498CE048D6435092FA" ma:contentTypeVersion="14" ma:contentTypeDescription="Skapa ett nytt dokument." ma:contentTypeScope="" ma:versionID="e751f189dd1eae075ebf367b25c72abf">
  <xsd:schema xmlns:xsd="http://www.w3.org/2001/XMLSchema" xmlns:xs="http://www.w3.org/2001/XMLSchema" xmlns:p="http://schemas.microsoft.com/office/2006/metadata/properties" xmlns:ns2="fcc3ffba-8f8e-4ab0-a847-9fd2993cf5ee" xmlns:ns3="94ae576d-75cc-4ad3-95c8-c401215992dc" targetNamespace="http://schemas.microsoft.com/office/2006/metadata/properties" ma:root="true" ma:fieldsID="fcdc8fa2550b6529446b9d281a393b27" ns2:_="" ns3:_="">
    <xsd:import namespace="fcc3ffba-8f8e-4ab0-a847-9fd2993cf5ee"/>
    <xsd:import namespace="94ae576d-75cc-4ad3-95c8-c401215992d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GenerationTime" minOccurs="0"/>
                <xsd:element ref="ns3:MediaServiceEventHashCode" minOccurs="0"/>
                <xsd:element ref="ns3:MediaLengthInSecond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c3ffba-8f8e-4ab0-a847-9fd2993cf5ee" elementFormDefault="qualified">
    <xsd:import namespace="http://schemas.microsoft.com/office/2006/documentManagement/types"/>
    <xsd:import namespace="http://schemas.microsoft.com/office/infopath/2007/PartnerControls"/>
    <xsd:element name="SharedWithUsers" ma:index="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internalName="SharedWithDetails" ma:readOnly="true">
      <xsd:simpleType>
        <xsd:restriction base="dms:Note">
          <xsd:maxLength value="255"/>
        </xsd:restriction>
      </xsd:simpleType>
    </xsd:element>
    <xsd:element name="TaxCatchAll" ma:index="16" nillable="true" ma:displayName="Taxonomy Catch All Column" ma:hidden="true" ma:list="{ceffd31d-2220-4a9f-ba77-1fd6a66bfc85}" ma:internalName="TaxCatchAll" ma:showField="CatchAllData" ma:web="fcc3ffba-8f8e-4ab0-a847-9fd2993cf5e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4ae576d-75cc-4ad3-95c8-c401215992d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Bildmarkeringar" ma:readOnly="false" ma:fieldId="{5cf76f15-5ced-4ddc-b409-7134ff3c332f}" ma:taxonomyMulti="true" ma:sspId="f715b3c1-6faf-452c-928b-c1f971cfea52"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B171A87-B9FA-4A05-A211-730917526431}">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7E4E7EF-21A2-48C0-9EFA-64CA380EF147}"/>
</file>

<file path=customXml/itemProps3.xml><?xml version="1.0" encoding="utf-8"?>
<ds:datastoreItem xmlns:ds="http://schemas.openxmlformats.org/officeDocument/2006/customXml" ds:itemID="{7FC97B91-EA3A-4E20-A670-5D93422CAF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6829</TotalTime>
  <Words>806</Words>
  <Application>Microsoft Office PowerPoint</Application>
  <PresentationFormat>Anpassad</PresentationFormat>
  <Paragraphs>112</Paragraphs>
  <Slides>11</Slides>
  <Notes>11</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11</vt:i4>
      </vt:variant>
    </vt:vector>
  </HeadingPairs>
  <TitlesOfParts>
    <vt:vector size="18" baseType="lpstr">
      <vt:lpstr>Arial</vt:lpstr>
      <vt:lpstr>Gill Sans</vt:lpstr>
      <vt:lpstr>Helvetica</vt:lpstr>
      <vt:lpstr>Helvetica Neue</vt:lpstr>
      <vt:lpstr>Helvetica Neue Light</vt:lpstr>
      <vt:lpstr>Helvetica Neue Medium</vt:lpstr>
      <vt:lpstr>Black</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Markus</dc:creator>
  <cp:lastModifiedBy>Amanda Brännström</cp:lastModifiedBy>
  <cp:revision>67</cp:revision>
  <dcterms:modified xsi:type="dcterms:W3CDTF">2020-11-19T13:20:27Z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0x010100A7A480B4183FD3498CE048D6435092FA</vt:lpwstr>
  </property>
</Properties>
</file>