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3"/>
  </p:notesMasterIdLst>
  <p:sldIdLst>
    <p:sldId id="299" r:id="rId2"/>
    <p:sldId id="286" r:id="rId3"/>
    <p:sldId id="290" r:id="rId4"/>
    <p:sldId id="289" r:id="rId5"/>
    <p:sldId id="300" r:id="rId6"/>
    <p:sldId id="301" r:id="rId7"/>
    <p:sldId id="302" r:id="rId8"/>
    <p:sldId id="304" r:id="rId9"/>
    <p:sldId id="305" r:id="rId10"/>
    <p:sldId id="303" r:id="rId11"/>
    <p:sldId id="298" r:id="rId12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FECB"/>
    <a:srgbClr val="FE823B"/>
    <a:srgbClr val="5D66FF"/>
    <a:srgbClr val="BE9F68"/>
    <a:srgbClr val="597A9B"/>
    <a:srgbClr val="C9E0E8"/>
    <a:srgbClr val="7E99AA"/>
    <a:srgbClr val="717F81"/>
    <a:srgbClr val="A3A86B"/>
    <a:srgbClr val="717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 autoAdjust="0"/>
  </p:normalViewPr>
  <p:slideViewPr>
    <p:cSldViewPr>
      <p:cViewPr varScale="1">
        <p:scale>
          <a:sx n="95" d="100"/>
          <a:sy n="95" d="100"/>
        </p:scale>
        <p:origin x="648" y="84"/>
      </p:cViewPr>
      <p:guideLst>
        <p:guide orient="horz" pos="1620"/>
        <p:guide pos="2880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5C1DA4F-C733-4485-BCAA-ED66A1937FEB}" type="datetimeFigureOut">
              <a:rPr lang="sv-SE" smtClean="0"/>
              <a:pPr/>
              <a:t>2023-03-08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imes New Roman" panose="02020603050405020304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imes New Roman" panose="02020603050405020304" pitchFamily="18" charset="0"/>
              </a:defRPr>
            </a:lvl1pPr>
          </a:lstStyle>
          <a:p>
            <a:fld id="{97AE7156-62F3-4CA3-9C03-D68BF7374B4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727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471D2A5-5138-164D-B97A-FE80CDECD8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959B9C84-EB11-F145-A4DF-AAFADE5B20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82213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Brödtext eller punktlista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5D31BB3B-E2FC-6F47-B61C-9263D9BB960C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FD0D2331-5427-0642-8E95-2526AF856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Brödtext</a:t>
            </a:r>
            <a:r>
              <a:rPr lang="en-GB" noProof="0" dirty="0"/>
              <a:t> </a:t>
            </a:r>
            <a:r>
              <a:rPr lang="en-GB" noProof="0" dirty="0" err="1"/>
              <a:t>eller</a:t>
            </a:r>
            <a:r>
              <a:rPr lang="en-GB" noProof="0" dirty="0"/>
              <a:t> </a:t>
            </a:r>
            <a:r>
              <a:rPr lang="en-GB" noProof="0" dirty="0" err="1"/>
              <a:t>punktlista</a:t>
            </a:r>
            <a:r>
              <a:rPr lang="en-GB" noProof="0" dirty="0"/>
              <a:t> </a:t>
            </a:r>
            <a:r>
              <a:rPr lang="en-GB" noProof="0" dirty="0" err="1"/>
              <a:t>helsida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117051AF-4EF7-CC4D-8A20-439C006DEE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23528" y="1203563"/>
            <a:ext cx="8568952" cy="3396832"/>
          </a:xfrm>
        </p:spPr>
        <p:txBody>
          <a:bodyPr>
            <a:noAutofit/>
          </a:bodyPr>
          <a:lstStyle>
            <a:lvl1pPr>
              <a:lnSpc>
                <a:spcPts val="2060"/>
              </a:lnSpc>
              <a:spcBef>
                <a:spcPts val="600"/>
              </a:spcBef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2"/>
                </a:solidFill>
              </a:defRPr>
            </a:lvl2pPr>
            <a:lvl3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2"/>
                </a:solidFill>
              </a:defRPr>
            </a:lvl3pPr>
            <a:lvl4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2"/>
                </a:solidFill>
              </a:defRPr>
            </a:lvl4pPr>
            <a:lvl5pPr>
              <a:lnSpc>
                <a:spcPts val="2060"/>
              </a:lnSpc>
              <a:spcBef>
                <a:spcPts val="600"/>
              </a:spcBef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4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Kort faktatext/citat/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4A3BB3B3-CE4C-AB44-9F0C-E8CCD1650F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19622"/>
            <a:ext cx="6858000" cy="1790700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3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sv-SE" dirty="0"/>
              <a:t>Plats för kortare text, exempelvis </a:t>
            </a:r>
            <a:br>
              <a:rPr lang="sv-SE" dirty="0"/>
            </a:br>
            <a:r>
              <a:rPr lang="sv-SE" dirty="0"/>
              <a:t>en ingress, ett citat eller en kortare faktatext</a:t>
            </a:r>
          </a:p>
        </p:txBody>
      </p:sp>
    </p:spTree>
    <p:extLst>
      <p:ext uri="{BB962C8B-B14F-4D97-AF65-F5344CB8AC3E}">
        <p14:creationId xmlns:p14="http://schemas.microsoft.com/office/powerpoint/2010/main" val="12983300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D4C6BFB5-2057-654C-A61D-219852A369B6}"/>
              </a:ext>
            </a:extLst>
          </p:cNvPr>
          <p:cNvSpPr/>
          <p:nvPr userDrawn="1"/>
        </p:nvSpPr>
        <p:spPr>
          <a:xfrm>
            <a:off x="0" y="76"/>
            <a:ext cx="9144000" cy="48695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596530-1570-4C45-A427-AA5DD21FC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DEC5FA-304C-CC40-A0A2-9FA649D4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3F783A6-9824-094F-8C7F-7304AF15CB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91630"/>
            <a:ext cx="6858000" cy="1790700"/>
          </a:xfrm>
        </p:spPr>
        <p:txBody>
          <a:bodyPr anchor="ctr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Eventuell</a:t>
            </a:r>
            <a:r>
              <a:rPr lang="en-GB" noProof="0" dirty="0"/>
              <a:t> </a:t>
            </a:r>
            <a:r>
              <a:rPr lang="en-GB" noProof="0" dirty="0" err="1"/>
              <a:t>avsnittsskiljare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9949907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Pausbild eller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8">
            <a:extLst>
              <a:ext uri="{FF2B5EF4-FFF2-40B4-BE49-F238E27FC236}">
                <a16:creationId xmlns:a16="http://schemas.microsoft.com/office/drawing/2014/main" id="{EDC5A1D0-F147-B649-B404-53D30749636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9148514" cy="48744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9331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Avsluts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0FEA8D0-97FC-0145-ABB7-01D6F603B35D}"/>
              </a:ext>
            </a:extLst>
          </p:cNvPr>
          <p:cNvSpPr/>
          <p:nvPr userDrawn="1"/>
        </p:nvSpPr>
        <p:spPr>
          <a:xfrm>
            <a:off x="0" y="-1"/>
            <a:ext cx="9144000" cy="5143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B995C8CE-98FC-AC45-990F-E90E00DE89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543" y="1347616"/>
            <a:ext cx="2182914" cy="244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72757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471D2A5-5138-164D-B97A-FE80CDECD8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C06516EC-A72F-384B-A318-6887C0B3A4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65469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E4900BE-2FEE-EF41-BD9D-5059AC13B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4DA102C5-06FA-1D45-ACFA-D67F7AE9B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6357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724F4709-6F6E-6349-A7E0-5F055087C7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B1D7B582-D787-3745-BD40-068A1CBA22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27144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bild/Välkoms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-3644" y="0"/>
            <a:ext cx="9147644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5C405B1D-12C5-684C-8436-01C990596A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95C26BC8-586F-7640-BA13-39B23A641E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4861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3E9082D1-C52D-3F4F-8794-AF82A6D26B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869D8ED-CF70-0747-B558-8D4A24F432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208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Startbild/Välkoms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6CCDF21-B597-B945-A72B-46E72B4D6F3E}"/>
              </a:ext>
            </a:extLst>
          </p:cNvPr>
          <p:cNvSpPr/>
          <p:nvPr userDrawn="1"/>
        </p:nvSpPr>
        <p:spPr>
          <a:xfrm>
            <a:off x="-3583" y="1"/>
            <a:ext cx="9144000" cy="42279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3DE2DBA9-58FD-3E42-BD86-7A9491920F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6FC26AF0-5303-814A-B349-D7E2D63828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accent2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111792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B5E918FB-9F71-3644-943C-CA9097184F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D398E18F-D269-9C4D-BF20-196DCB29B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39715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0E315998-C467-FA43-B3D4-E7F458E282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69F125E-F2C3-4C4B-A09C-0DA9C870C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2372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777F859-CCE8-C041-A1FD-F53D99B1EE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2FC8128-1E0C-A242-AE2E-6FF27246D9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793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bild/Välkomstbild 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1973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0F3AE8A3-C139-A448-88FA-EA382AAF57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AAB9D7C7-9A67-D943-81E2-C8694CEB50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478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06D2FF3-4AB1-F248-B25E-0AA22C910E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E3B620C-4DE9-9246-A8E0-8E645B56A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3970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536"/>
            <a:ext cx="9144000" cy="4248464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5EB3E5A7-14A7-334A-B9BD-BF86AAFCA3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DB727BA5-E3C9-2642-9955-2A4333D98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36844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35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0C8A09CA-2A6F-E245-80D9-9F2BD08D76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909CA616-EBEF-0D4B-A887-9B33E8EE9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02541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DF8FCAA8-E5C0-1747-BA9E-FA3F11B164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FB8D2376-D83F-B24C-BEE6-1418E4BC5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01540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5F12C70-431F-6A4F-B2AF-1A904F8CB9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C09886B9-DB47-4146-B185-5D8F4BA3B3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97231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227928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472D73AA-8D9C-E74A-9C01-6ABAEA1B5D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DEB60F8E-0629-A743-83FD-8186DFB795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143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Startbild med Ort och Datum eller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366087B-8D9E-9440-86D6-12B9EE22C46C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accent2"/>
              </a:solidFill>
            </a:endParaRPr>
          </a:p>
        </p:txBody>
      </p:sp>
      <p:sp>
        <p:nvSpPr>
          <p:cNvPr id="17" name="Platshållare för bild 8">
            <a:extLst>
              <a:ext uri="{FF2B5EF4-FFF2-40B4-BE49-F238E27FC236}">
                <a16:creationId xmlns:a16="http://schemas.microsoft.com/office/drawing/2014/main" id="{1FDF1F89-E215-B84C-A78C-7339D9CDC2C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10236" y="-1"/>
            <a:ext cx="4638278" cy="4869588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accent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257810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/Välkomstbild a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93B73363-7E78-C34B-B4A9-81D47FF0D2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4227928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7DC9EB2-90F5-9B47-AB26-620D57A687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285106"/>
            <a:ext cx="6858000" cy="1790700"/>
          </a:xfrm>
        </p:spPr>
        <p:txBody>
          <a:bodyPr anchor="t" anchorCtr="0">
            <a:noAutofit/>
          </a:bodyPr>
          <a:lstStyle>
            <a:lvl1pPr algn="ctr">
              <a:defRPr sz="63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Välkomstbild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 err="1"/>
              <a:t>en</a:t>
            </a:r>
            <a:r>
              <a:rPr lang="en-GB" noProof="0" dirty="0"/>
              <a:t> till </a:t>
            </a:r>
            <a:r>
              <a:rPr lang="en-GB" noProof="0" dirty="0" err="1"/>
              <a:t>två</a:t>
            </a:r>
            <a:r>
              <a:rPr lang="en-GB" noProof="0" dirty="0"/>
              <a:t> </a:t>
            </a:r>
            <a:r>
              <a:rPr lang="en-GB" noProof="0" dirty="0" err="1"/>
              <a:t>rader</a:t>
            </a:r>
            <a:endParaRPr lang="en-GB" noProof="0" dirty="0"/>
          </a:p>
        </p:txBody>
      </p:sp>
      <p:pic>
        <p:nvPicPr>
          <p:cNvPr id="5" name="Bildobjekt 4" descr="En bild som visar text&#10;&#10;Automatiskt genererad beskrivning">
            <a:extLst>
              <a:ext uri="{FF2B5EF4-FFF2-40B4-BE49-F238E27FC236}">
                <a16:creationId xmlns:a16="http://schemas.microsoft.com/office/drawing/2014/main" id="{A51CC28E-EC86-6F4F-9066-38DE50FA19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400" y="4348502"/>
            <a:ext cx="598738" cy="67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2325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Startbild med Ort och Datum / Avsnittsskilj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FD2A7D15-9F3B-DE4D-8AC5-D840F001E7A5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chemeClr val="accent2"/>
              </a:solidFill>
            </a:endParaRPr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C1042E02-D6DD-184E-8B6A-70A8FCCF2B8C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4629150" cy="4869655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69B7BD-7ACA-EE47-896C-362A29D1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048" y="771550"/>
            <a:ext cx="3888432" cy="3024336"/>
          </a:xfrm>
        </p:spPr>
        <p:txBody>
          <a:bodyPr anchor="t">
            <a:noAutofit/>
          </a:bodyPr>
          <a:lstStyle>
            <a:lvl1pPr>
              <a:defRPr sz="5700">
                <a:solidFill>
                  <a:schemeClr val="accent2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CAEA60C-CFD7-5648-9383-C03C530E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ECDA0E-4E30-754C-B588-797FE2D8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300B8995-1EF5-594F-958F-AD6CBAB2DA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4048" y="201766"/>
            <a:ext cx="3888432" cy="353760"/>
          </a:xfrm>
        </p:spPr>
        <p:txBody>
          <a:bodyPr anchor="t">
            <a:noAutofit/>
          </a:bodyPr>
          <a:lstStyle>
            <a:lvl1pPr>
              <a:buNone/>
              <a:defRPr sz="13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/>
              <a:t>ORT DATUM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860E40F6-29B5-0C46-AEED-E11B80F806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04048" y="4155855"/>
            <a:ext cx="3888432" cy="713800"/>
          </a:xfrm>
        </p:spPr>
        <p:txBody>
          <a:bodyPr anchor="t">
            <a:noAutofit/>
          </a:bodyPr>
          <a:lstStyle>
            <a:lvl1pPr>
              <a:buNone/>
              <a:defRPr sz="1600">
                <a:solidFill>
                  <a:schemeClr val="accent2"/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GB" noProof="0" dirty="0" err="1"/>
              <a:t>Namn</a:t>
            </a:r>
            <a:r>
              <a:rPr lang="en-GB" noProof="0" dirty="0"/>
              <a:t>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föredragshållare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81044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05 Brödtext eller Punktlista med 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1208FEC-3384-5245-BCB2-F2D3D9C98D21}"/>
              </a:ext>
            </a:extLst>
          </p:cNvPr>
          <p:cNvSpPr/>
          <p:nvPr userDrawn="1"/>
        </p:nvSpPr>
        <p:spPr>
          <a:xfrm>
            <a:off x="0" y="36"/>
            <a:ext cx="9144000" cy="486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Platshållare för bild 8">
            <a:extLst>
              <a:ext uri="{FF2B5EF4-FFF2-40B4-BE49-F238E27FC236}">
                <a16:creationId xmlns:a16="http://schemas.microsoft.com/office/drawing/2014/main" id="{2D666EDF-836C-0841-B59D-47A9CD334C3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0" y="1"/>
            <a:ext cx="2843808" cy="4869586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059832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noProof="0" dirty="0"/>
              <a:t>Brödtext eller punktlista med bild till vänster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059832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929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Brödtext eller punktlista med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584296D3-5EF1-3F49-97D0-E6BCACEB0F6D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bild 8">
            <a:extLst>
              <a:ext uri="{FF2B5EF4-FFF2-40B4-BE49-F238E27FC236}">
                <a16:creationId xmlns:a16="http://schemas.microsoft.com/office/drawing/2014/main" id="{21E95B71-B8F9-BC4A-A9DF-23D2C75A34B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00192" y="0"/>
            <a:ext cx="2848322" cy="48744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7F075E91-BACC-B54D-9E86-F8B142691B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noProof="0" dirty="0"/>
              <a:t>Brödtext eller punktlista med bild till höger</a:t>
            </a:r>
            <a:endParaRPr lang="en-GB" noProof="0" dirty="0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26E6B28-EF83-F241-9A49-D010F20359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0905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Brödtext eller punktlista med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01070964-0ECD-8C4D-A0BF-72214250B2F1}"/>
              </a:ext>
            </a:extLst>
          </p:cNvPr>
          <p:cNvSpPr/>
          <p:nvPr userDrawn="1"/>
        </p:nvSpPr>
        <p:spPr>
          <a:xfrm>
            <a:off x="0" y="-69"/>
            <a:ext cx="9144000" cy="486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latshållare för bild 8">
            <a:extLst>
              <a:ext uri="{FF2B5EF4-FFF2-40B4-BE49-F238E27FC236}">
                <a16:creationId xmlns:a16="http://schemas.microsoft.com/office/drawing/2014/main" id="{7E868D38-09BE-FD41-8180-4921544071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0192" y="0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9" name="Platshållare för bild 8">
            <a:extLst>
              <a:ext uri="{FF2B5EF4-FFF2-40B4-BE49-F238E27FC236}">
                <a16:creationId xmlns:a16="http://schemas.microsoft.com/office/drawing/2014/main" id="{C79E55CE-F526-1048-A25D-4432D2F06C48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294691" y="2490285"/>
            <a:ext cx="2844000" cy="2376000"/>
          </a:xfrm>
          <a:solidFill>
            <a:schemeClr val="bg2">
              <a:lumMod val="95000"/>
              <a:alpha val="85000"/>
            </a:schemeClr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41F14A03-CC3D-FD49-A977-7A90FCBAD4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5832648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noProof="0" dirty="0"/>
              <a:t>Brödtext eller punktlista med två bilder till höger</a:t>
            </a:r>
            <a:endParaRPr lang="en-GB" noProof="0" dirty="0"/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CC058478-6F88-474C-AA2C-5B47A915B5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1563638"/>
            <a:ext cx="5832648" cy="3024336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517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Text och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4590441C-53C2-804B-8431-EA7F1EDED7F6}"/>
              </a:ext>
            </a:extLst>
          </p:cNvPr>
          <p:cNvSpPr/>
          <p:nvPr userDrawn="1"/>
        </p:nvSpPr>
        <p:spPr>
          <a:xfrm>
            <a:off x="0" y="0"/>
            <a:ext cx="9144000" cy="486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/>
          </p:nvPr>
        </p:nvSpPr>
        <p:spPr>
          <a:xfrm>
            <a:off x="323528" y="1635646"/>
            <a:ext cx="4248472" cy="2952327"/>
          </a:xfrm>
        </p:spPr>
        <p:txBody>
          <a:bodyPr>
            <a:noAutofit/>
          </a:bodyPr>
          <a:lstStyle>
            <a:lvl1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267494"/>
            <a:ext cx="4176464" cy="4320479"/>
          </a:xfrm>
        </p:spPr>
        <p:txBody>
          <a:bodyPr>
            <a:noAutofit/>
          </a:bodyPr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/>
              <a:t>Klicka på önskad ikon för att lägga till grafik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2058658A-E6ED-0F40-8DFB-3363FF586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4248472" cy="1152128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noProof="0" dirty="0"/>
              <a:t>Sida för text och grafik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976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Grafik helsida, med ell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5B6878B4-78F2-C847-BCCF-529D9C5470D8}"/>
              </a:ext>
            </a:extLst>
          </p:cNvPr>
          <p:cNvSpPr/>
          <p:nvPr userDrawn="1"/>
        </p:nvSpPr>
        <p:spPr>
          <a:xfrm>
            <a:off x="0" y="-69"/>
            <a:ext cx="9144000" cy="486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23528" y="267494"/>
            <a:ext cx="8568952" cy="730772"/>
          </a:xfrm>
        </p:spPr>
        <p:txBody>
          <a:bodyPr anchor="t">
            <a:noAutofit/>
          </a:bodyPr>
          <a:lstStyle>
            <a:lvl1pPr>
              <a:lnSpc>
                <a:spcPts val="396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sv-SE" dirty="0"/>
              <a:t>Helsida för grafik, med eller utan rubrik</a:t>
            </a:r>
            <a:endParaRPr lang="en-GB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23528" y="4869726"/>
            <a:ext cx="3086100" cy="273844"/>
          </a:xfrm>
        </p:spPr>
        <p:txBody>
          <a:bodyPr/>
          <a:lstStyle/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60CF941-D676-3246-9C7A-223A3DF4D2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1203563"/>
            <a:ext cx="4176464" cy="339683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/>
              <a:t>Klicka på önskad ikon för att lägga till grafik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A7A4B12-4010-A448-9383-DD10329559FA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23528" y="1203563"/>
            <a:ext cx="4176464" cy="3396832"/>
          </a:xfrm>
        </p:spPr>
        <p:txBody>
          <a:bodyPr>
            <a:noAutofit/>
          </a:bodyPr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dirty="0"/>
              <a:t>Klicka på önskad ikon för att lägga till grafik</a:t>
            </a:r>
          </a:p>
        </p:txBody>
      </p:sp>
    </p:spTree>
    <p:extLst>
      <p:ext uri="{BB962C8B-B14F-4D97-AF65-F5344CB8AC3E}">
        <p14:creationId xmlns:p14="http://schemas.microsoft.com/office/powerpoint/2010/main" val="659421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8EA902-3FEC-B444-8305-9D2438D95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3843"/>
            <a:ext cx="856895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mall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rubrikformat</a:t>
            </a:r>
            <a:endParaRPr lang="en-GB" noProof="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6809982-C092-9946-8B21-68839CF3D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347614"/>
            <a:ext cx="8568952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Klicka här för att ändra format på bakgrundstexten</a:t>
            </a:r>
          </a:p>
          <a:p>
            <a:pPr lvl="1"/>
            <a:r>
              <a:rPr lang="en-GB" noProof="0"/>
              <a:t>Nivå två</a:t>
            </a:r>
          </a:p>
          <a:p>
            <a:pPr lvl="2"/>
            <a:r>
              <a:rPr lang="en-GB" noProof="0"/>
              <a:t>Nivå tre</a:t>
            </a:r>
          </a:p>
          <a:p>
            <a:pPr lvl="3"/>
            <a:r>
              <a:rPr lang="en-GB" noProof="0"/>
              <a:t>Nivå fyra</a:t>
            </a:r>
          </a:p>
          <a:p>
            <a:pPr lvl="4"/>
            <a:r>
              <a:rPr lang="en-GB" noProof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59D353-A655-F641-8905-CE95FF45D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528" y="4869657"/>
            <a:ext cx="3086100" cy="273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r>
              <a:rPr lang="sv-SE" dirty="0"/>
              <a:t>NATURVÅRDSVERKET | SWEDISH ENVIRONMENTAL PROTECTION AGENCY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3E0925-3321-1A44-B6CD-64830BD355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35080" y="4869587"/>
            <a:ext cx="2057400" cy="273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tx2"/>
                </a:solidFill>
                <a:latin typeface="+mn-lt"/>
              </a:defRPr>
            </a:lvl1pPr>
          </a:lstStyle>
          <a:p>
            <a:fld id="{1844E2AD-2CA4-4022-8F3B-D585D66E2E3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72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42" r:id="rId2"/>
    <p:sldLayoutId id="2147483721" r:id="rId3"/>
    <p:sldLayoutId id="2147483727" r:id="rId4"/>
    <p:sldLayoutId id="2147483709" r:id="rId5"/>
    <p:sldLayoutId id="2147483713" r:id="rId6"/>
    <p:sldLayoutId id="2147483716" r:id="rId7"/>
    <p:sldLayoutId id="2147483729" r:id="rId8"/>
    <p:sldLayoutId id="2147483719" r:id="rId9"/>
    <p:sldLayoutId id="2147483720" r:id="rId10"/>
    <p:sldLayoutId id="2147483706" r:id="rId11"/>
    <p:sldLayoutId id="2147483726" r:id="rId12"/>
    <p:sldLayoutId id="2147483728" r:id="rId13"/>
    <p:sldLayoutId id="2147483730" r:id="rId14"/>
    <p:sldLayoutId id="2147483743" r:id="rId15"/>
    <p:sldLayoutId id="2147483725" r:id="rId16"/>
    <p:sldLayoutId id="2147483731" r:id="rId17"/>
    <p:sldLayoutId id="2147483744" r:id="rId18"/>
    <p:sldLayoutId id="2147483732" r:id="rId19"/>
    <p:sldLayoutId id="2147483745" r:id="rId20"/>
    <p:sldLayoutId id="2147483733" r:id="rId21"/>
    <p:sldLayoutId id="2147483734" r:id="rId22"/>
    <p:sldLayoutId id="2147483746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naturvardsverket.se/493824/contentassets/bb087890886a4c55851bb9095f27ac42/checklista-faq-v2.pdf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playlist?list=PLgGFtRVUTORQolX0wLyDBcrj8PEnlEBPA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naturvardsverket.se/491e0f/globalassets/vagledning/utslappshandel/vanliga-fragor-och-svar-utslappshandel.pdf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6467F-770F-BF4A-8755-21102814B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Frågestund tilldelning</a:t>
            </a:r>
          </a:p>
        </p:txBody>
      </p:sp>
    </p:spTree>
    <p:extLst>
      <p:ext uri="{BB962C8B-B14F-4D97-AF65-F5344CB8AC3E}">
        <p14:creationId xmlns:p14="http://schemas.microsoft.com/office/powerpoint/2010/main" val="40652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F6467F-770F-BF4A-8755-21102814B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851670"/>
            <a:ext cx="6858000" cy="1224136"/>
          </a:xfrm>
        </p:spPr>
        <p:txBody>
          <a:bodyPr/>
          <a:lstStyle/>
          <a:p>
            <a:r>
              <a:rPr lang="sv-SE" dirty="0"/>
              <a:t>Nu till era frågor</a:t>
            </a:r>
          </a:p>
        </p:txBody>
      </p:sp>
    </p:spTree>
    <p:extLst>
      <p:ext uri="{BB962C8B-B14F-4D97-AF65-F5344CB8AC3E}">
        <p14:creationId xmlns:p14="http://schemas.microsoft.com/office/powerpoint/2010/main" val="395795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495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679BF53-26DF-E531-5764-6F5DE881D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285106"/>
            <a:ext cx="6858000" cy="1790700"/>
          </a:xfrm>
        </p:spPr>
        <p:txBody>
          <a:bodyPr/>
          <a:lstStyle/>
          <a:p>
            <a:r>
              <a:rPr lang="sv-SE" sz="4800" dirty="0"/>
              <a:t>De vanligaste frågorna just nu samt två ”klassiska” missar</a:t>
            </a:r>
          </a:p>
        </p:txBody>
      </p:sp>
    </p:spTree>
    <p:extLst>
      <p:ext uri="{BB962C8B-B14F-4D97-AF65-F5344CB8AC3E}">
        <p14:creationId xmlns:p14="http://schemas.microsoft.com/office/powerpoint/2010/main" val="26920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1EA5DEFA-8BA0-7341-B3F7-E862A10D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B79A879-850E-304F-9C12-3FFFF423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A547DB4-C3C0-1343-8C31-FA8186A437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678" y="0"/>
            <a:ext cx="2848322" cy="48695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chemeClr val="tx1"/>
                </a:solidFill>
              </a:rPr>
              <a:t>         Välj aktivera!</a:t>
            </a:r>
          </a:p>
        </p:txBody>
      </p:sp>
      <p:pic>
        <p:nvPicPr>
          <p:cNvPr id="8" name="Bildobjekt 7" descr="En bild som visar bord&#10;&#10;Automatiskt genererad beskrivning">
            <a:extLst>
              <a:ext uri="{FF2B5EF4-FFF2-40B4-BE49-F238E27FC236}">
                <a16:creationId xmlns:a16="http://schemas.microsoft.com/office/drawing/2014/main" id="{98CBC1E9-BF76-4BB5-0178-262DBD75A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9582"/>
            <a:ext cx="4682059" cy="2429077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F4291E03-127A-66BB-98F7-032A7F645724}"/>
              </a:ext>
            </a:extLst>
          </p:cNvPr>
          <p:cNvSpPr/>
          <p:nvPr/>
        </p:nvSpPr>
        <p:spPr>
          <a:xfrm>
            <a:off x="2987824" y="1347614"/>
            <a:ext cx="864096" cy="28803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5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135BD79-BA2C-204C-B1E3-A920435B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7DE347-007B-D04A-8A2B-FA84DDBF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717B328B-97F6-CA1C-5180-61C2C48A0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678" y="0"/>
            <a:ext cx="2848322" cy="48695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Välj </a:t>
            </a:r>
            <a:r>
              <a:rPr lang="sv-SE" dirty="0" err="1">
                <a:solidFill>
                  <a:schemeClr val="tx1"/>
                </a:solidFill>
              </a:rPr>
              <a:t>rapporteringsår</a:t>
            </a:r>
            <a:r>
              <a:rPr lang="sv-SE" dirty="0">
                <a:solidFill>
                  <a:schemeClr val="tx1"/>
                </a:solidFill>
              </a:rPr>
              <a:t>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2023!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053D7F8-B177-67B8-B746-5632D406DD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9502"/>
            <a:ext cx="4604424" cy="422271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ECCCEA44-C23B-DF3F-B8FE-37ABF5737DF1}"/>
              </a:ext>
            </a:extLst>
          </p:cNvPr>
          <p:cNvSpPr/>
          <p:nvPr/>
        </p:nvSpPr>
        <p:spPr>
          <a:xfrm>
            <a:off x="3290342" y="1347614"/>
            <a:ext cx="1296144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18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135BD79-BA2C-204C-B1E3-A920435B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7DE347-007B-D04A-8A2B-FA84DDBF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717B328B-97F6-CA1C-5180-61C2C48A0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678" y="0"/>
            <a:ext cx="2848322" cy="48695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Ändra inget på rad 31, 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flik A!</a:t>
            </a:r>
          </a:p>
          <a:p>
            <a:pPr marL="0" indent="0" algn="ctr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Detta ger följdfel som kan vara knepiga att rätta till.</a:t>
            </a:r>
          </a:p>
          <a:p>
            <a:pPr marL="0" indent="0" algn="ctr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Ändra heller inte data för tidigare år om ni inte fått godkänt av NV att göra så. </a:t>
            </a:r>
          </a:p>
        </p:txBody>
      </p:sp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17E0DE0A-276D-342A-A041-180069187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4" y="1275538"/>
            <a:ext cx="5836444" cy="2592423"/>
          </a:xfrm>
          <a:prstGeom prst="rect">
            <a:avLst/>
          </a:prstGeom>
        </p:spPr>
      </p:pic>
      <p:sp>
        <p:nvSpPr>
          <p:cNvPr id="9" name="Ellips 8">
            <a:extLst>
              <a:ext uri="{FF2B5EF4-FFF2-40B4-BE49-F238E27FC236}">
                <a16:creationId xmlns:a16="http://schemas.microsoft.com/office/drawing/2014/main" id="{95E756DB-2A3B-7318-7774-EE5C559DA199}"/>
              </a:ext>
            </a:extLst>
          </p:cNvPr>
          <p:cNvSpPr/>
          <p:nvPr/>
        </p:nvSpPr>
        <p:spPr>
          <a:xfrm>
            <a:off x="3131840" y="1779662"/>
            <a:ext cx="1814602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38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135BD79-BA2C-204C-B1E3-A920435B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7DE347-007B-D04A-8A2B-FA84DDBF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717B328B-97F6-CA1C-5180-61C2C48A0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678" y="0"/>
            <a:ext cx="2848322" cy="48695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Kom ihåg att manuellt föra över resultatet från kraftvärmeverktyget (flik D, punkt h och i).</a:t>
            </a: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Resultaten kan behövas i flikarna E, F och G beroende på anläggning.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821ABFF-5C97-6E34-4D19-38CCAD207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" y="1275606"/>
            <a:ext cx="6092128" cy="2592288"/>
          </a:xfrm>
          <a:prstGeom prst="rect">
            <a:avLst/>
          </a:prstGeom>
        </p:spPr>
      </p:pic>
      <p:sp>
        <p:nvSpPr>
          <p:cNvPr id="7" name="Vänster klammerparentes 6">
            <a:extLst>
              <a:ext uri="{FF2B5EF4-FFF2-40B4-BE49-F238E27FC236}">
                <a16:creationId xmlns:a16="http://schemas.microsoft.com/office/drawing/2014/main" id="{2CE65955-33A4-EE2C-0EC0-651213D92338}"/>
              </a:ext>
            </a:extLst>
          </p:cNvPr>
          <p:cNvSpPr/>
          <p:nvPr/>
        </p:nvSpPr>
        <p:spPr>
          <a:xfrm>
            <a:off x="395536" y="1563638"/>
            <a:ext cx="45719" cy="1152128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Höger klammerparentes 9">
            <a:extLst>
              <a:ext uri="{FF2B5EF4-FFF2-40B4-BE49-F238E27FC236}">
                <a16:creationId xmlns:a16="http://schemas.microsoft.com/office/drawing/2014/main" id="{3F525A9C-C0E2-6B34-DAC7-033225A5C87E}"/>
              </a:ext>
            </a:extLst>
          </p:cNvPr>
          <p:cNvSpPr/>
          <p:nvPr/>
        </p:nvSpPr>
        <p:spPr>
          <a:xfrm>
            <a:off x="6084168" y="1563638"/>
            <a:ext cx="45719" cy="1152128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162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135BD79-BA2C-204C-B1E3-A920435B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7DE347-007B-D04A-8A2B-FA84DDBF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717B328B-97F6-CA1C-5180-61C2C48A0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678" y="0"/>
            <a:ext cx="2848322" cy="48695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Vi passar på att påminna om vår checklista som finns på webben. Gå igenom denna innan ni skickar in!</a:t>
            </a:r>
          </a:p>
          <a:p>
            <a:pPr marL="0" indent="0" algn="ctr">
              <a:buNone/>
            </a:pPr>
            <a:endParaRPr lang="sv-SE" sz="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sz="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sz="800" dirty="0">
                <a:solidFill>
                  <a:schemeClr val="tx1"/>
                </a:solidFill>
                <a:hlinkClick r:id="rId2"/>
              </a:rPr>
              <a:t>https://www.naturvardsverket.se/493824/contentassets/bb087890886a4c55851bb9095f27ac42/checklista-faq-v2.pdf</a:t>
            </a:r>
            <a:endParaRPr lang="sv-SE" sz="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sz="800" dirty="0">
              <a:solidFill>
                <a:schemeClr val="tx1"/>
              </a:solidFill>
            </a:endParaRPr>
          </a:p>
        </p:txBody>
      </p:sp>
      <p:pic>
        <p:nvPicPr>
          <p:cNvPr id="8" name="Bildobjekt 7" descr="En bild som visar bord&#10;&#10;Automatiskt genererad beskrivning">
            <a:extLst>
              <a:ext uri="{FF2B5EF4-FFF2-40B4-BE49-F238E27FC236}">
                <a16:creationId xmlns:a16="http://schemas.microsoft.com/office/drawing/2014/main" id="{4BBDD8A6-1593-8741-EF16-FCA0687CB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8"/>
            <a:ext cx="5281539" cy="25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1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135BD79-BA2C-204C-B1E3-A920435B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7DE347-007B-D04A-8A2B-FA84DDBF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717B328B-97F6-CA1C-5180-61C2C48A0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678" y="0"/>
            <a:ext cx="2848322" cy="48695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Även vårt utbildningspaket på </a:t>
            </a:r>
            <a:r>
              <a:rPr lang="sv-SE" dirty="0" err="1">
                <a:solidFill>
                  <a:schemeClr val="tx1"/>
                </a:solidFill>
              </a:rPr>
              <a:t>youtube</a:t>
            </a:r>
            <a:r>
              <a:rPr lang="sv-SE" dirty="0">
                <a:solidFill>
                  <a:schemeClr val="tx1"/>
                </a:solidFill>
              </a:rPr>
              <a:t> (särskilt bra för nyanställda!)</a:t>
            </a:r>
            <a:endParaRPr lang="sv-SE" sz="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sz="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sz="800" dirty="0">
                <a:solidFill>
                  <a:schemeClr val="tx1"/>
                </a:solidFill>
                <a:hlinkClick r:id="rId2"/>
              </a:rPr>
              <a:t>https://www.youtube.com/playlist?list=PLgGFtRVUTORQolX0wLyDBcrj8PEnlEBPA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B1C68CA-5E4E-7324-88B4-83A8788C9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0166"/>
            <a:ext cx="5992960" cy="270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6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135BD79-BA2C-204C-B1E3-A920435B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sv-SE"/>
              <a:t>NATURVÅRDSVERKET | SWEDISH ENVIRONMENTAL PROTECTION AGENCY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7DE347-007B-D04A-8A2B-FA84DDBF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4E2AD-2CA4-4022-8F3B-D585D66E2E30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2" name="Platshållare för text 5">
            <a:extLst>
              <a:ext uri="{FF2B5EF4-FFF2-40B4-BE49-F238E27FC236}">
                <a16:creationId xmlns:a16="http://schemas.microsoft.com/office/drawing/2014/main" id="{717B328B-97F6-CA1C-5180-61C2C48A0B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95678" y="0"/>
            <a:ext cx="2848322" cy="4869587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sv-SE" dirty="0">
                <a:solidFill>
                  <a:schemeClr val="tx1"/>
                </a:solidFill>
              </a:rPr>
              <a:t>Strul med IT? Konsultera vårt dok med de vanligaste frågorna!</a:t>
            </a:r>
            <a:endParaRPr lang="sv-SE" sz="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sz="800" dirty="0">
              <a:solidFill>
                <a:schemeClr val="tx1"/>
              </a:solidFill>
              <a:hlinkClick r:id="rId2"/>
            </a:endParaRPr>
          </a:p>
          <a:p>
            <a:pPr marL="0" indent="0" algn="ctr">
              <a:buNone/>
            </a:pPr>
            <a:endParaRPr lang="sv-SE" sz="800" dirty="0">
              <a:solidFill>
                <a:schemeClr val="tx1"/>
              </a:solidFill>
              <a:hlinkClick r:id="rId2"/>
            </a:endParaRPr>
          </a:p>
          <a:p>
            <a:pPr marL="0" indent="0" algn="ctr">
              <a:buNone/>
            </a:pPr>
            <a:r>
              <a:rPr lang="sv-SE" sz="800" dirty="0">
                <a:solidFill>
                  <a:schemeClr val="tx1"/>
                </a:solidFill>
                <a:hlinkClick r:id="rId2"/>
              </a:rPr>
              <a:t>https://www.naturvardsverket.se/491e0f/globalassets/vagledning/utslappshandel/vanliga-fragor-och-svar-utslappshandel.pdf</a:t>
            </a:r>
            <a:r>
              <a:rPr lang="sv-SE" sz="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32BA9424-4135-31C6-2603-7F2B789F5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3025"/>
            <a:ext cx="5296923" cy="368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8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V 2021 morkt tema">
      <a:dk1>
        <a:srgbClr val="000000"/>
      </a:dk1>
      <a:lt1>
        <a:srgbClr val="FFFFFF"/>
      </a:lt1>
      <a:dk2>
        <a:srgbClr val="003366"/>
      </a:dk2>
      <a:lt2>
        <a:srgbClr val="FFFFFF"/>
      </a:lt2>
      <a:accent1>
        <a:srgbClr val="ACCFDB"/>
      </a:accent1>
      <a:accent2>
        <a:srgbClr val="9CF7FF"/>
      </a:accent2>
      <a:accent3>
        <a:srgbClr val="9B6C15"/>
      </a:accent3>
      <a:accent4>
        <a:srgbClr val="0514FF"/>
      </a:accent4>
      <a:accent5>
        <a:srgbClr val="34A775"/>
      </a:accent5>
      <a:accent6>
        <a:srgbClr val="02FEAE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6" id="{4BE5C5AC-1C9A-4241-8F3C-0A61641A6952}" vid="{BE1EFE82-8803-4C31-B8A0-634CEB3D448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nv-mork-sve-16-9</Template>
  <TotalTime>42</TotalTime>
  <Words>239</Words>
  <Application>Microsoft Office PowerPoint</Application>
  <PresentationFormat>Bildspel på skärmen (16:9)</PresentationFormat>
  <Paragraphs>68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Office-tema</vt:lpstr>
      <vt:lpstr>Frågestund tilldelning</vt:lpstr>
      <vt:lpstr>De vanligaste frågorna just nu samt två ”klassiska” missar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Nu till era frågor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Frågestund tilldelning</dc:title>
  <dc:creator>Hellmér, Elin</dc:creator>
  <cp:lastModifiedBy>Hellmér, Elin</cp:lastModifiedBy>
  <cp:revision>3</cp:revision>
  <dcterms:created xsi:type="dcterms:W3CDTF">2023-03-07T15:19:49Z</dcterms:created>
  <dcterms:modified xsi:type="dcterms:W3CDTF">2023-03-08T12:40:06Z</dcterms:modified>
</cp:coreProperties>
</file>