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</p:sldMasterIdLst>
  <p:notesMasterIdLst>
    <p:notesMasterId r:id="rId47"/>
  </p:notesMasterIdLst>
  <p:sldIdLst>
    <p:sldId id="409" r:id="rId5"/>
    <p:sldId id="318" r:id="rId6"/>
    <p:sldId id="327" r:id="rId7"/>
    <p:sldId id="313" r:id="rId8"/>
    <p:sldId id="406" r:id="rId9"/>
    <p:sldId id="407" r:id="rId10"/>
    <p:sldId id="405" r:id="rId11"/>
    <p:sldId id="404" r:id="rId12"/>
    <p:sldId id="297" r:id="rId13"/>
    <p:sldId id="408" r:id="rId14"/>
    <p:sldId id="352" r:id="rId15"/>
    <p:sldId id="403" r:id="rId16"/>
    <p:sldId id="311" r:id="rId17"/>
    <p:sldId id="356" r:id="rId18"/>
    <p:sldId id="373" r:id="rId19"/>
    <p:sldId id="320" r:id="rId20"/>
    <p:sldId id="321" r:id="rId21"/>
    <p:sldId id="411" r:id="rId22"/>
    <p:sldId id="343" r:id="rId23"/>
    <p:sldId id="351" r:id="rId24"/>
    <p:sldId id="322" r:id="rId25"/>
    <p:sldId id="357" r:id="rId26"/>
    <p:sldId id="307" r:id="rId27"/>
    <p:sldId id="372" r:id="rId28"/>
    <p:sldId id="410" r:id="rId29"/>
    <p:sldId id="378" r:id="rId30"/>
    <p:sldId id="379" r:id="rId31"/>
    <p:sldId id="380" r:id="rId32"/>
    <p:sldId id="381" r:id="rId33"/>
    <p:sldId id="382" r:id="rId34"/>
    <p:sldId id="342" r:id="rId35"/>
    <p:sldId id="391" r:id="rId36"/>
    <p:sldId id="383" r:id="rId37"/>
    <p:sldId id="303" r:id="rId38"/>
    <p:sldId id="348" r:id="rId39"/>
    <p:sldId id="389" r:id="rId40"/>
    <p:sldId id="388" r:id="rId41"/>
    <p:sldId id="398" r:id="rId42"/>
    <p:sldId id="393" r:id="rId43"/>
    <p:sldId id="396" r:id="rId44"/>
    <p:sldId id="412" r:id="rId45"/>
    <p:sldId id="299" r:id="rId4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EU ETS" id="{35A0CD4C-BE29-4DDE-84A7-A99DB9BCDEAF}">
          <p14:sldIdLst>
            <p14:sldId id="409"/>
            <p14:sldId id="318"/>
            <p14:sldId id="327"/>
            <p14:sldId id="313"/>
            <p14:sldId id="406"/>
            <p14:sldId id="407"/>
            <p14:sldId id="405"/>
            <p14:sldId id="404"/>
            <p14:sldId id="297"/>
            <p14:sldId id="408"/>
            <p14:sldId id="352"/>
            <p14:sldId id="403"/>
            <p14:sldId id="311"/>
            <p14:sldId id="356"/>
            <p14:sldId id="373"/>
          </p14:sldIdLst>
        </p14:section>
        <p14:section name="EU MRV" id="{23AFFEE7-3F65-4A40-915C-FEE802B3E634}">
          <p14:sldIdLst>
            <p14:sldId id="320"/>
            <p14:sldId id="321"/>
            <p14:sldId id="411"/>
            <p14:sldId id="343"/>
            <p14:sldId id="351"/>
            <p14:sldId id="322"/>
            <p14:sldId id="357"/>
          </p14:sldIdLst>
        </p14:section>
        <p14:section name="Sjöfart-ETS" id="{2F393BAD-0FD0-4754-874E-AAAE4C3B862F}">
          <p14:sldIdLst>
            <p14:sldId id="307"/>
            <p14:sldId id="372"/>
            <p14:sldId id="410"/>
            <p14:sldId id="378"/>
            <p14:sldId id="379"/>
            <p14:sldId id="380"/>
            <p14:sldId id="381"/>
            <p14:sldId id="382"/>
            <p14:sldId id="342"/>
            <p14:sldId id="391"/>
            <p14:sldId id="383"/>
          </p14:sldIdLst>
        </p14:section>
        <p14:section name="Sjöfart-ETS" id="{9707A504-7899-4B63-B531-C08A3F549519}">
          <p14:sldIdLst>
            <p14:sldId id="303"/>
            <p14:sldId id="348"/>
            <p14:sldId id="389"/>
            <p14:sldId id="388"/>
          </p14:sldIdLst>
        </p14:section>
        <p14:section name="Nästa steg" id="{25C88CFB-E93F-436B-A690-0722948E8A49}">
          <p14:sldIdLst>
            <p14:sldId id="398"/>
            <p14:sldId id="393"/>
            <p14:sldId id="396"/>
            <p14:sldId id="412"/>
          </p14:sldIdLst>
        </p14:section>
        <p14:section name="Kontaktuppgifter" id="{DFA52B3B-37A6-4343-8385-CBBBEBFCF2EA}">
          <p14:sldIdLst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6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A81D01-DFCF-FFD1-3BAF-86C6B682651E}" name="Poroli, Isabell" initials="IP" userId="S::isabell.poroli@naturvardsverket.se::4286f331-4226-47d9-b878-46b3307003d1" providerId="AD"/>
  <p188:author id="{33F55B61-120F-C72A-AA3A-9ACC52D7BF01}" name="Nilsson, Johanna" initials="NJ" userId="S::Johanna.Nilsson@naturvardsverket.se::2ca045c8-53c9-442b-8ecf-01b717dbdac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FECB"/>
    <a:srgbClr val="FE823B"/>
    <a:srgbClr val="5D66FF"/>
    <a:srgbClr val="BE9F68"/>
    <a:srgbClr val="597A9B"/>
    <a:srgbClr val="C9E0E8"/>
    <a:srgbClr val="7E99AA"/>
    <a:srgbClr val="717F81"/>
    <a:srgbClr val="A3A86B"/>
    <a:srgbClr val="717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1E37E5-5422-42F5-8EC7-F091921C00DD}" v="1960" dt="2023-12-01T10:07:01.8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  <p:guide pos="56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imes New Roman" panose="02020603050405020304" pitchFamily="18" charset="0"/>
              </a:defRPr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imes New Roman" panose="02020603050405020304" pitchFamily="18" charset="0"/>
              </a:defRPr>
            </a:lvl1pPr>
          </a:lstStyle>
          <a:p>
            <a:fld id="{95C1DA4F-C733-4485-BCAA-ED66A1937FEB}" type="datetimeFigureOut">
              <a:rPr lang="sv-SE" smtClean="0"/>
              <a:pPr/>
              <a:t>2025-05-19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imes New Roman" panose="02020603050405020304" pitchFamily="18" charset="0"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imes New Roman" panose="02020603050405020304" pitchFamily="18" charset="0"/>
              </a:defRPr>
            </a:lvl1pPr>
          </a:lstStyle>
          <a:p>
            <a:fld id="{97AE7156-62F3-4CA3-9C03-D68BF7374B4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727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9616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Fanns en ny bild på CCEG 18 september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pPr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1005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20 min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pPr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6527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Systemets tillblivelse </a:t>
            </a:r>
            <a:r>
              <a:rPr lang="sv-SE" err="1"/>
              <a:t>Kyotoprokollet</a:t>
            </a:r>
            <a:r>
              <a:rPr lang="sv-SE"/>
              <a:t> som EU undertecknade och där ambition 8 % utsläppsminskningar under perioden 2008-2012 jämfört med 1990 års nivåer. </a:t>
            </a:r>
          </a:p>
          <a:p>
            <a:r>
              <a:rPr lang="sv-SE"/>
              <a:t>Det var ett alternativ till koldioxid/energiskatt som inte verkade gå att få till inom EU.</a:t>
            </a:r>
          </a:p>
          <a:p>
            <a:endParaRPr lang="sv-SE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7892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6734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849D2-873C-4085-A8ED-5D53F9AA70C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413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849D2-873C-4085-A8ED-5D53F9AA70C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100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885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2157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1869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20 min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pPr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5415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15182F07-8467-CD4E-959D-6A25321404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8C10EDAE-ECD7-7F43-A787-A8EC3501B9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err="1"/>
              <a:t>Välkomstbild</a:t>
            </a:r>
            <a:r>
              <a:rPr lang="en-GB" noProof="0"/>
              <a:t> </a:t>
            </a:r>
            <a:br>
              <a:rPr lang="en-GB" noProof="0"/>
            </a:br>
            <a:r>
              <a:rPr lang="en-GB" noProof="0" err="1"/>
              <a:t>en</a:t>
            </a:r>
            <a:r>
              <a:rPr lang="en-GB" noProof="0"/>
              <a:t> till </a:t>
            </a:r>
            <a:r>
              <a:rPr lang="en-GB" noProof="0" err="1"/>
              <a:t>två</a:t>
            </a:r>
            <a:r>
              <a:rPr lang="en-GB" noProof="0"/>
              <a:t> </a:t>
            </a:r>
            <a:r>
              <a:rPr lang="en-GB" noProof="0" err="1"/>
              <a:t>rader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71797231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Brödtext eller punktlista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6492968"/>
            <a:ext cx="3086100" cy="365125"/>
          </a:xfrm>
        </p:spPr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E5672027-33F8-A74E-8829-1B8EBCC270B1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ubrik 1">
            <a:extLst>
              <a:ext uri="{FF2B5EF4-FFF2-40B4-BE49-F238E27FC236}">
                <a16:creationId xmlns:a16="http://schemas.microsoft.com/office/drawing/2014/main" id="{1642D465-5DDA-544E-A4E0-D36DB149CA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356659"/>
            <a:ext cx="8568952" cy="974363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 noProof="0" err="1"/>
              <a:t>Brödtext</a:t>
            </a:r>
            <a:r>
              <a:rPr lang="en-GB" noProof="0"/>
              <a:t> </a:t>
            </a:r>
            <a:r>
              <a:rPr lang="en-GB" noProof="0" err="1"/>
              <a:t>eller</a:t>
            </a:r>
            <a:r>
              <a:rPr lang="en-GB" noProof="0"/>
              <a:t> </a:t>
            </a:r>
            <a:r>
              <a:rPr lang="en-GB" noProof="0" err="1"/>
              <a:t>punktlista</a:t>
            </a:r>
            <a:r>
              <a:rPr lang="en-GB" noProof="0"/>
              <a:t> </a:t>
            </a:r>
            <a:r>
              <a:rPr lang="en-GB" noProof="0" err="1"/>
              <a:t>helsida</a:t>
            </a:r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7B52CEE2-0EEE-7642-8BCF-3FBFF107B5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3528" y="1604751"/>
            <a:ext cx="6840000" cy="4529109"/>
          </a:xfrm>
        </p:spPr>
        <p:txBody>
          <a:bodyPr>
            <a:noAutofit/>
          </a:bodyPr>
          <a:lstStyle>
            <a:lvl1pPr>
              <a:lnSpc>
                <a:spcPts val="2060"/>
              </a:lnSpc>
              <a:spcBef>
                <a:spcPts val="600"/>
              </a:spcBef>
              <a:buFontTx/>
              <a:buNone/>
              <a:defRPr sz="1800"/>
            </a:lvl1pPr>
            <a:lvl2pPr>
              <a:lnSpc>
                <a:spcPts val="2060"/>
              </a:lnSpc>
              <a:spcBef>
                <a:spcPts val="600"/>
              </a:spcBef>
              <a:defRPr sz="1800"/>
            </a:lvl2pPr>
            <a:lvl3pPr>
              <a:lnSpc>
                <a:spcPts val="2060"/>
              </a:lnSpc>
              <a:spcBef>
                <a:spcPts val="600"/>
              </a:spcBef>
              <a:defRPr sz="1800"/>
            </a:lvl3pPr>
            <a:lvl4pPr>
              <a:lnSpc>
                <a:spcPts val="2060"/>
              </a:lnSpc>
              <a:spcBef>
                <a:spcPts val="600"/>
              </a:spcBef>
              <a:defRPr sz="1800"/>
            </a:lvl4pPr>
            <a:lvl5pPr>
              <a:lnSpc>
                <a:spcPts val="2060"/>
              </a:lnSpc>
              <a:spcBef>
                <a:spcPts val="600"/>
              </a:spcBef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945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Kort faktatext/citat/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0FEA8D0-97FC-0145-ABB7-01D6F603B35D}"/>
              </a:ext>
            </a:extLst>
          </p:cNvPr>
          <p:cNvSpPr/>
          <p:nvPr userDrawn="1"/>
        </p:nvSpPr>
        <p:spPr>
          <a:xfrm>
            <a:off x="0" y="0"/>
            <a:ext cx="9144000" cy="64928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596530-1570-4C45-A427-AA5DD21F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DEC5FA-304C-CC40-A0A2-9FA649D4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9B2F0133-BB06-2C4B-9EEA-1D9323D05238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ubrik 1">
            <a:extLst>
              <a:ext uri="{FF2B5EF4-FFF2-40B4-BE49-F238E27FC236}">
                <a16:creationId xmlns:a16="http://schemas.microsoft.com/office/drawing/2014/main" id="{63EFF9CB-BC4F-D94E-BCB7-BBEE9FC9F8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39652" y="2204864"/>
            <a:ext cx="6264696" cy="1955552"/>
          </a:xfrm>
        </p:spPr>
        <p:txBody>
          <a:bodyPr anchor="t" anchorCtr="0">
            <a:noAutofit/>
          </a:bodyPr>
          <a:lstStyle>
            <a:lvl1pPr algn="l">
              <a:lnSpc>
                <a:spcPts val="4000"/>
              </a:lnSpc>
              <a:defRPr sz="3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sv-SE"/>
              <a:t>Plats för kortare text, exempelvis </a:t>
            </a:r>
            <a:br>
              <a:rPr lang="sv-SE"/>
            </a:br>
            <a:r>
              <a:rPr lang="sv-SE"/>
              <a:t>en ingress, ett citat eller en kortare faktatext</a:t>
            </a:r>
          </a:p>
        </p:txBody>
      </p:sp>
    </p:spTree>
    <p:extLst>
      <p:ext uri="{BB962C8B-B14F-4D97-AF65-F5344CB8AC3E}">
        <p14:creationId xmlns:p14="http://schemas.microsoft.com/office/powerpoint/2010/main" val="12983300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Avsnittsskilj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0FEA8D0-97FC-0145-ABB7-01D6F603B35D}"/>
              </a:ext>
            </a:extLst>
          </p:cNvPr>
          <p:cNvSpPr/>
          <p:nvPr userDrawn="1"/>
        </p:nvSpPr>
        <p:spPr>
          <a:xfrm>
            <a:off x="0" y="0"/>
            <a:ext cx="9144000" cy="6492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596530-1570-4C45-A427-AA5DD21F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DEC5FA-304C-CC40-A0A2-9FA649D4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83F783A6-9824-094F-8C7F-7304AF15CB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7340" y="2310333"/>
            <a:ext cx="6309320" cy="1872209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accent2"/>
                </a:solidFill>
              </a:defRPr>
            </a:lvl1pPr>
          </a:lstStyle>
          <a:p>
            <a:r>
              <a:rPr lang="sv-SE"/>
              <a:t>Eventuell avsnittsskiljare</a:t>
            </a:r>
            <a:endParaRPr lang="en-GB" noProof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13E36C7E-31EC-EA42-8093-3A5CC9BBD5CF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949907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Pausbild eller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C9434CA2-1575-E846-91F6-667586C1AA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404664" y="96"/>
            <a:ext cx="11887200" cy="6492686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CAEA60C-CFD7-5648-9383-C03C530E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6492968"/>
            <a:ext cx="3086100" cy="365125"/>
          </a:xfrm>
        </p:spPr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ECDA0E-4E30-754C-B588-797FE2D8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1" name="Rak 10">
            <a:extLst>
              <a:ext uri="{FF2B5EF4-FFF2-40B4-BE49-F238E27FC236}">
                <a16:creationId xmlns:a16="http://schemas.microsoft.com/office/drawing/2014/main" id="{5D6E5099-FD98-1849-A259-F4D2687F2C84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3313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Avslutsbild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0FEA8D0-97FC-0145-ABB7-01D6F603B35D}"/>
              </a:ext>
            </a:extLst>
          </p:cNvPr>
          <p:cNvSpPr/>
          <p:nvPr userDrawn="1"/>
        </p:nvSpPr>
        <p:spPr>
          <a:xfrm>
            <a:off x="0" y="4"/>
            <a:ext cx="9144000" cy="68579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74D76E40-4B9D-E841-BB9F-F7BCA98DEF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6780" y="1920256"/>
            <a:ext cx="2690439" cy="301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7275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/Välkomstbild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626315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E4DF4423-250C-9A48-B751-F6D582913D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A84FD29-DC6C-5C4F-9E54-D865886CFA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err="1"/>
              <a:t>Välkomstbild</a:t>
            </a:r>
            <a:r>
              <a:rPr lang="en-GB" noProof="0"/>
              <a:t> </a:t>
            </a:r>
            <a:br>
              <a:rPr lang="en-GB" noProof="0"/>
            </a:br>
            <a:r>
              <a:rPr lang="en-GB" noProof="0" err="1"/>
              <a:t>en</a:t>
            </a:r>
            <a:r>
              <a:rPr lang="en-GB" noProof="0"/>
              <a:t> till </a:t>
            </a:r>
            <a:r>
              <a:rPr lang="en-GB" noProof="0" err="1"/>
              <a:t>två</a:t>
            </a:r>
            <a:r>
              <a:rPr lang="en-GB" noProof="0"/>
              <a:t> </a:t>
            </a:r>
            <a:r>
              <a:rPr lang="en-GB" noProof="0" err="1"/>
              <a:t>rader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78261945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Startbild/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0C46A704-595B-B041-96D2-C1BE8076D8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EBB1EAB2-5BF2-7F4D-A458-D48D8DC494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err="1"/>
              <a:t>Välkomstbild</a:t>
            </a:r>
            <a:r>
              <a:rPr lang="en-GB" noProof="0"/>
              <a:t> </a:t>
            </a:r>
            <a:br>
              <a:rPr lang="en-GB" noProof="0"/>
            </a:br>
            <a:r>
              <a:rPr lang="en-GB" noProof="0" err="1"/>
              <a:t>en</a:t>
            </a:r>
            <a:r>
              <a:rPr lang="en-GB" noProof="0"/>
              <a:t> till </a:t>
            </a:r>
            <a:r>
              <a:rPr lang="en-GB" noProof="0" err="1"/>
              <a:t>två</a:t>
            </a:r>
            <a:r>
              <a:rPr lang="en-GB" noProof="0"/>
              <a:t> </a:t>
            </a:r>
            <a:r>
              <a:rPr lang="en-GB" noProof="0" err="1"/>
              <a:t>rader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50882213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637237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C16F9458-AE62-C54E-8B73-7DF932D550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BC66C596-9601-7D43-8788-D4F4785A21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err="1"/>
              <a:t>Välkomstbild</a:t>
            </a:r>
            <a:r>
              <a:rPr lang="en-GB" noProof="0"/>
              <a:t> </a:t>
            </a:r>
            <a:br>
              <a:rPr lang="en-GB" noProof="0"/>
            </a:br>
            <a:r>
              <a:rPr lang="en-GB" noProof="0" err="1"/>
              <a:t>en</a:t>
            </a:r>
            <a:r>
              <a:rPr lang="en-GB" noProof="0"/>
              <a:t> till </a:t>
            </a:r>
            <a:r>
              <a:rPr lang="en-GB" noProof="0" err="1"/>
              <a:t>två</a:t>
            </a:r>
            <a:r>
              <a:rPr lang="en-GB" noProof="0"/>
              <a:t> </a:t>
            </a:r>
            <a:r>
              <a:rPr lang="en-GB" noProof="0" err="1"/>
              <a:t>rader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6896357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07E0FA2D-9E16-794D-A3B2-25493AFD91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7E52C0F1-2414-4641-BE07-F3D586E778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err="1"/>
              <a:t>Välkomstbild</a:t>
            </a:r>
            <a:r>
              <a:rPr lang="en-GB" noProof="0"/>
              <a:t> </a:t>
            </a:r>
            <a:br>
              <a:rPr lang="en-GB" noProof="0"/>
            </a:br>
            <a:r>
              <a:rPr lang="en-GB" noProof="0" err="1"/>
              <a:t>en</a:t>
            </a:r>
            <a:r>
              <a:rPr lang="en-GB" noProof="0"/>
              <a:t> till </a:t>
            </a:r>
            <a:r>
              <a:rPr lang="en-GB" noProof="0" err="1"/>
              <a:t>två</a:t>
            </a:r>
            <a:r>
              <a:rPr lang="en-GB" noProof="0"/>
              <a:t> </a:t>
            </a:r>
            <a:r>
              <a:rPr lang="en-GB" noProof="0" err="1"/>
              <a:t>rader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71027144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bild/Välkomstbild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44" y="1"/>
            <a:ext cx="9147644" cy="5626313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8DB134BD-D244-184B-BF01-AE6C41591C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B4CC6778-5794-4C48-BA0B-E51F6F217A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err="1"/>
              <a:t>Välkomstbild</a:t>
            </a:r>
            <a:r>
              <a:rPr lang="en-GB" noProof="0"/>
              <a:t> </a:t>
            </a:r>
            <a:br>
              <a:rPr lang="en-GB" noProof="0"/>
            </a:br>
            <a:r>
              <a:rPr lang="en-GB" noProof="0" err="1"/>
              <a:t>en</a:t>
            </a:r>
            <a:r>
              <a:rPr lang="en-GB" noProof="0"/>
              <a:t> till </a:t>
            </a:r>
            <a:r>
              <a:rPr lang="en-GB" noProof="0" err="1"/>
              <a:t>två</a:t>
            </a:r>
            <a:r>
              <a:rPr lang="en-GB" noProof="0"/>
              <a:t> </a:t>
            </a:r>
            <a:r>
              <a:rPr lang="en-GB" noProof="0" err="1"/>
              <a:t>rader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80333606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Startbild/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6CCDF21-B597-B945-A72B-46E72B4D6F3E}"/>
              </a:ext>
            </a:extLst>
          </p:cNvPr>
          <p:cNvSpPr/>
          <p:nvPr userDrawn="1"/>
        </p:nvSpPr>
        <p:spPr>
          <a:xfrm>
            <a:off x="0" y="0"/>
            <a:ext cx="9144000" cy="5636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5854E5BC-CA27-D145-8A2B-6FA60CE1E1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6F0FAF18-C455-D641-82BD-50018949DA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tx2"/>
                </a:solidFill>
              </a:defRPr>
            </a:lvl1pPr>
          </a:lstStyle>
          <a:p>
            <a:r>
              <a:rPr lang="en-GB" noProof="0" err="1"/>
              <a:t>Välkomstbild</a:t>
            </a:r>
            <a:r>
              <a:rPr lang="en-GB" noProof="0"/>
              <a:t> </a:t>
            </a:r>
            <a:br>
              <a:rPr lang="en-GB" noProof="0"/>
            </a:br>
            <a:r>
              <a:rPr lang="en-GB" noProof="0" err="1"/>
              <a:t>en</a:t>
            </a:r>
            <a:r>
              <a:rPr lang="en-GB" noProof="0"/>
              <a:t> till </a:t>
            </a:r>
            <a:r>
              <a:rPr lang="en-GB" noProof="0" err="1"/>
              <a:t>två</a:t>
            </a:r>
            <a:r>
              <a:rPr lang="en-GB" noProof="0"/>
              <a:t> </a:t>
            </a:r>
            <a:r>
              <a:rPr lang="en-GB" noProof="0" err="1"/>
              <a:t>rader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6111792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F72F1D89-8CC0-494E-9CDD-4DE6AC141E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27AEF230-4F26-AE41-8EFC-243D3BCE82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err="1"/>
              <a:t>Välkomstbild</a:t>
            </a:r>
            <a:r>
              <a:rPr lang="en-GB" noProof="0"/>
              <a:t> </a:t>
            </a:r>
            <a:br>
              <a:rPr lang="en-GB" noProof="0"/>
            </a:br>
            <a:r>
              <a:rPr lang="en-GB" noProof="0" err="1"/>
              <a:t>en</a:t>
            </a:r>
            <a:r>
              <a:rPr lang="en-GB" noProof="0"/>
              <a:t> till </a:t>
            </a:r>
            <a:r>
              <a:rPr lang="en-GB" noProof="0" err="1"/>
              <a:t>två</a:t>
            </a:r>
            <a:r>
              <a:rPr lang="en-GB" noProof="0"/>
              <a:t> </a:t>
            </a:r>
            <a:r>
              <a:rPr lang="en-GB" noProof="0" err="1"/>
              <a:t>rader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50092089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/Välkomstbild 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626313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54800451-4E19-F146-951A-2CEEFAF9DD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541C595C-A43C-3C43-BE14-703F9D494B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err="1"/>
              <a:t>Välkomstbild</a:t>
            </a:r>
            <a:r>
              <a:rPr lang="en-GB" noProof="0"/>
              <a:t> </a:t>
            </a:r>
            <a:br>
              <a:rPr lang="en-GB" noProof="0"/>
            </a:br>
            <a:r>
              <a:rPr lang="en-GB" noProof="0" err="1"/>
              <a:t>en</a:t>
            </a:r>
            <a:r>
              <a:rPr lang="en-GB" noProof="0"/>
              <a:t> till </a:t>
            </a:r>
            <a:r>
              <a:rPr lang="en-GB" noProof="0" err="1"/>
              <a:t>två</a:t>
            </a:r>
            <a:r>
              <a:rPr lang="en-GB" noProof="0"/>
              <a:t> </a:t>
            </a:r>
            <a:r>
              <a:rPr lang="en-GB" noProof="0" err="1"/>
              <a:t>rader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75755053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204CA00E-814A-FC4E-B2A5-5671E97554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8F19C04-FE5F-A944-A906-B9E7B52C3C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err="1"/>
              <a:t>Välkomstbild</a:t>
            </a:r>
            <a:r>
              <a:rPr lang="en-GB" noProof="0"/>
              <a:t> </a:t>
            </a:r>
            <a:br>
              <a:rPr lang="en-GB" noProof="0"/>
            </a:br>
            <a:r>
              <a:rPr lang="en-GB" noProof="0" err="1"/>
              <a:t>en</a:t>
            </a:r>
            <a:r>
              <a:rPr lang="en-GB" noProof="0"/>
              <a:t> till </a:t>
            </a:r>
            <a:r>
              <a:rPr lang="en-GB" noProof="0" err="1"/>
              <a:t>två</a:t>
            </a:r>
            <a:r>
              <a:rPr lang="en-GB" noProof="0"/>
              <a:t> </a:t>
            </a:r>
            <a:r>
              <a:rPr lang="en-GB" noProof="0" err="1"/>
              <a:t>rader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2012372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54739E10-B527-C543-B94E-882ACF9E94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1DDE3616-984A-D741-A31B-0828D4B1BB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err="1"/>
              <a:t>Välkomstbild</a:t>
            </a:r>
            <a:r>
              <a:rPr lang="en-GB" noProof="0"/>
              <a:t> </a:t>
            </a:r>
            <a:br>
              <a:rPr lang="en-GB" noProof="0"/>
            </a:br>
            <a:r>
              <a:rPr lang="en-GB" noProof="0" err="1"/>
              <a:t>en</a:t>
            </a:r>
            <a:r>
              <a:rPr lang="en-GB" noProof="0"/>
              <a:t> till </a:t>
            </a:r>
            <a:r>
              <a:rPr lang="en-GB" noProof="0" err="1"/>
              <a:t>två</a:t>
            </a:r>
            <a:r>
              <a:rPr lang="en-GB" noProof="0"/>
              <a:t> </a:t>
            </a:r>
            <a:r>
              <a:rPr lang="en-GB" noProof="0" err="1"/>
              <a:t>rader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05897936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87B2B519-9231-194D-88B5-FACAF1F8D7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C86B01AC-D669-D749-BC8D-CB3EA0211D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err="1"/>
              <a:t>Välkomstbild</a:t>
            </a:r>
            <a:r>
              <a:rPr lang="en-GB" noProof="0"/>
              <a:t> </a:t>
            </a:r>
            <a:br>
              <a:rPr lang="en-GB" noProof="0"/>
            </a:br>
            <a:r>
              <a:rPr lang="en-GB" noProof="0" err="1"/>
              <a:t>en</a:t>
            </a:r>
            <a:r>
              <a:rPr lang="en-GB" noProof="0"/>
              <a:t> till </a:t>
            </a:r>
            <a:r>
              <a:rPr lang="en-GB" noProof="0" err="1"/>
              <a:t>två</a:t>
            </a:r>
            <a:r>
              <a:rPr lang="en-GB" noProof="0"/>
              <a:t> </a:t>
            </a:r>
            <a:r>
              <a:rPr lang="en-GB" noProof="0" err="1"/>
              <a:t>rader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94439704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382"/>
            <a:ext cx="9144000" cy="5664619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6B707184-4550-994C-BF23-CD8EA2D351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7C5A55EF-C467-A14B-B5C2-99AF24C764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err="1"/>
              <a:t>Välkomstbild</a:t>
            </a:r>
            <a:r>
              <a:rPr lang="en-GB" noProof="0"/>
              <a:t> </a:t>
            </a:r>
            <a:br>
              <a:rPr lang="en-GB" noProof="0"/>
            </a:br>
            <a:r>
              <a:rPr lang="en-GB" noProof="0" err="1"/>
              <a:t>en</a:t>
            </a:r>
            <a:r>
              <a:rPr lang="en-GB" noProof="0"/>
              <a:t> till </a:t>
            </a:r>
            <a:r>
              <a:rPr lang="en-GB" noProof="0" err="1"/>
              <a:t>två</a:t>
            </a:r>
            <a:r>
              <a:rPr lang="en-GB" noProof="0"/>
              <a:t> </a:t>
            </a:r>
            <a:r>
              <a:rPr lang="en-GB" noProof="0" err="1"/>
              <a:t>rader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41436844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1371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4CA9530C-3E0A-AB40-87F0-76B07D63B0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9B6B08E9-4CA8-004D-874C-EF308A5753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err="1"/>
              <a:t>Välkomstbild</a:t>
            </a:r>
            <a:r>
              <a:rPr lang="en-GB" noProof="0"/>
              <a:t> </a:t>
            </a:r>
            <a:br>
              <a:rPr lang="en-GB" noProof="0"/>
            </a:br>
            <a:r>
              <a:rPr lang="en-GB" noProof="0" err="1"/>
              <a:t>en</a:t>
            </a:r>
            <a:r>
              <a:rPr lang="en-GB" noProof="0"/>
              <a:t> till </a:t>
            </a:r>
            <a:r>
              <a:rPr lang="en-GB" noProof="0" err="1"/>
              <a:t>två</a:t>
            </a:r>
            <a:r>
              <a:rPr lang="en-GB" noProof="0"/>
              <a:t> </a:t>
            </a:r>
            <a:r>
              <a:rPr lang="en-GB" noProof="0" err="1"/>
              <a:t>rader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74802541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8F5F7275-F24F-4A41-A143-097C579387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A9B54086-3AA9-FE4C-8F3E-3A9D6A1363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err="1"/>
              <a:t>Välkomstbild</a:t>
            </a:r>
            <a:r>
              <a:rPr lang="en-GB" noProof="0"/>
              <a:t> </a:t>
            </a:r>
            <a:br>
              <a:rPr lang="en-GB" noProof="0"/>
            </a:br>
            <a:r>
              <a:rPr lang="en-GB" noProof="0" err="1"/>
              <a:t>en</a:t>
            </a:r>
            <a:r>
              <a:rPr lang="en-GB" noProof="0"/>
              <a:t> till </a:t>
            </a:r>
            <a:r>
              <a:rPr lang="en-GB" noProof="0" err="1"/>
              <a:t>två</a:t>
            </a:r>
            <a:r>
              <a:rPr lang="en-GB" noProof="0"/>
              <a:t> </a:t>
            </a:r>
            <a:r>
              <a:rPr lang="en-GB" noProof="0" err="1"/>
              <a:t>rader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64601540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DB83851E-EE91-0C45-A077-C550566E67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62CF2869-5238-3441-866E-1AA9C5ACC2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err="1"/>
              <a:t>Välkomstbild</a:t>
            </a:r>
            <a:r>
              <a:rPr lang="en-GB" noProof="0"/>
              <a:t> </a:t>
            </a:r>
            <a:br>
              <a:rPr lang="en-GB" noProof="0"/>
            </a:br>
            <a:r>
              <a:rPr lang="en-GB" noProof="0" err="1"/>
              <a:t>en</a:t>
            </a:r>
            <a:r>
              <a:rPr lang="en-GB" noProof="0"/>
              <a:t> till </a:t>
            </a:r>
            <a:r>
              <a:rPr lang="en-GB" noProof="0" err="1"/>
              <a:t>två</a:t>
            </a:r>
            <a:r>
              <a:rPr lang="en-GB" noProof="0"/>
              <a:t> </a:t>
            </a:r>
            <a:r>
              <a:rPr lang="en-GB" noProof="0" err="1"/>
              <a:t>rader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27141439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9144000" cy="5637237"/>
          </a:xfrm>
          <a:prstGeom prst="rect">
            <a:avLst/>
          </a:prstGeom>
        </p:spPr>
      </p:pic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2D107943-7964-4942-B518-4EF882E0A7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2BC00038-D9A1-3147-B1B7-358727301E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err="1"/>
              <a:t>Välkomstbild</a:t>
            </a:r>
            <a:r>
              <a:rPr lang="en-GB" noProof="0"/>
              <a:t> </a:t>
            </a:r>
            <a:br>
              <a:rPr lang="en-GB" noProof="0"/>
            </a:br>
            <a:r>
              <a:rPr lang="en-GB" noProof="0" err="1"/>
              <a:t>en</a:t>
            </a:r>
            <a:r>
              <a:rPr lang="en-GB" noProof="0"/>
              <a:t> till </a:t>
            </a:r>
            <a:r>
              <a:rPr lang="en-GB" noProof="0" err="1"/>
              <a:t>två</a:t>
            </a:r>
            <a:r>
              <a:rPr lang="en-GB" noProof="0"/>
              <a:t> </a:t>
            </a:r>
            <a:r>
              <a:rPr lang="en-GB" noProof="0" err="1"/>
              <a:t>rader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03223256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Startbild med Ort och Datum eller Avsnittsskilj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69B7BD-7ACA-EE47-896C-362A29D1C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26335"/>
            <a:ext cx="4536504" cy="3598809"/>
          </a:xfrm>
        </p:spPr>
        <p:txBody>
          <a:bodyPr anchor="t">
            <a:noAutofit/>
          </a:bodyPr>
          <a:lstStyle>
            <a:lvl1pPr>
              <a:defRPr sz="5700">
                <a:solidFill>
                  <a:schemeClr val="tx2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en-GB" noProof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CAEA60C-CFD7-5648-9383-C03C530E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6492968"/>
            <a:ext cx="3086100" cy="365125"/>
          </a:xfrm>
        </p:spPr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ECDA0E-4E30-754C-B588-797FE2D8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300B8995-1EF5-594F-958F-AD6CBAB2DA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548402"/>
            <a:ext cx="4536504" cy="471680"/>
          </a:xfrm>
        </p:spPr>
        <p:txBody>
          <a:bodyPr anchor="t">
            <a:noAutofit/>
          </a:bodyPr>
          <a:lstStyle>
            <a:lvl1pPr>
              <a:buNone/>
              <a:defRPr sz="1300">
                <a:solidFill>
                  <a:schemeClr val="accent2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GB" noProof="0"/>
              <a:t>ORT DATUM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860E40F6-29B5-0C46-AEED-E11B80F806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8" y="4849806"/>
            <a:ext cx="4536504" cy="951733"/>
          </a:xfrm>
        </p:spPr>
        <p:txBody>
          <a:bodyPr anchor="t">
            <a:noAutofit/>
          </a:bodyPr>
          <a:lstStyle>
            <a:lvl1pPr>
              <a:buNone/>
              <a:defRPr sz="1600">
                <a:solidFill>
                  <a:schemeClr val="accent2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GB" noProof="0" err="1"/>
              <a:t>Namn</a:t>
            </a:r>
            <a:r>
              <a:rPr lang="en-GB" noProof="0"/>
              <a:t> </a:t>
            </a:r>
            <a:r>
              <a:rPr lang="en-GB" noProof="0" err="1"/>
              <a:t>på</a:t>
            </a:r>
            <a:r>
              <a:rPr lang="en-GB" noProof="0"/>
              <a:t> </a:t>
            </a:r>
            <a:r>
              <a:rPr lang="en-GB" noProof="0" err="1"/>
              <a:t>föredragshållare</a:t>
            </a:r>
            <a:endParaRPr lang="en-GB" noProof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87E2D66C-1F6E-484E-A175-C42857A314E1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9CB84941-F94C-7744-B948-057B2DD91E5C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5349995" y="104"/>
            <a:ext cx="3794005" cy="6492769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052578101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Startbild med Ort och Datum / Avsnittsskilj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CAEA60C-CFD7-5648-9383-C03C530E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6492968"/>
            <a:ext cx="3086100" cy="365125"/>
          </a:xfrm>
        </p:spPr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ECDA0E-4E30-754C-B588-797FE2D8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B2DC4444-650E-4344-A426-BB834140CC1F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E1DE45AD-7CFA-A64F-9DB1-60C8B18B894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-1" y="0"/>
            <a:ext cx="3794013" cy="6492783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749583E7-C92C-6349-9BE4-CDB75574CE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11960" y="548402"/>
            <a:ext cx="4536504" cy="471680"/>
          </a:xfrm>
        </p:spPr>
        <p:txBody>
          <a:bodyPr anchor="t">
            <a:noAutofit/>
          </a:bodyPr>
          <a:lstStyle>
            <a:lvl1pPr>
              <a:buNone/>
              <a:defRPr sz="1300">
                <a:solidFill>
                  <a:schemeClr val="accent2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GB" noProof="0"/>
              <a:t>ORT DATUM</a:t>
            </a:r>
          </a:p>
        </p:txBody>
      </p:sp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578F5D6D-56D4-0544-83BB-465316C832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1960" y="4849806"/>
            <a:ext cx="4536504" cy="951733"/>
          </a:xfrm>
        </p:spPr>
        <p:txBody>
          <a:bodyPr anchor="t">
            <a:noAutofit/>
          </a:bodyPr>
          <a:lstStyle>
            <a:lvl1pPr>
              <a:buNone/>
              <a:defRPr sz="1600">
                <a:solidFill>
                  <a:schemeClr val="accent2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GB" noProof="0" err="1"/>
              <a:t>Namn</a:t>
            </a:r>
            <a:r>
              <a:rPr lang="en-GB" noProof="0"/>
              <a:t> </a:t>
            </a:r>
            <a:r>
              <a:rPr lang="en-GB" noProof="0" err="1"/>
              <a:t>på</a:t>
            </a:r>
            <a:r>
              <a:rPr lang="en-GB" noProof="0"/>
              <a:t> </a:t>
            </a:r>
            <a:r>
              <a:rPr lang="en-GB" noProof="0" err="1"/>
              <a:t>föredragshållare</a:t>
            </a:r>
            <a:endParaRPr lang="en-GB" noProof="0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B2A6D63D-33B8-764D-B0FF-A518DB4DD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328" y="1126335"/>
            <a:ext cx="4536504" cy="3598809"/>
          </a:xfrm>
        </p:spPr>
        <p:txBody>
          <a:bodyPr anchor="t">
            <a:noAutofit/>
          </a:bodyPr>
          <a:lstStyle>
            <a:lvl1pPr>
              <a:defRPr sz="5700">
                <a:solidFill>
                  <a:schemeClr val="tx2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8104474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Brödtext eller Punktlista med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/>
          </p:nvPr>
        </p:nvSpPr>
        <p:spPr>
          <a:xfrm>
            <a:off x="4067944" y="2084851"/>
            <a:ext cx="4824536" cy="4032448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600"/>
              </a:spcAft>
              <a:defRPr sz="1800"/>
            </a:lvl1pPr>
            <a:lvl2pPr>
              <a:spcBef>
                <a:spcPts val="300"/>
              </a:spcBef>
              <a:spcAft>
                <a:spcPts val="600"/>
              </a:spcAft>
              <a:defRPr sz="1800"/>
            </a:lvl2pPr>
            <a:lvl3pPr>
              <a:spcBef>
                <a:spcPts val="300"/>
              </a:spcBef>
              <a:spcAft>
                <a:spcPts val="600"/>
              </a:spcAft>
              <a:defRPr sz="1800"/>
            </a:lvl3pPr>
            <a:lvl4pPr>
              <a:spcBef>
                <a:spcPts val="300"/>
              </a:spcBef>
              <a:spcAft>
                <a:spcPts val="600"/>
              </a:spcAft>
              <a:defRPr sz="1800"/>
            </a:lvl4pPr>
            <a:lvl5pPr>
              <a:spcBef>
                <a:spcPts val="30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E0A06245-C507-C54E-A4C3-AC9771B3BD7B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ubrik 1">
            <a:extLst>
              <a:ext uri="{FF2B5EF4-FFF2-40B4-BE49-F238E27FC236}">
                <a16:creationId xmlns:a16="http://schemas.microsoft.com/office/drawing/2014/main" id="{793C7E1B-A51B-A54F-B426-7BCBD4CEEB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7944" y="356659"/>
            <a:ext cx="4824536" cy="1536171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sv-SE"/>
              <a:t>Brödtext eller punktlista med bild till vänster</a:t>
            </a: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6E7D4C7C-1476-4342-9B39-B769E5072896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-1" y="0"/>
            <a:ext cx="3794013" cy="6492783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81929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Brödtext eller punktlista med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6492968"/>
            <a:ext cx="3086100" cy="365125"/>
          </a:xfrm>
        </p:spPr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926E6B28-EF83-F241-9A49-D010F2035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8" y="2084851"/>
            <a:ext cx="4680520" cy="4032448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600"/>
              </a:spcAft>
              <a:defRPr sz="1800"/>
            </a:lvl1pPr>
            <a:lvl2pPr>
              <a:spcBef>
                <a:spcPts val="300"/>
              </a:spcBef>
              <a:spcAft>
                <a:spcPts val="600"/>
              </a:spcAft>
              <a:defRPr sz="1800"/>
            </a:lvl2pPr>
            <a:lvl3pPr>
              <a:spcBef>
                <a:spcPts val="300"/>
              </a:spcBef>
              <a:spcAft>
                <a:spcPts val="600"/>
              </a:spcAft>
              <a:defRPr sz="1800"/>
            </a:lvl3pPr>
            <a:lvl4pPr>
              <a:spcBef>
                <a:spcPts val="300"/>
              </a:spcBef>
              <a:spcAft>
                <a:spcPts val="600"/>
              </a:spcAft>
              <a:defRPr sz="1800"/>
            </a:lvl4pPr>
            <a:lvl5pPr>
              <a:spcBef>
                <a:spcPts val="30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001DDE13-6366-8E4C-AA5E-D0F663E1BB70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ubrik 1">
            <a:extLst>
              <a:ext uri="{FF2B5EF4-FFF2-40B4-BE49-F238E27FC236}">
                <a16:creationId xmlns:a16="http://schemas.microsoft.com/office/drawing/2014/main" id="{DDEBF18F-91AC-3C4F-B4A6-2C881757F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356659"/>
            <a:ext cx="4680520" cy="1536171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sv-SE"/>
              <a:t>Brödtext eller punktlista med bild till höger</a:t>
            </a: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BFEB0758-1612-914C-BC2D-F423C6B74EC4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5349987" y="0"/>
            <a:ext cx="3794013" cy="6492783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58090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Brödtext eller punktlista med två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6492968"/>
            <a:ext cx="3086100" cy="365125"/>
          </a:xfrm>
        </p:spPr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CC058478-6F88-474C-AA2C-5B47A915B5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8" y="2084851"/>
            <a:ext cx="4824536" cy="4032448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600"/>
              </a:spcAft>
              <a:defRPr sz="1800"/>
            </a:lvl1pPr>
            <a:lvl2pPr>
              <a:spcBef>
                <a:spcPts val="300"/>
              </a:spcBef>
              <a:spcAft>
                <a:spcPts val="600"/>
              </a:spcAft>
              <a:defRPr sz="1800"/>
            </a:lvl2pPr>
            <a:lvl3pPr>
              <a:spcBef>
                <a:spcPts val="300"/>
              </a:spcBef>
              <a:spcAft>
                <a:spcPts val="600"/>
              </a:spcAft>
              <a:defRPr sz="1800"/>
            </a:lvl3pPr>
            <a:lvl4pPr>
              <a:spcBef>
                <a:spcPts val="300"/>
              </a:spcBef>
              <a:spcAft>
                <a:spcPts val="600"/>
              </a:spcAft>
              <a:defRPr sz="1800"/>
            </a:lvl4pPr>
            <a:lvl5pPr>
              <a:spcBef>
                <a:spcPts val="30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  <p:cxnSp>
        <p:nvCxnSpPr>
          <p:cNvPr id="17" name="Rak 16">
            <a:extLst>
              <a:ext uri="{FF2B5EF4-FFF2-40B4-BE49-F238E27FC236}">
                <a16:creationId xmlns:a16="http://schemas.microsoft.com/office/drawing/2014/main" id="{AA7FD089-7BB1-0048-B2A7-739201C9253A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ubrik 1">
            <a:extLst>
              <a:ext uri="{FF2B5EF4-FFF2-40B4-BE49-F238E27FC236}">
                <a16:creationId xmlns:a16="http://schemas.microsoft.com/office/drawing/2014/main" id="{98C39911-F992-5440-A967-E56CB7436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356659"/>
            <a:ext cx="4824536" cy="1536171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sv-SE"/>
              <a:t>Brödtext eller punktlista med två bilder till höger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577001C9-5CAB-E145-83DC-1476843919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36096" y="-1"/>
            <a:ext cx="3708096" cy="3097903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9EB58EDE-19E3-3243-A064-6EF1E8987B23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5452656" y="3408875"/>
            <a:ext cx="3691344" cy="3083908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87517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Text och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6492968"/>
            <a:ext cx="3086100" cy="365125"/>
          </a:xfrm>
        </p:spPr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35817855-8625-104D-97BB-CB130A7A8159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ubrik 1">
            <a:extLst>
              <a:ext uri="{FF2B5EF4-FFF2-40B4-BE49-F238E27FC236}">
                <a16:creationId xmlns:a16="http://schemas.microsoft.com/office/drawing/2014/main" id="{7CE31AD6-A4AB-6440-9A99-0C6211833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356659"/>
            <a:ext cx="8568952" cy="974363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 noProof="0" err="1"/>
              <a:t>Helsida</a:t>
            </a:r>
            <a:r>
              <a:rPr lang="en-GB" noProof="0"/>
              <a:t> </a:t>
            </a:r>
            <a:r>
              <a:rPr lang="en-GB" noProof="0" err="1"/>
              <a:t>för</a:t>
            </a:r>
            <a:r>
              <a:rPr lang="en-GB" noProof="0"/>
              <a:t> </a:t>
            </a:r>
            <a:r>
              <a:rPr lang="en-GB" noProof="0" err="1"/>
              <a:t>grafik</a:t>
            </a:r>
            <a:r>
              <a:rPr lang="sv-SE"/>
              <a:t>, med eller utan rubrik</a:t>
            </a:r>
            <a:endParaRPr lang="en-GB" noProof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F55A5AC-779B-9743-B3ED-AE175EE044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16016" y="1604751"/>
            <a:ext cx="4176464" cy="4529109"/>
          </a:xfrm>
        </p:spPr>
        <p:txBody>
          <a:bodyPr>
            <a:normAutofit/>
          </a:bodyPr>
          <a:lstStyle>
            <a:lvl1pPr>
              <a:buFontTx/>
              <a:buNone/>
              <a:defRPr sz="1800"/>
            </a:lvl1pPr>
          </a:lstStyle>
          <a:p>
            <a:pPr lvl="0"/>
            <a:r>
              <a:rPr lang="en-GB" noProof="0" err="1"/>
              <a:t>Klicka</a:t>
            </a:r>
            <a:r>
              <a:rPr lang="en-GB" noProof="0"/>
              <a:t> </a:t>
            </a:r>
            <a:r>
              <a:rPr lang="en-GB" noProof="0" err="1"/>
              <a:t>på</a:t>
            </a:r>
            <a:r>
              <a:rPr lang="en-GB" noProof="0"/>
              <a:t> </a:t>
            </a:r>
            <a:r>
              <a:rPr lang="en-GB" noProof="0" err="1"/>
              <a:t>önskad</a:t>
            </a:r>
            <a:r>
              <a:rPr lang="en-GB" noProof="0"/>
              <a:t> ikon </a:t>
            </a:r>
            <a:r>
              <a:rPr lang="en-GB" noProof="0" err="1"/>
              <a:t>för</a:t>
            </a:r>
            <a:r>
              <a:rPr lang="en-GB" noProof="0"/>
              <a:t> </a:t>
            </a:r>
            <a:r>
              <a:rPr lang="en-GB" noProof="0" err="1"/>
              <a:t>att</a:t>
            </a:r>
            <a:r>
              <a:rPr lang="en-GB" noProof="0"/>
              <a:t> </a:t>
            </a:r>
            <a:r>
              <a:rPr lang="en-GB" noProof="0" err="1"/>
              <a:t>lägga</a:t>
            </a:r>
            <a:r>
              <a:rPr lang="en-GB" noProof="0"/>
              <a:t> till </a:t>
            </a:r>
            <a:r>
              <a:rPr lang="en-GB" noProof="0" err="1"/>
              <a:t>grafik</a:t>
            </a:r>
            <a:endParaRPr lang="en-GB" noProof="0"/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F1CF3662-3B2D-124E-B9CB-F2FF964F2A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8" y="1588190"/>
            <a:ext cx="4104457" cy="4529109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600"/>
              </a:spcAft>
              <a:defRPr sz="1800"/>
            </a:lvl1pPr>
            <a:lvl2pPr>
              <a:spcBef>
                <a:spcPts val="300"/>
              </a:spcBef>
              <a:spcAft>
                <a:spcPts val="600"/>
              </a:spcAft>
              <a:defRPr sz="1800"/>
            </a:lvl2pPr>
            <a:lvl3pPr>
              <a:spcBef>
                <a:spcPts val="300"/>
              </a:spcBef>
              <a:spcAft>
                <a:spcPts val="600"/>
              </a:spcAft>
              <a:defRPr sz="1800"/>
            </a:lvl3pPr>
            <a:lvl4pPr>
              <a:spcBef>
                <a:spcPts val="300"/>
              </a:spcBef>
              <a:spcAft>
                <a:spcPts val="600"/>
              </a:spcAft>
              <a:defRPr sz="1800"/>
            </a:lvl4pPr>
            <a:lvl5pPr>
              <a:spcBef>
                <a:spcPts val="30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79765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Grafik helsida, med eller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23528" y="356659"/>
            <a:ext cx="8568952" cy="974363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 noProof="0" err="1"/>
              <a:t>Helsida</a:t>
            </a:r>
            <a:r>
              <a:rPr lang="en-GB" noProof="0"/>
              <a:t> </a:t>
            </a:r>
            <a:r>
              <a:rPr lang="en-GB" noProof="0" err="1"/>
              <a:t>för</a:t>
            </a:r>
            <a:r>
              <a:rPr lang="en-GB" noProof="0"/>
              <a:t> </a:t>
            </a:r>
            <a:r>
              <a:rPr lang="en-GB" noProof="0" err="1"/>
              <a:t>grafik</a:t>
            </a:r>
            <a:r>
              <a:rPr lang="sv-SE"/>
              <a:t>, med eller utan rubrik</a:t>
            </a:r>
            <a:endParaRPr lang="en-GB" noProof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6492968"/>
            <a:ext cx="3086100" cy="365125"/>
          </a:xfrm>
        </p:spPr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660CF941-D676-3246-9C7A-223A3DF4D26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16016" y="1604751"/>
            <a:ext cx="4176464" cy="4529109"/>
          </a:xfrm>
        </p:spPr>
        <p:txBody>
          <a:bodyPr>
            <a:normAutofit/>
          </a:bodyPr>
          <a:lstStyle>
            <a:lvl1pPr>
              <a:buFontTx/>
              <a:buNone/>
              <a:defRPr sz="1800"/>
            </a:lvl1pPr>
          </a:lstStyle>
          <a:p>
            <a:pPr lvl="0"/>
            <a:r>
              <a:rPr lang="en-GB" noProof="0" err="1"/>
              <a:t>Klicka</a:t>
            </a:r>
            <a:r>
              <a:rPr lang="en-GB" noProof="0"/>
              <a:t> </a:t>
            </a:r>
            <a:r>
              <a:rPr lang="en-GB" noProof="0" err="1"/>
              <a:t>på</a:t>
            </a:r>
            <a:r>
              <a:rPr lang="en-GB" noProof="0"/>
              <a:t> </a:t>
            </a:r>
            <a:r>
              <a:rPr lang="en-GB" noProof="0" err="1"/>
              <a:t>önskad</a:t>
            </a:r>
            <a:r>
              <a:rPr lang="en-GB" noProof="0"/>
              <a:t> ikon </a:t>
            </a:r>
            <a:r>
              <a:rPr lang="en-GB" noProof="0" err="1"/>
              <a:t>för</a:t>
            </a:r>
            <a:r>
              <a:rPr lang="en-GB" noProof="0"/>
              <a:t> </a:t>
            </a:r>
            <a:r>
              <a:rPr lang="en-GB" noProof="0" err="1"/>
              <a:t>att</a:t>
            </a:r>
            <a:r>
              <a:rPr lang="en-GB" noProof="0"/>
              <a:t> </a:t>
            </a:r>
            <a:r>
              <a:rPr lang="en-GB" noProof="0" err="1"/>
              <a:t>lägga</a:t>
            </a:r>
            <a:r>
              <a:rPr lang="en-GB" noProof="0"/>
              <a:t> till </a:t>
            </a:r>
            <a:r>
              <a:rPr lang="en-GB" noProof="0" err="1"/>
              <a:t>grafik</a:t>
            </a:r>
            <a:endParaRPr lang="en-GB" noProof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A7A4B12-4010-A448-9383-DD10329559F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23528" y="1604751"/>
            <a:ext cx="4176464" cy="4529109"/>
          </a:xfrm>
        </p:spPr>
        <p:txBody>
          <a:bodyPr>
            <a:normAutofit/>
          </a:bodyPr>
          <a:lstStyle>
            <a:lvl1pPr>
              <a:buFontTx/>
              <a:buNone/>
              <a:defRPr sz="1800"/>
            </a:lvl1pPr>
          </a:lstStyle>
          <a:p>
            <a:pPr lvl="0"/>
            <a:r>
              <a:rPr lang="en-GB" noProof="0" err="1"/>
              <a:t>Klicka</a:t>
            </a:r>
            <a:r>
              <a:rPr lang="en-GB" noProof="0"/>
              <a:t> </a:t>
            </a:r>
            <a:r>
              <a:rPr lang="en-GB" noProof="0" err="1"/>
              <a:t>på</a:t>
            </a:r>
            <a:r>
              <a:rPr lang="en-GB" noProof="0"/>
              <a:t> </a:t>
            </a:r>
            <a:r>
              <a:rPr lang="en-GB" noProof="0" err="1"/>
              <a:t>önskad</a:t>
            </a:r>
            <a:r>
              <a:rPr lang="en-GB" noProof="0"/>
              <a:t> ikon </a:t>
            </a:r>
            <a:r>
              <a:rPr lang="en-GB" noProof="0" err="1"/>
              <a:t>för</a:t>
            </a:r>
            <a:r>
              <a:rPr lang="en-GB" noProof="0"/>
              <a:t> </a:t>
            </a:r>
            <a:r>
              <a:rPr lang="en-GB" noProof="0" err="1"/>
              <a:t>att</a:t>
            </a:r>
            <a:r>
              <a:rPr lang="en-GB" noProof="0"/>
              <a:t> </a:t>
            </a:r>
            <a:r>
              <a:rPr lang="en-GB" noProof="0" err="1"/>
              <a:t>lägga</a:t>
            </a:r>
            <a:r>
              <a:rPr lang="en-GB" noProof="0"/>
              <a:t> till </a:t>
            </a:r>
            <a:r>
              <a:rPr lang="en-GB" noProof="0" err="1"/>
              <a:t>grafik</a:t>
            </a:r>
            <a:endParaRPr lang="en-GB" noProof="0"/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A278BD17-F1BC-974A-B38D-F7BF41120D32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42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08EA902-3FEC-B444-8305-9D2438D95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65124"/>
            <a:ext cx="85689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6809982-C092-9946-8B21-68839CF3D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1796819"/>
            <a:ext cx="8568952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Klicka här för att ändra format på bakgrundstexten</a:t>
            </a:r>
          </a:p>
          <a:p>
            <a:pPr lvl="1"/>
            <a:r>
              <a:rPr lang="en-GB" noProof="0"/>
              <a:t>Nivå två</a:t>
            </a:r>
          </a:p>
          <a:p>
            <a:pPr lvl="2"/>
            <a:r>
              <a:rPr lang="en-GB" noProof="0"/>
              <a:t>Nivå tre</a:t>
            </a:r>
          </a:p>
          <a:p>
            <a:pPr lvl="3"/>
            <a:r>
              <a:rPr lang="en-GB" noProof="0"/>
              <a:t>Nivå fyra</a:t>
            </a:r>
          </a:p>
          <a:p>
            <a:pPr lvl="4"/>
            <a:r>
              <a:rPr lang="en-GB" noProof="0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59D353-A655-F641-8905-CE95FF45D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528" y="649296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0" i="0">
                <a:solidFill>
                  <a:schemeClr val="accent2"/>
                </a:solidFill>
                <a:latin typeface="+mn-lt"/>
              </a:defRPr>
            </a:lvl1pPr>
          </a:lstStyle>
          <a:p>
            <a:pPr algn="l"/>
            <a:r>
              <a:rPr lang="sv-SE"/>
              <a:t>NATURVÅRDSVERKET | SWEDISH ENVIRONMENTAL PROTECTION AGENCY</a:t>
            </a:r>
            <a:endParaRPr lang="sv-SE">
              <a:solidFill>
                <a:schemeClr val="accent2"/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3E0925-3321-1A44-B6CD-64830BD35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08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accent2"/>
                </a:solidFill>
                <a:latin typeface="+mn-lt"/>
              </a:defRPr>
            </a:lvl1pPr>
          </a:lstStyle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472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2" r:id="rId2"/>
    <p:sldLayoutId id="2147483721" r:id="rId3"/>
    <p:sldLayoutId id="2147483727" r:id="rId4"/>
    <p:sldLayoutId id="2147483709" r:id="rId5"/>
    <p:sldLayoutId id="2147483713" r:id="rId6"/>
    <p:sldLayoutId id="2147483716" r:id="rId7"/>
    <p:sldLayoutId id="2147483729" r:id="rId8"/>
    <p:sldLayoutId id="2147483719" r:id="rId9"/>
    <p:sldLayoutId id="2147483720" r:id="rId10"/>
    <p:sldLayoutId id="2147483706" r:id="rId11"/>
    <p:sldLayoutId id="2147483726" r:id="rId12"/>
    <p:sldLayoutId id="2147483728" r:id="rId13"/>
    <p:sldLayoutId id="2147483730" r:id="rId14"/>
    <p:sldLayoutId id="2147483743" r:id="rId15"/>
    <p:sldLayoutId id="2147483682" r:id="rId16"/>
    <p:sldLayoutId id="2147483725" r:id="rId17"/>
    <p:sldLayoutId id="2147483731" r:id="rId18"/>
    <p:sldLayoutId id="2147483744" r:id="rId19"/>
    <p:sldLayoutId id="2147483732" r:id="rId20"/>
    <p:sldLayoutId id="2147483745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40" r:id="rId28"/>
    <p:sldLayoutId id="2147483741" r:id="rId29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limate.ec.europa.eu/eu-action/eu-funding-climate-action/innovation-fund/what-innovation-fund_en" TargetMode="External"/><Relationship Id="rId2" Type="http://schemas.openxmlformats.org/officeDocument/2006/relationships/hyperlink" Target="https://cinea.ec.europa.eu/news-events/events/innovation-fund-2023-call-info-day-2023-12-07_en" TargetMode="Externa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SV/TXT/?uri=CELEX:02015R0757-20230605&amp;qid=1692088213885" TargetMode="External"/><Relationship Id="rId2" Type="http://schemas.openxmlformats.org/officeDocument/2006/relationships/hyperlink" Target="https://eur-lex.europa.eu/legal-content/SV/TXT/?uri=CELEX:02003L0087-20230605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riksdagen.se/sv/dokument-och-lagar/dokument/svensk-forfattningssamling/lag-20201173-om-vissa-utslapp-av-vaxthusgaser_sfs-2020-1173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SV/TXT/?uri=CELEX:02015R0757-20230605&amp;qid=1692088213885" TargetMode="External"/><Relationship Id="rId2" Type="http://schemas.openxmlformats.org/officeDocument/2006/relationships/hyperlink" Target="https://eur-lex.europa.eu/legal-content/SV/TXT/?uri=CELEX:02003L0087-20230605" TargetMode="Externa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regdel/#/implementingActs/8990?lang=e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ebgate.ec.europa.eu/regdel/#/implementingActs/8988?lang=en" TargetMode="External"/><Relationship Id="rId4" Type="http://schemas.openxmlformats.org/officeDocument/2006/relationships/hyperlink" Target="https://webgate.ec.europa.eu/regdel/#/implementingActs/8989?lang=e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regdel/#/delegatedActs/2170?lang=e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ebgate.ec.europa.eu/regdel/#/delegatedActs/2171?lang=en" TargetMode="External"/><Relationship Id="rId4" Type="http://schemas.openxmlformats.org/officeDocument/2006/relationships/hyperlink" Target="https://webgate.ec.europa.eu/regdel/#/delegatedActs/2153?lang=e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msa.europa.eu/we-do/sustainability/environment/reducing-emissions/469-news-and-activities/5034-ets-webinar1.html" TargetMode="Externa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SV/TXT/?uri=CELEX%3A32023R2599&amp;qid=1701069949516" TargetMode="Externa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EN/TXT/?uri=CELEX:32023R2297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ebgate.ec.europa.eu/regdel/#/delegatedActs/2170?lang=en" TargetMode="Externa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ebgate.ec.europa.eu/regdel/#/delegatedActs/2170?lang=en" TargetMode="Externa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SV/TXT/?uri=CELEX:32023R2449" TargetMode="Externa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climate.ec.europa.eu/eu-action/transport-emissions/reducing-emissions-shipping-sector_en" TargetMode="External"/><Relationship Id="rId2" Type="http://schemas.openxmlformats.org/officeDocument/2006/relationships/hyperlink" Target="https://emsa.europa.eu/we-do/sustainability/environment/reducing-emissions/469-news-and-activities/5034-ets-webinar1.html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climate.ec.europa.eu/eu-action/eu-emissions-trading-system-eu-ets/what-eu-ets_en" TargetMode="External"/><Relationship Id="rId5" Type="http://schemas.openxmlformats.org/officeDocument/2006/relationships/hyperlink" Target="https://climate.ec.europa.eu/eu-action/transport-emissions/reducing-emissions-shipping-sector/faq-monitoring-reporting-and-verification-maritime-transport-emissions_en" TargetMode="External"/><Relationship Id="rId4" Type="http://schemas.openxmlformats.org/officeDocument/2006/relationships/hyperlink" Target="https://climate.ec.europa.eu/eu-action/transport-emissions/reducing-emissions-shipping-sector/faq-maritime-transport-eu-emissions-trading-system-ets_en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vardsverket.se/vagledning-och-stod/utslappshandel/stationara-anlaggningar/sanktioner-och-tillsyn/" TargetMode="External"/><Relationship Id="rId2" Type="http://schemas.openxmlformats.org/officeDocument/2006/relationships/hyperlink" Target="https://www.naturvardsverket.se/vagledning-och-stod/utslappshandel/rederier/" TargetMode="Externa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consilium.europa.eu/sv/policies/green-deal/fit-for-55-the-eu-plan-for-a-green-transition/" TargetMode="External"/><Relationship Id="rId4" Type="http://schemas.openxmlformats.org/officeDocument/2006/relationships/hyperlink" Target="https://www.naturvardsverket.se/amnesomraden/utslappshandel/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euets@naturvardsverket.se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4BBB9E2-99E2-1B33-6E73-8F0563B386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000"/>
              <a:t>Välkomna till informationsträff för rederier inom EU ETS</a:t>
            </a:r>
          </a:p>
        </p:txBody>
      </p:sp>
    </p:spTree>
    <p:extLst>
      <p:ext uri="{BB962C8B-B14F-4D97-AF65-F5344CB8AC3E}">
        <p14:creationId xmlns:p14="http://schemas.microsoft.com/office/powerpoint/2010/main" val="3140903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ubrik 17">
            <a:extLst>
              <a:ext uri="{FF2B5EF4-FFF2-40B4-BE49-F238E27FC236}">
                <a16:creationId xmlns:a16="http://schemas.microsoft.com/office/drawing/2014/main" id="{E6D19675-65D9-24F9-FD71-38DE33110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Vart går intäkterna?</a:t>
            </a:r>
          </a:p>
        </p:txBody>
      </p:sp>
      <p:pic>
        <p:nvPicPr>
          <p:cNvPr id="2050" name="Picture 2" descr="The infographic explains the reform of the EU emissions trading system, what sectors it covers, the changes the reform will result in and how it contributes to climate neutrality.">
            <a:extLst>
              <a:ext uri="{FF2B5EF4-FFF2-40B4-BE49-F238E27FC236}">
                <a16:creationId xmlns:a16="http://schemas.microsoft.com/office/drawing/2014/main" id="{F4C22B2B-5A19-85E8-9F2E-06E71BC1E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41" y="1331022"/>
            <a:ext cx="7999717" cy="449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296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DC65D141-7632-9CFB-4085-A9C638293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991F1FB-3666-67D7-4CEB-C6258991F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946310F-7C09-3F8E-BD31-37561B2B7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Innovationsfonden</a:t>
            </a:r>
            <a:endParaRPr lang="sv-SE">
              <a:solidFill>
                <a:srgbClr val="FF0000"/>
              </a:solidFill>
            </a:endParaRP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6D20541B-7759-BC91-D858-9401343C196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3527" y="1604751"/>
            <a:ext cx="8229629" cy="452910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Den 7 december arrangerar EU-kommissionen en informationsdag om nästa utlysning: </a:t>
            </a:r>
            <a:r>
              <a:rPr lang="en-US">
                <a:hlinkClick r:id="rId2"/>
              </a:rPr>
              <a:t>Innovation Fund 2023 Call Info Day (europa.eu)</a:t>
            </a:r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Mer information om innovationsfonden: </a:t>
            </a:r>
            <a:r>
              <a:rPr lang="en-US">
                <a:hlinkClick r:id="rId3"/>
              </a:rPr>
              <a:t>What is the Innovation Fund? (europa.eu)</a:t>
            </a:r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1550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F396D5BC-7E3E-0C65-FF94-AE02556DD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CE0CC0B-B555-A7EF-2BFB-520E8C0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E73E2DD-9119-AA97-19AF-6E985CA12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EU:s ökade klimatambitioner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F92D61B-715B-957E-B2E5-34458C539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336" y="960293"/>
            <a:ext cx="6490004" cy="553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53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F396D5BC-7E3E-0C65-FF94-AE02556DD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CE0CC0B-B555-A7EF-2BFB-520E8C0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E73E2DD-9119-AA97-19AF-6E985CA12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Reformen av EU ETS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BDAF56F-7196-6DE0-D385-F48FFEA87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48" y="1331021"/>
            <a:ext cx="8198714" cy="403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1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1AEC6858-39D0-030F-2D5A-90CA2927A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9DC97D3D-48E0-58F3-3E05-363EBC9FA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13ADD113-FFC9-E9A1-4551-4698FA0D2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Revidering av ETS-lagstiftningen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082A703-C51D-A389-D967-0AFDC6CD025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3527" y="1604751"/>
            <a:ext cx="7818523" cy="452910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Reviderat </a:t>
            </a:r>
            <a:r>
              <a:rPr lang="sv-SE">
                <a:hlinkClick r:id="rId2"/>
              </a:rPr>
              <a:t>ETS-direktiv</a:t>
            </a:r>
            <a:r>
              <a:rPr lang="sv-SE"/>
              <a:t> 2003/87/EG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Reviderad </a:t>
            </a:r>
            <a:r>
              <a:rPr lang="sv-SE">
                <a:hlinkClick r:id="rId3"/>
              </a:rPr>
              <a:t>EU MRV-förordning</a:t>
            </a:r>
            <a:r>
              <a:rPr lang="sv-SE"/>
              <a:t> (EU) 2015/757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Flera genomförande- och delegerade akter ska antas innan årsskiftet med kompletterande regler till både ETS-direktivet och till MRV-förordningen.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Ändringar i </a:t>
            </a:r>
            <a:r>
              <a:rPr lang="sv-SE" u="sng">
                <a:hlinkClick r:id="rId4"/>
              </a:rPr>
              <a:t>Lag (2020:1173) om vissa utsläpp av växthusgaser | Sveriges riksdag (riksdagen.se)</a:t>
            </a:r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Förordningsändringar är på gång.</a:t>
            </a:r>
          </a:p>
          <a:p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8640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95568D4-F2F5-F0FD-3E81-3CED2D2B6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9838C81D-98E6-554F-4991-36C386D78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7B2EB95-EE46-F773-C5D4-E6E04F136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Berörda myndigheter</a:t>
            </a:r>
          </a:p>
        </p:txBody>
      </p:sp>
      <p:graphicFrame>
        <p:nvGraphicFramePr>
          <p:cNvPr id="7" name="Tabell 7">
            <a:extLst>
              <a:ext uri="{FF2B5EF4-FFF2-40B4-BE49-F238E27FC236}">
                <a16:creationId xmlns:a16="http://schemas.microsoft.com/office/drawing/2014/main" id="{7BC554A2-6261-6A33-86A3-C8A386BC08F9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4262798746"/>
              </p:ext>
            </p:extLst>
          </p:nvPr>
        </p:nvGraphicFramePr>
        <p:xfrm>
          <a:off x="323527" y="1331021"/>
          <a:ext cx="8568952" cy="3610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431">
                  <a:extLst>
                    <a:ext uri="{9D8B030D-6E8A-4147-A177-3AD203B41FA5}">
                      <a16:colId xmlns:a16="http://schemas.microsoft.com/office/drawing/2014/main" val="1820000941"/>
                    </a:ext>
                  </a:extLst>
                </a:gridCol>
                <a:gridCol w="3543245">
                  <a:extLst>
                    <a:ext uri="{9D8B030D-6E8A-4147-A177-3AD203B41FA5}">
                      <a16:colId xmlns:a16="http://schemas.microsoft.com/office/drawing/2014/main" val="1786684451"/>
                    </a:ext>
                  </a:extLst>
                </a:gridCol>
                <a:gridCol w="3219276">
                  <a:extLst>
                    <a:ext uri="{9D8B030D-6E8A-4147-A177-3AD203B41FA5}">
                      <a16:colId xmlns:a16="http://schemas.microsoft.com/office/drawing/2014/main" val="2729969262"/>
                    </a:ext>
                  </a:extLst>
                </a:gridCol>
              </a:tblGrid>
              <a:tr h="352316">
                <a:tc>
                  <a:txBody>
                    <a:bodyPr/>
                    <a:lstStyle/>
                    <a:p>
                      <a:r>
                        <a:rPr lang="sv-SE"/>
                        <a:t>Myndighet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Ansvar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501916"/>
                  </a:ext>
                </a:extLst>
              </a:tr>
              <a:tr h="1345516">
                <a:tc>
                  <a:txBody>
                    <a:bodyPr/>
                    <a:lstStyle/>
                    <a:p>
                      <a:r>
                        <a:rPr lang="sv-SE" b="1"/>
                        <a:t>Naturvårdsverket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/>
                        <a:t>Tillstånd och godkännande av övervakningsplan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/>
                        <a:t>Tillsyn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/>
                        <a:t>Information &amp; vägledning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sv-SE"/>
                        <a:t>euets@naturvardsverket.se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727649"/>
                  </a:ext>
                </a:extLst>
              </a:tr>
              <a:tr h="1015579">
                <a:tc>
                  <a:txBody>
                    <a:bodyPr/>
                    <a:lstStyle/>
                    <a:p>
                      <a:r>
                        <a:rPr lang="sv-SE" b="1"/>
                        <a:t>Energimyndigheten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6858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Kontoföringsmyndighet (Unionsregistret)</a:t>
                      </a:r>
                    </a:p>
                    <a:p>
                      <a:pPr marL="285750" indent="-285750" algn="l" defTabSz="6858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Information &amp; vägledning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50000"/>
                        </a:lnSpc>
                      </a:pPr>
                      <a:r>
                        <a:rPr lang="sv-SE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utslappshandel@energimyndigheten.se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788884"/>
                  </a:ext>
                </a:extLst>
              </a:tr>
              <a:tr h="521654">
                <a:tc>
                  <a:txBody>
                    <a:bodyPr/>
                    <a:lstStyle/>
                    <a:p>
                      <a:r>
                        <a:rPr lang="sv-SE" b="1"/>
                        <a:t>Transportstyrelsen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/>
                        <a:t>Samverkan kring flyg och sjöfart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/>
                        <a:t>Ansvarig för hamnstatskontroll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532403"/>
                  </a:ext>
                </a:extLst>
              </a:tr>
              <a:tr h="375368">
                <a:tc>
                  <a:txBody>
                    <a:bodyPr/>
                    <a:lstStyle/>
                    <a:p>
                      <a:r>
                        <a:rPr lang="sv-SE" b="1"/>
                        <a:t>Riksgälden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6858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Hantering av auktionsintäkter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50000"/>
                        </a:lnSpc>
                      </a:pPr>
                      <a:endParaRPr lang="sv-SE" sz="135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522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498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B26F73-B863-27F0-07EA-9E6AA47AC4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Genomförande i EU</a:t>
            </a:r>
          </a:p>
        </p:txBody>
      </p:sp>
    </p:spTree>
    <p:extLst>
      <p:ext uri="{BB962C8B-B14F-4D97-AF65-F5344CB8AC3E}">
        <p14:creationId xmlns:p14="http://schemas.microsoft.com/office/powerpoint/2010/main" val="975832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5C05619B-B2A7-5EEA-86F1-B0DFABA92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38C1A683-9FF5-A604-DA39-3E6BCE769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093A7E08-4762-EE46-CBE1-A012FE5C0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Genomförande i EU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00F303D5-E757-A788-5713-6F7206EC09C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3528" y="1604751"/>
            <a:ext cx="8568952" cy="452910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Reviderat </a:t>
            </a:r>
            <a:r>
              <a:rPr lang="sv-SE">
                <a:hlinkClick r:id="rId2"/>
              </a:rPr>
              <a:t>ETS-direktiv</a:t>
            </a:r>
            <a:r>
              <a:rPr lang="sv-SE"/>
              <a:t> 2003/87/EG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Reviderad </a:t>
            </a:r>
            <a:r>
              <a:rPr lang="sv-SE">
                <a:hlinkClick r:id="rId3"/>
              </a:rPr>
              <a:t>EU MRV-förordning</a:t>
            </a:r>
            <a:r>
              <a:rPr lang="sv-SE"/>
              <a:t> (EU) 2015/757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Flera </a:t>
            </a:r>
            <a:r>
              <a:rPr lang="sv-SE" err="1"/>
              <a:t>genomförandeakter</a:t>
            </a:r>
            <a:r>
              <a:rPr lang="sv-SE"/>
              <a:t> och delegerade akter antas av EU-kommissionen innan årsskiftet med kompletterande regler.</a:t>
            </a:r>
          </a:p>
          <a:p>
            <a:pPr marL="0" indent="0"/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Expertgrupper för att hämta inspel från medlemsstater och andra</a:t>
            </a:r>
          </a:p>
          <a:p>
            <a:pPr marL="628650" lvl="1" indent="-285750"/>
            <a:r>
              <a:rPr lang="sv-SE" err="1"/>
              <a:t>Climate</a:t>
            </a:r>
            <a:r>
              <a:rPr lang="sv-SE"/>
              <a:t> Change Expert Group (CCEG)</a:t>
            </a:r>
          </a:p>
          <a:p>
            <a:pPr marL="628650" lvl="1" indent="-285750"/>
            <a:r>
              <a:rPr lang="en-US"/>
              <a:t>European Sustainable Shipping Forum (ESSF)</a:t>
            </a:r>
          </a:p>
          <a:p>
            <a:pPr marL="628650" lvl="1" indent="-285750"/>
            <a:r>
              <a:rPr lang="en-US"/>
              <a:t>European Maritime Safety Agency (EMSA) </a:t>
            </a:r>
          </a:p>
          <a:p>
            <a:pPr marL="628650" lvl="1" indent="-285750"/>
            <a:r>
              <a:rPr lang="en-US"/>
              <a:t>Climate Change Committee (CCC)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/>
          </a:p>
          <a:p>
            <a:pPr lvl="1">
              <a:buFont typeface="Courier New" panose="02070309020205020404" pitchFamily="49" charset="0"/>
              <a:buChar char="o"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2192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952AE4CC-4F0C-7044-8069-18065955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B3E1229-F44F-2A52-0517-D863520D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7A57411-0F6F-3DFE-DCC3-F3F5585B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Vilka akter ska tas fram?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A8AE2243-70F4-3C53-B79C-1F89C3B077A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3527" y="1604751"/>
            <a:ext cx="8568951" cy="4529109"/>
          </a:xfrm>
        </p:spPr>
        <p:txBody>
          <a:bodyPr/>
          <a:lstStyle/>
          <a:p>
            <a:pPr marL="0" indent="0">
              <a:spcAft>
                <a:spcPts val="600"/>
              </a:spcAft>
            </a:pPr>
            <a:r>
              <a:rPr lang="sv-SE" b="1" err="1">
                <a:solidFill>
                  <a:srgbClr val="2A2A2D"/>
                </a:solidFill>
                <a:effectLst/>
                <a:latin typeface="Tiempos Text"/>
                <a:ea typeface="Times New Roman" panose="02020603050405020304" pitchFamily="18" charset="0"/>
                <a:cs typeface="Times New Roman" panose="02020603050405020304" pitchFamily="18" charset="0"/>
              </a:rPr>
              <a:t>Genomförandeakter</a:t>
            </a:r>
            <a:r>
              <a:rPr lang="sv-SE" b="1">
                <a:solidFill>
                  <a:srgbClr val="2A2A2D"/>
                </a:solidFill>
                <a:effectLst/>
                <a:latin typeface="Tiempos Tex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>
                <a:solidFill>
                  <a:srgbClr val="2A2A2D"/>
                </a:solidFill>
                <a:effectLst/>
                <a:latin typeface="Tiempos Text"/>
                <a:ea typeface="Times New Roman" panose="02020603050405020304" pitchFamily="18" charset="0"/>
                <a:cs typeface="Times New Roman" panose="02020603050405020304" pitchFamily="18" charset="0"/>
              </a:rPr>
              <a:t>Regler </a:t>
            </a:r>
            <a:r>
              <a:rPr lang="sv-SE" sz="1800">
                <a:solidFill>
                  <a:srgbClr val="2A2A2D"/>
                </a:solidFill>
                <a:effectLst/>
                <a:latin typeface="Tiempos Text"/>
                <a:ea typeface="Times New Roman" panose="02020603050405020304" pitchFamily="18" charset="0"/>
                <a:cs typeface="Times New Roman" panose="02020603050405020304" pitchFamily="18" charset="0"/>
              </a:rPr>
              <a:t>för fördelning av rederier till administrerande myndighet:</a:t>
            </a:r>
            <a:br>
              <a:rPr lang="sv-SE" sz="1800">
                <a:solidFill>
                  <a:srgbClr val="2A2A2D"/>
                </a:solidFill>
                <a:effectLst/>
                <a:latin typeface="Tiempos Tex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u="sng" err="1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Implementing</a:t>
            </a:r>
            <a:r>
              <a:rPr lang="sv-SE" sz="1800" u="sng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sv-SE" sz="1800" u="sng" err="1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act</a:t>
            </a:r>
            <a:r>
              <a:rPr lang="sv-SE" sz="1800" u="sng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sv-SE" sz="1800" u="sng" err="1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details</a:t>
            </a:r>
            <a:r>
              <a:rPr lang="sv-SE" sz="1800" u="sng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- Register </a:t>
            </a:r>
            <a:r>
              <a:rPr lang="sv-SE" sz="1800" u="sng" err="1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of</a:t>
            </a:r>
            <a:r>
              <a:rPr lang="sv-SE" sz="1800" u="sng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sv-SE" sz="1800" u="sng" err="1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delegated</a:t>
            </a:r>
            <a:r>
              <a:rPr lang="sv-SE" sz="1800" u="sng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sv-SE" sz="1800" u="sng" err="1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acts</a:t>
            </a:r>
            <a:r>
              <a:rPr lang="sv-SE" sz="1800" u="sng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(europa.eu)</a:t>
            </a:r>
            <a:endParaRPr lang="sv-SE" sz="1800" u="sng">
              <a:solidFill>
                <a:srgbClr val="0039A2"/>
              </a:solidFill>
              <a:effectLst/>
              <a:latin typeface="Akkurat Pr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</a:pPr>
            <a:endParaRPr lang="sv-SE" u="sng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>
                <a:solidFill>
                  <a:srgbClr val="2A2A2D"/>
                </a:solidFill>
                <a:latin typeface="Tiempos Text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sv-SE" sz="1800">
                <a:solidFill>
                  <a:srgbClr val="2A2A2D"/>
                </a:solidFill>
                <a:effectLst/>
                <a:latin typeface="Tiempos Text"/>
                <a:ea typeface="Times New Roman" panose="02020603050405020304" pitchFamily="18" charset="0"/>
                <a:cs typeface="Times New Roman" panose="02020603050405020304" pitchFamily="18" charset="0"/>
              </a:rPr>
              <a:t>ista över angränsande containeromlastningshamnar:</a:t>
            </a:r>
            <a:br>
              <a:rPr lang="sv-SE" sz="1800">
                <a:solidFill>
                  <a:srgbClr val="2A2A2D"/>
                </a:solidFill>
                <a:effectLst/>
                <a:latin typeface="Tiempos Tex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u="sng" err="1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Implementing</a:t>
            </a:r>
            <a:r>
              <a:rPr lang="sv-SE" sz="1800" u="sng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sv-SE" sz="1800" u="sng" err="1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act</a:t>
            </a:r>
            <a:r>
              <a:rPr lang="sv-SE" sz="1800" u="sng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sv-SE" sz="1800" u="sng" err="1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details</a:t>
            </a:r>
            <a:r>
              <a:rPr lang="sv-SE" sz="1800" u="sng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- Register </a:t>
            </a:r>
            <a:r>
              <a:rPr lang="sv-SE" sz="1800" u="sng" err="1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of</a:t>
            </a:r>
            <a:r>
              <a:rPr lang="sv-SE" sz="1800" u="sng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sv-SE" sz="1800" u="sng" err="1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delegated</a:t>
            </a:r>
            <a:r>
              <a:rPr lang="sv-SE" sz="1800" u="sng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sv-SE" sz="1800" u="sng" err="1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acts</a:t>
            </a:r>
            <a:r>
              <a:rPr lang="sv-SE" sz="1800" u="sng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(europa.eu)</a:t>
            </a:r>
            <a:endParaRPr lang="sv-SE" sz="1800" u="sng">
              <a:solidFill>
                <a:srgbClr val="0039A2"/>
              </a:solidFill>
              <a:effectLst/>
              <a:latin typeface="Akkurat Pr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</a:pPr>
            <a:endParaRPr lang="sv-SE" sz="1800" u="sng">
              <a:solidFill>
                <a:srgbClr val="0039A2"/>
              </a:solidFill>
              <a:effectLst/>
              <a:latin typeface="Akkurat Pr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>
                <a:solidFill>
                  <a:srgbClr val="2A2A2D"/>
                </a:solidFill>
                <a:latin typeface="Tiempos Text"/>
                <a:ea typeface="Times New Roman" panose="02020603050405020304" pitchFamily="18" charset="0"/>
                <a:cs typeface="Times New Roman" panose="02020603050405020304" pitchFamily="18" charset="0"/>
              </a:rPr>
              <a:t>Uppdatering av relevanta </a:t>
            </a:r>
            <a:r>
              <a:rPr lang="sv-SE" sz="1800">
                <a:solidFill>
                  <a:srgbClr val="2A2A2D"/>
                </a:solidFill>
                <a:effectLst/>
                <a:latin typeface="Tiempos Text"/>
                <a:ea typeface="Times New Roman" panose="02020603050405020304" pitchFamily="18" charset="0"/>
                <a:cs typeface="Times New Roman" panose="02020603050405020304" pitchFamily="18" charset="0"/>
              </a:rPr>
              <a:t>mallar: </a:t>
            </a:r>
            <a:br>
              <a:rPr lang="sv-SE" sz="1800">
                <a:solidFill>
                  <a:srgbClr val="2A2A2D"/>
                </a:solidFill>
                <a:effectLst/>
                <a:latin typeface="Tiempos Tex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u="sng" err="1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Implementing</a:t>
            </a:r>
            <a:r>
              <a:rPr lang="sv-SE" sz="1800" u="sng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sv-SE" sz="1800" u="sng" err="1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act</a:t>
            </a:r>
            <a:r>
              <a:rPr lang="sv-SE" sz="1800" u="sng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sv-SE" sz="1800" u="sng" err="1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details</a:t>
            </a:r>
            <a:r>
              <a:rPr lang="sv-SE" sz="1800" u="sng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- Register </a:t>
            </a:r>
            <a:r>
              <a:rPr lang="sv-SE" sz="1800" u="sng" err="1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of</a:t>
            </a:r>
            <a:r>
              <a:rPr lang="sv-SE" sz="1800" u="sng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sv-SE" sz="1800" u="sng" err="1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delegated</a:t>
            </a:r>
            <a:r>
              <a:rPr lang="sv-SE" sz="1800" u="sng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sv-SE" sz="1800" u="sng" err="1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acts</a:t>
            </a:r>
            <a:r>
              <a:rPr lang="sv-SE" sz="1800" u="sng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(europa.eu)</a:t>
            </a:r>
            <a:endParaRPr lang="sv-SE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</a:pPr>
            <a:endParaRPr lang="sv-SE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</a:pPr>
            <a:endParaRPr lang="sv-SE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</a:pPr>
            <a:endParaRPr lang="sv-SE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285750">
              <a:spcAft>
                <a:spcPts val="600"/>
              </a:spcAft>
            </a:pPr>
            <a:endParaRPr lang="sv-SE"/>
          </a:p>
          <a:p>
            <a:pPr marL="628650" lvl="1" indent="-28575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6882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952AE4CC-4F0C-7044-8069-18065955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B3E1229-F44F-2A52-0517-D863520D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19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7A57411-0F6F-3DFE-DCC3-F3F5585B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Vilka akter ska tas fram?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A8AE2243-70F4-3C53-B79C-1F89C3B077A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3527" y="1604751"/>
            <a:ext cx="8568951" cy="4529109"/>
          </a:xfrm>
        </p:spPr>
        <p:txBody>
          <a:bodyPr/>
          <a:lstStyle/>
          <a:p>
            <a:pPr marL="0" indent="0">
              <a:spcAft>
                <a:spcPts val="600"/>
              </a:spcAft>
            </a:pPr>
            <a:r>
              <a:rPr lang="sv-SE" sz="1800" b="1">
                <a:solidFill>
                  <a:srgbClr val="2A2A2D"/>
                </a:solidFill>
                <a:effectLst/>
                <a:latin typeface="Tiempos Text"/>
                <a:ea typeface="Times New Roman" panose="02020603050405020304" pitchFamily="18" charset="0"/>
                <a:cs typeface="Times New Roman" panose="02020603050405020304" pitchFamily="18" charset="0"/>
              </a:rPr>
              <a:t>Delegerade akter: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800">
                <a:solidFill>
                  <a:srgbClr val="2A2A2D"/>
                </a:solidFill>
                <a:effectLst/>
                <a:latin typeface="Tiempos Text"/>
                <a:ea typeface="Times New Roman" panose="02020603050405020304" pitchFamily="18" charset="0"/>
                <a:cs typeface="Times New Roman" panose="02020603050405020304" pitchFamily="18" charset="0"/>
              </a:rPr>
              <a:t>Ändringar bilaga I och II i EU MRV-förordningen med avseende på utsläpp från metan och dikväveoxid, och om övervakningsmetoder och inkluderandet av ytterligare fartyg i förordningen:</a:t>
            </a:r>
            <a:br>
              <a:rPr lang="sv-SE" sz="1800">
                <a:solidFill>
                  <a:srgbClr val="2A2A2D"/>
                </a:solidFill>
                <a:effectLst/>
                <a:latin typeface="Tiempos Tex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u="sng" err="1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Delegated</a:t>
            </a:r>
            <a:r>
              <a:rPr lang="sv-SE" sz="1800" u="sng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sv-SE" sz="1800" u="sng" err="1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act</a:t>
            </a:r>
            <a:r>
              <a:rPr lang="sv-SE" sz="1800" u="sng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sv-SE" sz="1800" u="sng" err="1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details</a:t>
            </a:r>
            <a:r>
              <a:rPr lang="sv-SE" sz="1800" u="sng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- Register </a:t>
            </a:r>
            <a:r>
              <a:rPr lang="sv-SE" sz="1800" u="sng" err="1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of</a:t>
            </a:r>
            <a:r>
              <a:rPr lang="sv-SE" sz="1800" u="sng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sv-SE" sz="1800" u="sng" err="1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delegated</a:t>
            </a:r>
            <a:r>
              <a:rPr lang="sv-SE" sz="1800" u="sng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sv-SE" sz="1800" u="sng" err="1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acts</a:t>
            </a:r>
            <a:r>
              <a:rPr lang="sv-SE" sz="1800" u="sng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(europa.eu)</a:t>
            </a:r>
            <a:endParaRPr lang="sv-SE" u="sng">
              <a:solidFill>
                <a:srgbClr val="2A2A2D"/>
              </a:solidFill>
              <a:latin typeface="Tiempos Tex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>
              <a:solidFill>
                <a:srgbClr val="2A2A2D"/>
              </a:solidFill>
              <a:latin typeface="Tiempos Tex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>
                <a:solidFill>
                  <a:srgbClr val="2A2A2D"/>
                </a:solidFill>
                <a:latin typeface="Tiempos Text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sv-SE" sz="1800">
                <a:solidFill>
                  <a:srgbClr val="2A2A2D"/>
                </a:solidFill>
                <a:effectLst/>
                <a:latin typeface="Tiempos Text"/>
                <a:ea typeface="Times New Roman" panose="02020603050405020304" pitchFamily="18" charset="0"/>
                <a:cs typeface="Times New Roman" panose="02020603050405020304" pitchFamily="18" charset="0"/>
              </a:rPr>
              <a:t>egler för övervakning, rapportering och inlämnande av aggregerade utsläppsdata på redarnivå: </a:t>
            </a:r>
            <a:br>
              <a:rPr lang="sv-SE" sz="1800">
                <a:solidFill>
                  <a:srgbClr val="2A2A2D"/>
                </a:solidFill>
                <a:effectLst/>
                <a:latin typeface="Tiempos Tex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u="sng" err="1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Delegated</a:t>
            </a:r>
            <a:r>
              <a:rPr lang="sv-SE" sz="1800" u="sng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sv-SE" sz="1800" u="sng" err="1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act</a:t>
            </a:r>
            <a:r>
              <a:rPr lang="sv-SE" sz="1800" u="sng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sv-SE" sz="1800" u="sng" err="1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details</a:t>
            </a:r>
            <a:r>
              <a:rPr lang="sv-SE" sz="1800" u="sng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- Register </a:t>
            </a:r>
            <a:r>
              <a:rPr lang="sv-SE" sz="1800" u="sng" err="1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of</a:t>
            </a:r>
            <a:r>
              <a:rPr lang="sv-SE" sz="1800" u="sng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sv-SE" sz="1800" u="sng" err="1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delegated</a:t>
            </a:r>
            <a:r>
              <a:rPr lang="sv-SE" sz="1800" u="sng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sv-SE" sz="1800" u="sng" err="1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acts</a:t>
            </a:r>
            <a:r>
              <a:rPr lang="sv-SE" sz="1800" u="sng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(europa.eu) </a:t>
            </a:r>
            <a:endParaRPr lang="sv-SE" u="sng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800" u="sng">
              <a:solidFill>
                <a:srgbClr val="2A2A2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800">
                <a:solidFill>
                  <a:srgbClr val="2A2A2D"/>
                </a:solidFill>
                <a:effectLst/>
                <a:latin typeface="Tiempos Text"/>
                <a:ea typeface="Times New Roman" panose="02020603050405020304" pitchFamily="18" charset="0"/>
                <a:cs typeface="Times New Roman" panose="02020603050405020304" pitchFamily="18" charset="0"/>
              </a:rPr>
              <a:t>Regler för verifiering av aggregerad utsläppsdata på redarnivå:</a:t>
            </a:r>
            <a:br>
              <a:rPr lang="sv-SE" sz="1800">
                <a:solidFill>
                  <a:srgbClr val="2A2A2D"/>
                </a:solidFill>
                <a:effectLst/>
                <a:latin typeface="Tiempos Tex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u="sng" err="1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Delegated</a:t>
            </a:r>
            <a:r>
              <a:rPr lang="sv-SE" sz="1800" u="sng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sv-SE" sz="1800" u="sng" err="1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act</a:t>
            </a:r>
            <a:r>
              <a:rPr lang="sv-SE" sz="1800" u="sng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sv-SE" sz="1800" u="sng" err="1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details</a:t>
            </a:r>
            <a:r>
              <a:rPr lang="sv-SE" sz="1800" u="sng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- Register </a:t>
            </a:r>
            <a:r>
              <a:rPr lang="sv-SE" sz="1800" u="sng" err="1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of</a:t>
            </a:r>
            <a:r>
              <a:rPr lang="sv-SE" sz="1800" u="sng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sv-SE" sz="1800" u="sng" err="1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delegated</a:t>
            </a:r>
            <a:r>
              <a:rPr lang="sv-SE" sz="1800" u="sng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sv-SE" sz="1800" u="sng" err="1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acts</a:t>
            </a:r>
            <a:r>
              <a:rPr lang="sv-SE" sz="1800" u="sng">
                <a:solidFill>
                  <a:srgbClr val="0039A2"/>
                </a:solidFill>
                <a:effectLst/>
                <a:latin typeface="Akkurat Pro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(europa.eu) </a:t>
            </a:r>
            <a:endParaRPr lang="sv-SE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</a:pPr>
            <a:endParaRPr lang="sv-SE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</a:pPr>
            <a:endParaRPr lang="sv-SE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</a:pPr>
            <a:endParaRPr lang="sv-SE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</a:pPr>
            <a:endParaRPr lang="sv-SE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285750">
              <a:spcAft>
                <a:spcPts val="600"/>
              </a:spcAft>
            </a:pPr>
            <a:endParaRPr lang="sv-SE"/>
          </a:p>
          <a:p>
            <a:pPr marL="628650" lvl="1" indent="-28575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2845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109EA6-2615-C069-90E6-F68F36877D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Introduktion till EU ETS</a:t>
            </a:r>
          </a:p>
        </p:txBody>
      </p:sp>
    </p:spTree>
    <p:extLst>
      <p:ext uri="{BB962C8B-B14F-4D97-AF65-F5344CB8AC3E}">
        <p14:creationId xmlns:p14="http://schemas.microsoft.com/office/powerpoint/2010/main" val="68530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12B84ED3-8C57-5035-9769-24E6371F7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3395C4A-4038-AEAA-9DF1-8AEE1A0AB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20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D128967F-3C4E-0B88-C859-21706FFCA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THETIS-MRV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86A7515-4B7C-FAB6-8BA5-EF72C718584E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EMSA anpassar THETIS-MRV för EU 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Ny funktionalitet krävs. Prioritet just nu är </a:t>
            </a:r>
            <a:r>
              <a:rPr lang="sv-SE" err="1"/>
              <a:t>övervakningsplaner</a:t>
            </a:r>
            <a:r>
              <a:rPr lang="sv-SE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Tar inspel via expertgrupperna CCEG &amp; ESSF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För mer information om nya funktioner och uppdateringar i THETS-MRV se EMSAS </a:t>
            </a:r>
            <a:r>
              <a:rPr lang="en-US" err="1">
                <a:hlinkClick r:id="rId2"/>
              </a:rPr>
              <a:t>Webbinarium</a:t>
            </a:r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1208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B26F73-B863-27F0-07EA-9E6AA47AC4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Genomförande i Sverige</a:t>
            </a:r>
          </a:p>
        </p:txBody>
      </p:sp>
    </p:spTree>
    <p:extLst>
      <p:ext uri="{BB962C8B-B14F-4D97-AF65-F5344CB8AC3E}">
        <p14:creationId xmlns:p14="http://schemas.microsoft.com/office/powerpoint/2010/main" val="2588626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80FA7B8-0D28-53A1-A6B9-B4A5F228B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Nationell lagstiftning - förändringar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F34129C-4044-52E5-764D-BE6F5CA91BAB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/>
            <a:r>
              <a:rPr lang="sv-SE" b="1"/>
              <a:t>EU 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Lagen (2020:1173) om vissa utsläpp av växthusgaser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Förordningen (2020:1170) om vissa utsläpp av växthusgaser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/>
          </a:p>
          <a:p>
            <a:pPr marL="0" indent="0"/>
            <a:r>
              <a:rPr lang="sv-SE" b="1"/>
              <a:t>EU MRV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i="0">
                <a:effectLst/>
                <a:latin typeface="Arial" panose="020B0604020202020204" pitchFamily="34" charset="0"/>
              </a:rPr>
              <a:t>Förordning (2017:880) om övervakning, rapportering och verifiering av koldioxidutsläpp från sjötransporter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latin typeface="Arial" panose="020B0604020202020204" pitchFamily="34" charset="0"/>
              </a:rPr>
              <a:t>Miljöbalken &amp; tillhörande förordningar om avgifter &amp; miljösanktionsavgifter</a:t>
            </a:r>
          </a:p>
        </p:txBody>
      </p:sp>
    </p:spTree>
    <p:extLst>
      <p:ext uri="{BB962C8B-B14F-4D97-AF65-F5344CB8AC3E}">
        <p14:creationId xmlns:p14="http://schemas.microsoft.com/office/powerpoint/2010/main" val="3807227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481E6B-8A2E-3B53-2085-08F33C60F8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Sjöfarten i EU ETS</a:t>
            </a:r>
          </a:p>
        </p:txBody>
      </p:sp>
    </p:spTree>
    <p:extLst>
      <p:ext uri="{BB962C8B-B14F-4D97-AF65-F5344CB8AC3E}">
        <p14:creationId xmlns:p14="http://schemas.microsoft.com/office/powerpoint/2010/main" val="4135669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8E594381-6A34-7652-A7E8-E29067DC5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9D7D67AA-56D7-EDB7-32D5-FF557D2B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24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58F15799-7900-C3F9-AA19-8CF0053CD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Rederier berörs av ETS-skyldigheten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4C3281B-78CD-1FC5-50DD-84675E473F1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3528" y="1604752"/>
            <a:ext cx="7993621" cy="27610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v-SE" sz="1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Definitionen av </a:t>
            </a:r>
            <a:r>
              <a:rPr lang="sv-SE" sz="18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rederi</a:t>
            </a:r>
            <a:r>
              <a:rPr lang="sv-SE" sz="1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enligt artikel 3.w i ETS-direktivet är: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Fartygsägaren, eller 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sv-SE" sz="1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Den som har tagit över fartygsägarens ansvar för fartygets drift och har gått med på att överta de skyldigheter som följer av bestämmelserna i bilaga I </a:t>
            </a:r>
            <a:r>
              <a:rPr lang="sv-SE" sz="18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sv-SE" sz="1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Europaparlamentets och rådets förordning (EG) nr 336/2006 av den 15 februari 2006 om genomförande av Internationella säkerhetsorganisationskoden i gemenskapen och upphävande av rådets förordning (EG) nr 3051/95.</a:t>
            </a:r>
            <a:endParaRPr lang="sv-SE"/>
          </a:p>
          <a:p>
            <a:pPr>
              <a:spcAft>
                <a:spcPts val="600"/>
              </a:spcAft>
            </a:pPr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9D3D898-BFBC-226F-D724-8E1BFE607937}"/>
              </a:ext>
            </a:extLst>
          </p:cNvPr>
          <p:cNvSpPr/>
          <p:nvPr/>
        </p:nvSpPr>
        <p:spPr>
          <a:xfrm>
            <a:off x="457201" y="4365777"/>
            <a:ext cx="8229598" cy="2023353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14E68B3-687B-0489-F9D4-D67BF4B9DC0B}"/>
              </a:ext>
            </a:extLst>
          </p:cNvPr>
          <p:cNvSpPr txBox="1"/>
          <p:nvPr/>
        </p:nvSpPr>
        <p:spPr>
          <a:xfrm>
            <a:off x="457201" y="4365777"/>
            <a:ext cx="811286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>
                <a:cs typeface="Times New Roman" panose="02020603050405020304" pitchFamily="18" charset="0"/>
              </a:rPr>
              <a:t>En fartygsägare är den fysiska eller juridiska person som är registrerad som ägare av fartyget i fartygsregistret.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/>
              <a:t>Aktören enligt punkt 2 ovan kallas även för ISM-företag för fartyget.</a:t>
            </a:r>
            <a:endParaRPr lang="sv-SE" sz="1600"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>
                <a:cs typeface="Times New Roman" panose="02020603050405020304" pitchFamily="18" charset="0"/>
              </a:rPr>
              <a:t>Om ISM-företaget för fartyget ska ta över ETS-skyldigheten från fartygsägaren ska ett avtal mellan de två parterna ska upprättas och skickas till Naturvårdsverket. Se beskrivning i </a:t>
            </a:r>
            <a:r>
              <a:rPr lang="sv-SE" sz="1600" err="1">
                <a:cs typeface="Times New Roman" panose="02020603050405020304" pitchFamily="18" charset="0"/>
              </a:rPr>
              <a:t>genomförandeakt</a:t>
            </a:r>
            <a:r>
              <a:rPr lang="sv-SE" sz="1600">
                <a:cs typeface="Times New Roman" panose="02020603050405020304" pitchFamily="18" charset="0"/>
              </a:rPr>
              <a:t> </a:t>
            </a:r>
            <a:r>
              <a:rPr lang="sv-SE" sz="1600" u="sng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2"/>
              </a:rPr>
              <a:t>EUR-Lex - 32023R2599 - SV - EUR-Lex (europa.eu)</a:t>
            </a:r>
            <a:r>
              <a:rPr lang="sv-SE" sz="1600" u="sng">
                <a:solidFill>
                  <a:srgbClr val="0563C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sv-SE" sz="1600">
                <a:cs typeface="Times New Roman" panose="02020603050405020304" pitchFamily="18" charset="0"/>
              </a:rPr>
              <a:t>om hur ett sådant avtal ska utformas.</a:t>
            </a:r>
          </a:p>
          <a:p>
            <a:endParaRPr lang="sv-SE" sz="1600"/>
          </a:p>
        </p:txBody>
      </p:sp>
    </p:spTree>
    <p:extLst>
      <p:ext uri="{BB962C8B-B14F-4D97-AF65-F5344CB8AC3E}">
        <p14:creationId xmlns:p14="http://schemas.microsoft.com/office/powerpoint/2010/main" val="395312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CDE06408-9C19-E5B5-7EF9-CC06920F9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3726666A-4415-CFE0-3CE6-AAC4C1EB9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25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0BA81EC-37FD-7CAD-C553-639C3D958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Administrerande myndighet för ett rederi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07ACF461-2FBA-92D4-6283-B41BB9648FE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3528" y="1152570"/>
            <a:ext cx="8568952" cy="5005039"/>
          </a:xfrm>
        </p:spPr>
        <p:txBody>
          <a:bodyPr>
            <a:normAutofit fontScale="77500" lnSpcReduction="20000"/>
          </a:bodyPr>
          <a:lstStyle/>
          <a:p>
            <a:r>
              <a:rPr lang="sv-SE" b="1"/>
              <a:t>Artikel 3gf.1 i ETS-direktivet</a:t>
            </a:r>
          </a:p>
          <a:p>
            <a:pPr algn="just"/>
            <a:r>
              <a:rPr lang="sv-SE"/>
              <a:t>1. Den administrerande myndigheten för ett rederi ska vara någon av följande:</a:t>
            </a:r>
          </a:p>
          <a:p>
            <a:pPr algn="just"/>
            <a:r>
              <a:rPr lang="sv-SE"/>
              <a:t>a) För ett rederi som är registrerat i en medlemsstat, den medlemsstat i vilken rederiet är registrerat.</a:t>
            </a:r>
          </a:p>
          <a:p>
            <a:pPr algn="just"/>
            <a:r>
              <a:rPr lang="sv-SE"/>
              <a:t>b) För ett rederi som inte är registrerat i en medlemsstat, den medlemsstat där rederiet hade det största uppskattade antalet hamnanlöp från resor som utfördes av det rederiet under de föregående fyra övervakningsåren och som omfattades av det tillämpningsområde som anges i artikel 3ga.</a:t>
            </a:r>
          </a:p>
          <a:p>
            <a:pPr algn="just"/>
            <a:r>
              <a:rPr lang="sv-SE"/>
              <a:t>c) För ett rederi som inte är registrerat i en medlemsstat och som inte utförde någon resa som omfattas av det tillämpningsområde som anges i artikel 3ga under de föregående fyra övervakningsåren, den medlemsstat där ett av rederiets fartyg påbörjade eller avslutade sin första resa som omfattas av det tillämpningsområde som anges i den artikeln.</a:t>
            </a:r>
          </a:p>
          <a:p>
            <a:pPr algn="just"/>
            <a:endParaRPr lang="sv-SE" b="0" i="0">
              <a:effectLst/>
            </a:endParaRPr>
          </a:p>
          <a:p>
            <a:pPr algn="just"/>
            <a:r>
              <a:rPr lang="sv-SE" b="1"/>
              <a:t>Artikel 3gf.2 i ETS-direktivet</a:t>
            </a:r>
            <a:endParaRPr lang="sv-SE" b="0" i="0">
              <a:effectLst/>
            </a:endParaRPr>
          </a:p>
          <a:p>
            <a:pPr marL="0" indent="0"/>
            <a:r>
              <a:rPr lang="sv-SE" b="0" i="0">
                <a:effectLst/>
              </a:rPr>
              <a:t>EU-kommissionen ska genom </a:t>
            </a:r>
            <a:r>
              <a:rPr lang="sv-SE" b="0" i="0" err="1">
                <a:effectLst/>
              </a:rPr>
              <a:t>genomförandeakter</a:t>
            </a:r>
            <a:r>
              <a:rPr lang="sv-SE" b="0" i="0">
                <a:effectLst/>
              </a:rPr>
              <a:t> fastställa en förteckning före den 1 februari 2024 med angivande av den administrerande myndigheten för ett rederi i enlighet med punkt 1 i ovan. </a:t>
            </a:r>
            <a:r>
              <a:rPr lang="sv-SE"/>
              <a:t>Förteckningen uppdateras för att omfördela rederier före den 1 februari </a:t>
            </a:r>
            <a:r>
              <a:rPr lang="sv-SE" b="0" i="0">
                <a:effectLst/>
              </a:rPr>
              <a:t>2026 och vartannat år därefter </a:t>
            </a:r>
            <a:r>
              <a:rPr lang="sv-SE" b="0" i="0" err="1">
                <a:effectLst/>
              </a:rPr>
              <a:t>map</a:t>
            </a:r>
            <a:r>
              <a:rPr lang="sv-SE" b="0" i="0">
                <a:effectLst/>
              </a:rPr>
              <a:t> artikel 3gf.1.</a:t>
            </a:r>
            <a:r>
              <a:rPr lang="sv-SE"/>
              <a:t>a. Företeckningen uppdateras före den 1 februari 2028 och vart fjärde år därefter </a:t>
            </a:r>
            <a:r>
              <a:rPr lang="sv-SE" err="1"/>
              <a:t>map</a:t>
            </a:r>
            <a:r>
              <a:rPr lang="sv-SE"/>
              <a:t> artikel 3gf.1.b.</a:t>
            </a:r>
          </a:p>
        </p:txBody>
      </p:sp>
    </p:spTree>
    <p:extLst>
      <p:ext uri="{BB962C8B-B14F-4D97-AF65-F5344CB8AC3E}">
        <p14:creationId xmlns:p14="http://schemas.microsoft.com/office/powerpoint/2010/main" val="377649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1A582A65-D1F7-7C0D-8041-C62C47D3E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spcAft>
                <a:spcPts val="600"/>
              </a:spcAft>
            </a:pPr>
            <a:r>
              <a:rPr lang="sv-SE"/>
              <a:t>NATURVÅRDSVERKET | SWEDISH ENVIRONMENTAL PROTECTION AGENCY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203805D5-65B0-42E3-71D7-F0BCD9E44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844E2AD-2CA4-4022-8F3B-D585D66E2E30}" type="slidenum">
              <a:rPr lang="sv-SE" smtClean="0"/>
              <a:pPr>
                <a:spcAft>
                  <a:spcPts val="600"/>
                </a:spcAft>
              </a:pPr>
              <a:t>26</a:t>
            </a:fld>
            <a:endParaRPr lang="sv-SE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4194F1AD-80FA-78AD-6072-2A194DDAB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Infasning</a:t>
            </a:r>
            <a:r>
              <a:rPr lang="en-US"/>
              <a:t> </a:t>
            </a:r>
            <a:r>
              <a:rPr lang="en-US" err="1"/>
              <a:t>inom</a:t>
            </a:r>
            <a:r>
              <a:rPr lang="en-US"/>
              <a:t> EU ETS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4901013E-DFF8-3B94-2D9B-21C23450AAA7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/>
            <a:r>
              <a:rPr lang="en-US" sz="2000" b="1"/>
              <a:t>Artikel 3gb </a:t>
            </a:r>
            <a:r>
              <a:rPr lang="en-US" sz="2000" b="1" err="1"/>
              <a:t>i</a:t>
            </a:r>
            <a:r>
              <a:rPr lang="en-US" sz="2000" b="1"/>
              <a:t> ETS-</a:t>
            </a:r>
            <a:r>
              <a:rPr lang="en-US" sz="2000" b="1" err="1"/>
              <a:t>direktivet</a:t>
            </a:r>
            <a:endParaRPr lang="en-US" sz="2000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40 % av </a:t>
            </a:r>
            <a:r>
              <a:rPr lang="en-US" sz="2000" err="1"/>
              <a:t>utsläppen</a:t>
            </a:r>
            <a:r>
              <a:rPr lang="en-US" sz="2000"/>
              <a:t> 2024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70 % av </a:t>
            </a:r>
            <a:r>
              <a:rPr lang="en-US" sz="2000" err="1"/>
              <a:t>utsläppen</a:t>
            </a:r>
            <a:r>
              <a:rPr lang="en-US" sz="2000"/>
              <a:t>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100 % av </a:t>
            </a:r>
            <a:r>
              <a:rPr lang="en-US" sz="2000" err="1"/>
              <a:t>utsläppen</a:t>
            </a:r>
            <a:r>
              <a:rPr lang="en-US" sz="2000"/>
              <a:t> 2026 </a:t>
            </a:r>
            <a:r>
              <a:rPr lang="en-US" sz="2000" err="1"/>
              <a:t>och</a:t>
            </a:r>
            <a:r>
              <a:rPr lang="en-US" sz="2000"/>
              <a:t> </a:t>
            </a:r>
            <a:r>
              <a:rPr lang="en-US" sz="2000" err="1"/>
              <a:t>därefter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598953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596D4BE0-C256-F5F1-8CD8-DD3495E8F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9F499BFE-425C-FD7B-9413-DDBEF9C86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27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58B32A82-F10E-D1EC-A100-FC6FBDC6D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Omfattning fartygstyper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AC50828-C897-2776-7071-8D810A8A45F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05473" y="1072487"/>
            <a:ext cx="8674556" cy="4888124"/>
          </a:xfrm>
        </p:spPr>
        <p:txBody>
          <a:bodyPr/>
          <a:lstStyle/>
          <a:p>
            <a:r>
              <a:rPr lang="sv-SE" b="1"/>
              <a:t>EU MRV </a:t>
            </a:r>
            <a:r>
              <a:rPr lang="sv-SE"/>
              <a:t>(</a:t>
            </a:r>
            <a:r>
              <a:rPr lang="sv-SE" i="1"/>
              <a:t>Artikel 2 i EU MRV-förordningen</a:t>
            </a:r>
            <a:r>
              <a:rPr lang="sv-SE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Fartyg &gt; 5 000 bruttodräktighet (befintlig omfattning)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Fartyg för styckegods &gt; 400 bruttodräktighet från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Offshore-fartyg &gt; 5 000 bruttodräktighet från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b="1"/>
          </a:p>
          <a:p>
            <a:r>
              <a:rPr lang="sv-SE" b="1"/>
              <a:t>EU 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Fartyg &gt; 5 000 bruttodräktighet från 2024 (</a:t>
            </a:r>
            <a:r>
              <a:rPr lang="sv-SE" i="1"/>
              <a:t>Bilaga I </a:t>
            </a:r>
            <a:r>
              <a:rPr lang="sv-SE" i="1" err="1"/>
              <a:t>i</a:t>
            </a:r>
            <a:r>
              <a:rPr lang="sv-SE" i="1"/>
              <a:t> ETS-direktivet</a:t>
            </a:r>
            <a:r>
              <a:rPr lang="sv-SE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Offshore-fartyg &gt; 5 000 bruttodräktighet från 2027 (</a:t>
            </a:r>
            <a:r>
              <a:rPr lang="sv-SE" i="1"/>
              <a:t>Bilaga I </a:t>
            </a:r>
            <a:r>
              <a:rPr lang="sv-SE" i="1" err="1"/>
              <a:t>i</a:t>
            </a:r>
            <a:r>
              <a:rPr lang="sv-SE" i="1"/>
              <a:t> ETS-direktivet</a:t>
            </a:r>
            <a:r>
              <a:rPr lang="sv-SE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EU-kommissionen ska i en konsekvensanalys senast 2026 utvärdera om utsläpp från fartyg under 5 000 men inte under 400 bruttodräktighet ska inkluderas i EU ETS. (</a:t>
            </a:r>
            <a:r>
              <a:rPr lang="sv-SE" i="1"/>
              <a:t>Artikel 3gg.5 i ETS-direktivet</a:t>
            </a:r>
            <a:r>
              <a:rPr lang="sv-SE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7D9ACAD-9F7A-F93F-D901-17E108A377D4}"/>
              </a:ext>
            </a:extLst>
          </p:cNvPr>
          <p:cNvSpPr txBox="1"/>
          <p:nvPr/>
        </p:nvSpPr>
        <p:spPr>
          <a:xfrm>
            <a:off x="323528" y="5044049"/>
            <a:ext cx="8820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/>
              <a:t>Artikel 2.1 i EU MRV-förordningen: ”Denna förordning ska tillämpas på fartyg med en bruttodräktighet på 5 000 eller mer avseende växthusgasutsläpp under deras resor för att transportera gods eller passagerare i kommersiellt syfte…”</a:t>
            </a:r>
          </a:p>
          <a:p>
            <a:endParaRPr lang="sv-SE" sz="800"/>
          </a:p>
          <a:p>
            <a:r>
              <a:rPr lang="sv-SE" sz="1400" b="0" i="0">
                <a:solidFill>
                  <a:srgbClr val="333333"/>
                </a:solidFill>
                <a:effectLst/>
                <a:latin typeface="Arial Unicode MS"/>
              </a:rPr>
              <a:t>Artikel 2.2: ”Denna förordning är </a:t>
            </a:r>
            <a:r>
              <a:rPr lang="sv-SE" sz="1400" b="0" i="0" u="sng">
                <a:solidFill>
                  <a:srgbClr val="333333"/>
                </a:solidFill>
                <a:effectLst/>
                <a:latin typeface="Arial Unicode MS"/>
              </a:rPr>
              <a:t>inte</a:t>
            </a:r>
            <a:r>
              <a:rPr lang="sv-SE" sz="1400" b="0" i="0">
                <a:solidFill>
                  <a:srgbClr val="333333"/>
                </a:solidFill>
                <a:effectLst/>
                <a:latin typeface="Arial Unicode MS"/>
              </a:rPr>
              <a:t> tillämplig på örlogsfartyg, hjälpfartyg, fiskefartyg, fiskberedningsfartyg, primitivt konstruerade träfartyg, fartyg som inte har mekanisk framdrivning, eller fartyg i statens tjänst som inte används kommersiellt”</a:t>
            </a:r>
            <a:endParaRPr lang="sv-SE" sz="1400"/>
          </a:p>
          <a:p>
            <a:endParaRPr lang="sv-SE" sz="160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260478A-5B97-6512-5C78-34D5F02360C1}"/>
              </a:ext>
            </a:extLst>
          </p:cNvPr>
          <p:cNvSpPr/>
          <p:nvPr/>
        </p:nvSpPr>
        <p:spPr>
          <a:xfrm>
            <a:off x="251520" y="4983702"/>
            <a:ext cx="8820472" cy="1600398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849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B7A63BB1-0D84-62AC-EDD5-2F985DD5C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EFDFFF2-C816-0450-4A93-813BEF53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28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87730C2-AA97-F159-E880-552AD2536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Omfattning växthusgaser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8378AF9-83E4-55A6-A70B-3C0106CECC2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3528" y="1628800"/>
            <a:ext cx="6840000" cy="4529109"/>
          </a:xfrm>
        </p:spPr>
        <p:txBody>
          <a:bodyPr/>
          <a:lstStyle/>
          <a:p>
            <a:pPr marL="0" indent="0"/>
            <a:r>
              <a:rPr lang="sv-SE" b="1"/>
              <a:t>EU MRV </a:t>
            </a:r>
            <a:r>
              <a:rPr lang="sv-SE"/>
              <a:t>(</a:t>
            </a:r>
            <a:r>
              <a:rPr lang="sv-SE" i="1"/>
              <a:t>Artikel 2.1c i EU MRV-förordningen</a:t>
            </a:r>
            <a:r>
              <a:rPr lang="sv-SE"/>
              <a:t>)</a:t>
            </a:r>
          </a:p>
          <a:p>
            <a:pPr marL="628650" lvl="1" indent="-285750"/>
            <a:r>
              <a:rPr lang="sv-SE"/>
              <a:t>Koldioxid (CO</a:t>
            </a:r>
            <a:r>
              <a:rPr lang="sv-SE" baseline="-25000"/>
              <a:t>2</a:t>
            </a:r>
            <a:r>
              <a:rPr lang="sv-SE"/>
              <a:t>) från 2024 (omfattas redan)</a:t>
            </a:r>
          </a:p>
          <a:p>
            <a:pPr marL="628650" lvl="1" indent="-285750"/>
            <a:r>
              <a:rPr lang="sv-SE"/>
              <a:t>Metan (CH</a:t>
            </a:r>
            <a:r>
              <a:rPr lang="sv-SE" baseline="-25000"/>
              <a:t>4</a:t>
            </a:r>
            <a:r>
              <a:rPr lang="sv-SE"/>
              <a:t>) och dikväveoxid (N</a:t>
            </a:r>
            <a:r>
              <a:rPr lang="sv-SE" baseline="-25000"/>
              <a:t>2</a:t>
            </a:r>
            <a:r>
              <a:rPr lang="sv-SE"/>
              <a:t>O) från 2024</a:t>
            </a:r>
          </a:p>
          <a:p>
            <a:pPr marL="0" indent="0"/>
            <a:endParaRPr lang="sv-SE" b="1"/>
          </a:p>
          <a:p>
            <a:pPr marL="0" indent="0"/>
            <a:r>
              <a:rPr lang="sv-SE" b="1"/>
              <a:t>EU ETS </a:t>
            </a:r>
            <a:r>
              <a:rPr lang="sv-SE"/>
              <a:t>(</a:t>
            </a:r>
            <a:r>
              <a:rPr lang="sv-SE" i="1"/>
              <a:t>Bilaga I </a:t>
            </a:r>
            <a:r>
              <a:rPr lang="sv-SE" i="1" err="1"/>
              <a:t>i</a:t>
            </a:r>
            <a:r>
              <a:rPr lang="sv-SE" i="1"/>
              <a:t> ETS-direktivet</a:t>
            </a:r>
            <a:r>
              <a:rPr lang="sv-SE"/>
              <a:t>)</a:t>
            </a:r>
          </a:p>
          <a:p>
            <a:pPr marL="628650" lvl="1" indent="-285750"/>
            <a:r>
              <a:rPr lang="sv-SE"/>
              <a:t>Koldioxid (CO</a:t>
            </a:r>
            <a:r>
              <a:rPr lang="sv-SE" baseline="-25000"/>
              <a:t>2</a:t>
            </a:r>
            <a:r>
              <a:rPr lang="sv-SE"/>
              <a:t>) från 2024</a:t>
            </a:r>
          </a:p>
          <a:p>
            <a:pPr marL="628650" lvl="1" indent="-285750"/>
            <a:r>
              <a:rPr lang="sv-SE"/>
              <a:t>Metan (CH</a:t>
            </a:r>
            <a:r>
              <a:rPr lang="sv-SE" baseline="-25000"/>
              <a:t>4</a:t>
            </a:r>
            <a:r>
              <a:rPr lang="sv-SE"/>
              <a:t>) och dikväveoxid (N</a:t>
            </a:r>
            <a:r>
              <a:rPr lang="sv-SE" baseline="-25000"/>
              <a:t>2</a:t>
            </a:r>
            <a:r>
              <a:rPr lang="sv-SE"/>
              <a:t>O) från 2026</a:t>
            </a:r>
          </a:p>
          <a:p>
            <a:pPr marL="628650" lvl="1" indent="-285750"/>
            <a:endParaRPr lang="sv-SE"/>
          </a:p>
          <a:p>
            <a:pPr marL="0" indent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7172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91AC05AC-BB6F-0BC2-3D1D-097ACA94D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378D1B8B-7C24-5595-AF9E-A84F20FA1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29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ABDB1466-A1B5-3CDE-06AB-7AA11FB45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Geografisk omfattning inom EU ETS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40C6045-3E0D-CF69-D120-4DF2D3BE9FF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3528" y="1404313"/>
            <a:ext cx="7526692" cy="5015179"/>
          </a:xfrm>
        </p:spPr>
        <p:txBody>
          <a:bodyPr/>
          <a:lstStyle/>
          <a:p>
            <a:pPr marL="0" indent="0"/>
            <a:r>
              <a:rPr lang="sv-SE" b="1"/>
              <a:t>Artikel 3ga.1 i ETS-direktivet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100 % av utsläppen för resor mellan två hamnar inom EU (EES), samt av utsläppen inom EES-hamn.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50 % av utsläppen för resor till/från EU (EES)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/>
          </a:p>
          <a:p>
            <a:pPr marL="0" indent="0"/>
            <a:r>
              <a:rPr lang="sv-SE" b="1"/>
              <a:t>Vissa hamnstopp räknas inte som anlöp</a:t>
            </a:r>
          </a:p>
          <a:p>
            <a:pPr marL="628650" lvl="1" indent="-285750"/>
            <a:r>
              <a:rPr lang="sv-SE"/>
              <a:t>T.ex. uppehåll för tankning, reparationer, nödläge osv (</a:t>
            </a:r>
            <a:r>
              <a:rPr lang="sv-SE" i="1"/>
              <a:t>artikel 3z i ETS-direktivet</a:t>
            </a:r>
            <a:r>
              <a:rPr lang="sv-SE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/>
          </a:p>
          <a:p>
            <a:pPr marL="628650" lvl="1" indent="-285750"/>
            <a:r>
              <a:rPr lang="sv-SE"/>
              <a:t>Hamnstopp i angränsande omlastningshamnar:</a:t>
            </a:r>
          </a:p>
          <a:p>
            <a:pPr marL="971550" lvl="2" indent="-285750"/>
            <a:r>
              <a:rPr lang="sv-SE"/>
              <a:t>omlastning i hamn utanför EU med containerfartyg</a:t>
            </a:r>
          </a:p>
          <a:p>
            <a:pPr marL="971550" lvl="2" indent="-285750"/>
            <a:r>
              <a:rPr lang="sv-SE"/>
              <a:t>inom 300 M från EU-hamn (EES)</a:t>
            </a:r>
          </a:p>
          <a:p>
            <a:pPr marL="971550" lvl="2" indent="-285750"/>
            <a:r>
              <a:rPr lang="sv-SE"/>
              <a:t>lista med hamnar i </a:t>
            </a:r>
            <a:r>
              <a:rPr lang="sv-SE" err="1"/>
              <a:t>genomförandeakt</a:t>
            </a:r>
            <a:r>
              <a:rPr lang="sv-SE"/>
              <a:t> (</a:t>
            </a:r>
            <a:r>
              <a:rPr lang="sv-SE" i="1"/>
              <a:t>artikel 3ga.2 i ETS-direktivet</a:t>
            </a:r>
            <a:r>
              <a:rPr lang="sv-SE"/>
              <a:t>) </a:t>
            </a:r>
            <a:r>
              <a:rPr lang="fr-FR">
                <a:hlinkClick r:id="rId2"/>
              </a:rPr>
              <a:t>EUR-Lex - 32023R2297 - SV </a:t>
            </a:r>
            <a:endParaRPr lang="sv-SE" b="1"/>
          </a:p>
          <a:p>
            <a:pPr marL="0" indent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905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7EC59298-436B-7016-C961-AC434557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9FA47C4B-70E5-7906-42BC-EB9E2FCBF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B11FB5BA-5E80-FCD6-C785-DE134698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Introduktion till EU ETS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691B4F4-2BBD-DDAC-6FEB-C79DBEB8F874}"/>
              </a:ext>
            </a:extLst>
          </p:cNvPr>
          <p:cNvSpPr/>
          <p:nvPr/>
        </p:nvSpPr>
        <p:spPr>
          <a:xfrm>
            <a:off x="971600" y="5013176"/>
            <a:ext cx="7128792" cy="782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E69C85B-7A32-044C-1CAF-5282DAD80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99" y="1247470"/>
            <a:ext cx="7887801" cy="436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527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9DFBAA56-0442-6299-7627-7100002DB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BB32AB07-7EDB-244C-8A49-4A57EBB90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30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B2577FC6-AC22-5671-A2F1-F61CA3EE9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Undantag inom EU ETS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FA71B4E-534E-504A-A1CE-3E0F258B947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3528" y="1331022"/>
            <a:ext cx="6840000" cy="452910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err="1"/>
              <a:t>Isklassade</a:t>
            </a:r>
            <a:r>
              <a:rPr lang="sv-SE"/>
              <a:t> fartyg (</a:t>
            </a:r>
            <a:r>
              <a:rPr lang="sv-SE" i="1"/>
              <a:t>artikel 12.3-e i ETS-direktivet</a:t>
            </a:r>
            <a:r>
              <a:rPr lang="sv-SE"/>
              <a:t>)</a:t>
            </a:r>
          </a:p>
          <a:p>
            <a:pPr marL="628650" lvl="1" indent="-285750">
              <a:lnSpc>
                <a:spcPct val="100000"/>
              </a:lnSpc>
            </a:pPr>
            <a:r>
              <a:rPr lang="sv-SE" sz="1400"/>
              <a:t>Isklass typ IA, IA super eller motsvarande</a:t>
            </a:r>
          </a:p>
          <a:p>
            <a:pPr marL="628650" lvl="1" indent="-285750">
              <a:lnSpc>
                <a:spcPct val="100000"/>
              </a:lnSpc>
            </a:pPr>
            <a:r>
              <a:rPr lang="sv-SE" sz="1400"/>
              <a:t>Får dra av 5 % av utsläppen</a:t>
            </a:r>
          </a:p>
          <a:p>
            <a:pPr marL="628650" lvl="1" indent="-285750">
              <a:lnSpc>
                <a:spcPct val="100000"/>
              </a:lnSpc>
            </a:pPr>
            <a:r>
              <a:rPr lang="sv-SE" sz="1400"/>
              <a:t>Undantaget gäller t.o.m. 2030</a:t>
            </a:r>
          </a:p>
          <a:p>
            <a:pPr marL="628650" lvl="1" indent="-285750">
              <a:lnSpc>
                <a:spcPct val="100000"/>
              </a:lnSpc>
            </a:pPr>
            <a:endParaRPr lang="sv-SE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Ö-undantag 1 (</a:t>
            </a:r>
            <a:r>
              <a:rPr lang="sv-SE" i="1"/>
              <a:t>artikel 12.3-d i ETS-direktivet</a:t>
            </a:r>
            <a:r>
              <a:rPr lang="sv-SE"/>
              <a:t>)</a:t>
            </a:r>
          </a:p>
          <a:p>
            <a:pPr marL="628650" lvl="1" indent="-285750">
              <a:lnSpc>
                <a:spcPct val="100000"/>
              </a:lnSpc>
            </a:pPr>
            <a:r>
              <a:rPr lang="sv-SE" sz="1400"/>
              <a:t>Öar utan väg- eller järnvägsförbindelse &amp; &lt; 200 000 invånare</a:t>
            </a:r>
          </a:p>
          <a:p>
            <a:pPr marL="628650" lvl="1" indent="-285750">
              <a:lnSpc>
                <a:spcPct val="100000"/>
              </a:lnSpc>
            </a:pPr>
            <a:r>
              <a:rPr lang="sv-SE" sz="1400"/>
              <a:t>Endast passagerarfartyg (förutom kryssningsfartyg) och ro-pax-fartyg</a:t>
            </a:r>
          </a:p>
          <a:p>
            <a:pPr marL="628650" lvl="1" indent="-285750">
              <a:lnSpc>
                <a:spcPct val="100000"/>
              </a:lnSpc>
            </a:pPr>
            <a:r>
              <a:rPr lang="sv-SE" sz="1400"/>
              <a:t>Medlemsstater får begära undantag för inrikesresor t.o.m. 2030</a:t>
            </a:r>
          </a:p>
          <a:p>
            <a:pPr marL="628650" lvl="1" indent="-285750">
              <a:lnSpc>
                <a:spcPct val="100000"/>
              </a:lnSpc>
            </a:pPr>
            <a:endParaRPr lang="sv-SE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Ö-undantag 2 (</a:t>
            </a:r>
            <a:r>
              <a:rPr lang="sv-SE" i="1"/>
              <a:t>artikel 12.3-b i ETS-direktivet</a:t>
            </a:r>
            <a:r>
              <a:rPr lang="sv-SE"/>
              <a:t>)</a:t>
            </a:r>
          </a:p>
          <a:p>
            <a:pPr marL="628650" lvl="1" indent="-285750">
              <a:lnSpc>
                <a:spcPct val="100000"/>
              </a:lnSpc>
            </a:pPr>
            <a:r>
              <a:rPr lang="sv-SE" sz="1400"/>
              <a:t>Resor som görs inom ramen för trafikplikt med pax- eller ro-pax-fartyg</a:t>
            </a:r>
          </a:p>
          <a:p>
            <a:pPr marL="628650" lvl="1" indent="-285750">
              <a:lnSpc>
                <a:spcPct val="100000"/>
              </a:lnSpc>
            </a:pPr>
            <a:r>
              <a:rPr lang="sv-SE" sz="1400"/>
              <a:t>Mellan önationer utan landgräns till annan medlemsstat, och den närmsta angränsande medlemsstaten (t.ex. Cypern &amp; Grekland) </a:t>
            </a:r>
          </a:p>
          <a:p>
            <a:pPr marL="628650" lvl="1" indent="-285750">
              <a:lnSpc>
                <a:spcPct val="100000"/>
              </a:lnSpc>
            </a:pPr>
            <a:r>
              <a:rPr lang="sv-SE" sz="1400"/>
              <a:t>Möjliga att undanta t.o.m. 2030, om båda länderna begär 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153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39E0F604-C280-374F-E373-2CE6AAA81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B929A60-0A1E-762A-1BA6-2E3D66961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31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843C0E4-4CA2-2CFA-EC17-13A83E723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Kompensation för kostnader om bränsle bärs av annan aktör än redaren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7E2DE6AF-4CBB-A6E2-FF77-BF6AE0CEA6D9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/>
            <a:r>
              <a:rPr lang="sv-SE" b="1"/>
              <a:t>Artikel 3gc i ETS-direktivet</a:t>
            </a:r>
            <a:endParaRPr lang="sv-SE"/>
          </a:p>
          <a:p>
            <a:pPr marL="0" indent="0"/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Om ansvaret för att köpa bränsle eller driften av fartyget är någon annan än redaren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Medlemsstaterna ska se till att redaren har möjlighet att kräva kompensation för kostnaderna för utsläppsrätter från den andra parten</a:t>
            </a:r>
          </a:p>
        </p:txBody>
      </p:sp>
    </p:spTree>
    <p:extLst>
      <p:ext uri="{BB962C8B-B14F-4D97-AF65-F5344CB8AC3E}">
        <p14:creationId xmlns:p14="http://schemas.microsoft.com/office/powerpoint/2010/main" val="2387990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62C3B43A-D688-ACD4-C1AC-33B43AE8A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5CBCBB1-353F-4559-253F-FCDBB014B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32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8F818113-38DB-746F-A7F5-8EFB76DEF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Metoder för övervakning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0CEAED6-C579-A8E3-254E-55E59A6F115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3528" y="1164445"/>
            <a:ext cx="8052376" cy="452910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Utkast om delegerad akt om att ändra bilaga I och II i EU MRV-förordningen med avseende på utsläpp från metan och dikväveoxid, och om övervakningsmetoder och inkluderandet av ytterligare fartyg i förordningen </a:t>
            </a:r>
            <a:r>
              <a:rPr lang="en-US">
                <a:hlinkClick r:id="rId2"/>
              </a:rPr>
              <a:t>Delegated act details - Register of delegated acts (europa.eu)</a:t>
            </a:r>
            <a:endParaRPr lang="en-US"/>
          </a:p>
          <a:p>
            <a:pPr marL="342900" lvl="1" indent="0">
              <a:buNone/>
            </a:pPr>
            <a:r>
              <a:rPr lang="en-US" err="1"/>
              <a:t>Längst</a:t>
            </a:r>
            <a:r>
              <a:rPr lang="en-US"/>
              <a:t> </a:t>
            </a:r>
            <a:r>
              <a:rPr lang="en-US" err="1"/>
              <a:t>ner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webbsidan</a:t>
            </a:r>
            <a:r>
              <a:rPr lang="en-US"/>
              <a:t> </a:t>
            </a:r>
            <a:r>
              <a:rPr lang="en-US" err="1"/>
              <a:t>finns</a:t>
            </a:r>
            <a:r>
              <a:rPr lang="en-US"/>
              <a:t> </a:t>
            </a:r>
            <a:r>
              <a:rPr lang="en-US" err="1"/>
              <a:t>utkastet</a:t>
            </a:r>
            <a:r>
              <a:rPr lang="en-US"/>
              <a:t> till </a:t>
            </a:r>
            <a:r>
              <a:rPr lang="en-US" err="1"/>
              <a:t>delegerad</a:t>
            </a:r>
            <a:r>
              <a:rPr lang="en-US"/>
              <a:t> </a:t>
            </a:r>
            <a:r>
              <a:rPr lang="en-US" err="1"/>
              <a:t>akt</a:t>
            </a:r>
            <a:r>
              <a:rPr lang="en-US"/>
              <a:t> </a:t>
            </a:r>
            <a:r>
              <a:rPr lang="en-US" err="1"/>
              <a:t>och</a:t>
            </a:r>
            <a:r>
              <a:rPr lang="en-US"/>
              <a:t> </a:t>
            </a:r>
            <a:r>
              <a:rPr lang="en-US" err="1"/>
              <a:t>dess</a:t>
            </a:r>
            <a:r>
              <a:rPr lang="en-US"/>
              <a:t> annex </a:t>
            </a:r>
            <a:r>
              <a:rPr lang="en-US" err="1"/>
              <a:t>laddas</a:t>
            </a:r>
            <a:r>
              <a:rPr lang="en-US"/>
              <a:t> </a:t>
            </a:r>
            <a:r>
              <a:rPr lang="en-US" err="1"/>
              <a:t>ned</a:t>
            </a:r>
            <a:r>
              <a:rPr lang="en-US"/>
              <a:t>. </a:t>
            </a:r>
            <a:r>
              <a:rPr lang="en-US" err="1"/>
              <a:t>Annexet</a:t>
            </a:r>
            <a:r>
              <a:rPr lang="en-US"/>
              <a:t> </a:t>
            </a:r>
            <a:r>
              <a:rPr lang="en-US" err="1"/>
              <a:t>innehåller</a:t>
            </a:r>
            <a:r>
              <a:rPr lang="en-US"/>
              <a:t> </a:t>
            </a:r>
            <a:r>
              <a:rPr lang="en-US" err="1"/>
              <a:t>mer</a:t>
            </a:r>
            <a:r>
              <a:rPr lang="en-US"/>
              <a:t> </a:t>
            </a:r>
            <a:r>
              <a:rPr lang="en-US" err="1"/>
              <a:t>detaljerade</a:t>
            </a:r>
            <a:r>
              <a:rPr lang="en-US"/>
              <a:t> </a:t>
            </a:r>
            <a:r>
              <a:rPr lang="en-US" err="1"/>
              <a:t>regler</a:t>
            </a:r>
            <a:r>
              <a:rPr lang="en-US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EU-</a:t>
            </a:r>
            <a:r>
              <a:rPr lang="en-US" err="1"/>
              <a:t>kommissionen</a:t>
            </a:r>
            <a:r>
              <a:rPr lang="en-US"/>
              <a:t> </a:t>
            </a:r>
            <a:r>
              <a:rPr lang="en-US" err="1"/>
              <a:t>antog</a:t>
            </a:r>
            <a:r>
              <a:rPr lang="en-US"/>
              <a:t> </a:t>
            </a:r>
            <a:r>
              <a:rPr lang="en-US" err="1"/>
              <a:t>akten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oktober</a:t>
            </a:r>
            <a:r>
              <a:rPr lang="en-US"/>
              <a:t> 2023. </a:t>
            </a:r>
            <a:r>
              <a:rPr lang="en-US" err="1"/>
              <a:t>Är</a:t>
            </a:r>
            <a:r>
              <a:rPr lang="en-US"/>
              <a:t> nu under 2 </a:t>
            </a:r>
            <a:r>
              <a:rPr lang="en-US" err="1"/>
              <a:t>månaders</a:t>
            </a:r>
            <a:r>
              <a:rPr lang="en-US"/>
              <a:t> </a:t>
            </a:r>
            <a:r>
              <a:rPr lang="en-US" err="1"/>
              <a:t>kontroll</a:t>
            </a:r>
            <a:r>
              <a:rPr lang="en-US"/>
              <a:t> av </a:t>
            </a:r>
            <a:r>
              <a:rPr lang="en-US" err="1"/>
              <a:t>parlamentet</a:t>
            </a:r>
            <a:r>
              <a:rPr lang="en-US"/>
              <a:t> </a:t>
            </a:r>
            <a:r>
              <a:rPr lang="en-US" err="1"/>
              <a:t>och</a:t>
            </a:r>
            <a:r>
              <a:rPr lang="en-US"/>
              <a:t> </a:t>
            </a:r>
            <a:r>
              <a:rPr lang="en-US" err="1"/>
              <a:t>rådet</a:t>
            </a:r>
            <a:r>
              <a:rPr lang="en-US"/>
              <a:t>. </a:t>
            </a:r>
            <a:r>
              <a:rPr lang="en-US" err="1"/>
              <a:t>Väntas</a:t>
            </a:r>
            <a:r>
              <a:rPr lang="en-US"/>
              <a:t> </a:t>
            </a:r>
            <a:r>
              <a:rPr lang="en-US" err="1"/>
              <a:t>att</a:t>
            </a:r>
            <a:r>
              <a:rPr lang="en-US"/>
              <a:t> </a:t>
            </a:r>
            <a:r>
              <a:rPr lang="en-US" err="1"/>
              <a:t>offentliggöras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EU:s </a:t>
            </a:r>
            <a:r>
              <a:rPr lang="en-US" err="1"/>
              <a:t>officiella</a:t>
            </a:r>
            <a:r>
              <a:rPr lang="en-US"/>
              <a:t> </a:t>
            </a:r>
            <a:r>
              <a:rPr lang="en-US" err="1"/>
              <a:t>tidning</a:t>
            </a:r>
            <a:r>
              <a:rPr lang="en-US"/>
              <a:t> </a:t>
            </a:r>
            <a:r>
              <a:rPr lang="en-US" err="1"/>
              <a:t>innan</a:t>
            </a:r>
            <a:r>
              <a:rPr lang="en-US"/>
              <a:t> </a:t>
            </a:r>
            <a:r>
              <a:rPr lang="en-US" err="1"/>
              <a:t>årsskiftet</a:t>
            </a:r>
            <a:r>
              <a:rPr lang="en-US"/>
              <a:t> om inga </a:t>
            </a:r>
            <a:r>
              <a:rPr lang="en-US" err="1"/>
              <a:t>invändningar</a:t>
            </a:r>
            <a:r>
              <a:rPr lang="en-US"/>
              <a:t> </a:t>
            </a:r>
            <a:r>
              <a:rPr lang="en-US" err="1"/>
              <a:t>inkommer</a:t>
            </a:r>
            <a:r>
              <a:rPr lang="en-US"/>
              <a:t>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5612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8D6143B0-0FD3-E46C-87FC-2E1DC6735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DE34128-9F02-FB69-B7E7-61A685195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33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6CCC572-B40C-9C5B-37D0-BB1C0752A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Metoder för övervakning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27353C37-F7CD-89A5-F15B-3540BA86694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51520" y="1189726"/>
            <a:ext cx="7958625" cy="531161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Utkast till delegerad akt </a:t>
            </a:r>
            <a:r>
              <a:rPr lang="en-US" dirty="0">
                <a:hlinkClick r:id="rId2"/>
              </a:rPr>
              <a:t>Delegated act details - Register of delegated acts (europa.eu)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Förslag till uppdaterad bilaga I 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 EU </a:t>
            </a:r>
            <a:r>
              <a:rPr lang="sv-SE" dirty="0">
                <a:latin typeface="Calibri" panose="020F0502020204030204" pitchFamily="34" charset="0"/>
              </a:rPr>
              <a:t>MRV-förordningen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: Metoder för övervakning av växthusutsläpp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Förslag till uppdaterad bilaga II i EU MRV-förordningen: N</a:t>
            </a: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ytt avsnitt C 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Ö</a:t>
            </a: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vervakning av de totala aggregerade växthusgasutsläpp som omfattas av ETS-direktivet för sjötransportverksamhet och vad som motiverar undantag vid överlämnande av utsläppsrätter. </a:t>
            </a:r>
          </a:p>
          <a:p>
            <a:pPr marL="628650" lvl="1" indent="-285750"/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unkt 1.2 beskriver när undantag från den generella principen för fastställandet av emissionsfaktorer för koldioxid enligt del A av den uppdaterade bilagan I får göras. 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ållbara biobränslen.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5709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0CC3D5DF-A7F9-839C-5796-BECE39B08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E37A69C8-6DC5-7387-51BE-77ADC5315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34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CE69422D-FB82-AA57-690C-A40C8CA9D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0B0071B-7E9B-9A15-3198-506A6E974962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 rotWithShape="1">
          <a:blip r:embed="rId3"/>
          <a:srcRect l="1090"/>
          <a:stretch/>
        </p:blipFill>
        <p:spPr>
          <a:xfrm>
            <a:off x="67717" y="974653"/>
            <a:ext cx="8880621" cy="4939763"/>
          </a:xfrm>
        </p:spPr>
      </p:pic>
    </p:spTree>
    <p:extLst>
      <p:ext uri="{BB962C8B-B14F-4D97-AF65-F5344CB8AC3E}">
        <p14:creationId xmlns:p14="http://schemas.microsoft.com/office/powerpoint/2010/main" val="31159149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BE2C6814-E54E-8250-79E3-6E9D1E911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9DE856DD-FF53-8269-0255-D765B867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35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58171EA2-D158-0273-D27C-B17979192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Inledande</a:t>
            </a:r>
            <a:r>
              <a:rPr lang="sv-SE">
                <a:solidFill>
                  <a:srgbClr val="FF0000"/>
                </a:solidFill>
              </a:rPr>
              <a:t> </a:t>
            </a:r>
            <a:r>
              <a:rPr lang="sv-SE"/>
              <a:t>hållpunkter för sjöfarten i EU ETS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97CCD0A-B83D-AEE4-36DF-ADC3F3C6C1F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7322" y="1051857"/>
            <a:ext cx="8197385" cy="5535373"/>
          </a:xfrm>
        </p:spPr>
        <p:txBody>
          <a:bodyPr>
            <a:normAutofit fontScale="6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900"/>
              <a:t>Fr.o.m. 2024 ska övervakning ske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9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900"/>
              <a:t>Övervakningsplan lämnas senast 1 april 2024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2200"/>
              <a:t>Fartyg som tillkommer efter 1 januari 2024 ska lämna in övervakningsplan senast tre månader efter första anlöp till EU-hamn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2200"/>
              <a:t>Övervakningsplanen ska innan inlämnande blivit bedömd och godkänd av </a:t>
            </a:r>
            <a:r>
              <a:rPr lang="sv-SE" sz="2200" err="1"/>
              <a:t>verifierare</a:t>
            </a:r>
            <a:endParaRPr lang="sv-SE" sz="2200"/>
          </a:p>
          <a:p>
            <a:pPr lvl="1">
              <a:buFont typeface="Courier New" panose="02070309020205020404" pitchFamily="49" charset="0"/>
              <a:buChar char="o"/>
            </a:pPr>
            <a:endParaRPr lang="sv-SE" sz="2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900"/>
              <a:t>Utsläppsrapport per fartyg lämnas senast 31 mars fr.o.m. 2025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2200"/>
              <a:t>Utsläppsrapporten per fartyg ska innan inlämnande blivit bedömd och godkänd av </a:t>
            </a:r>
            <a:r>
              <a:rPr lang="sv-SE" sz="2200" err="1"/>
              <a:t>verifierare</a:t>
            </a:r>
            <a:r>
              <a:rPr lang="sv-SE" sz="2200"/>
              <a:t> (verifieringsrapport och </a:t>
            </a:r>
            <a:r>
              <a:rPr lang="sv-SE" sz="2200" err="1"/>
              <a:t>DoC</a:t>
            </a:r>
            <a:r>
              <a:rPr lang="sv-SE" sz="220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endParaRPr lang="sv-SE" sz="29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900"/>
              <a:t>Aggregerad utsläppsrapport per redare lämnas senast 31 mars fr.o.m. 2025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2200"/>
              <a:t>Aggregerad utsläppsrapport ska innan inlämnande blivit bedömd och godkänd av </a:t>
            </a:r>
            <a:r>
              <a:rPr lang="sv-SE" sz="2200" err="1"/>
              <a:t>verifierare</a:t>
            </a:r>
            <a:r>
              <a:rPr lang="sv-SE" sz="2200"/>
              <a:t> (verifieringsrapport)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sv-SE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900"/>
              <a:t>Fr.o.m. 2025 ska överlämnande av utsläppsrätter ske </a:t>
            </a:r>
            <a:r>
              <a:rPr lang="sv-SE" sz="2900" err="1"/>
              <a:t>map</a:t>
            </a:r>
            <a:r>
              <a:rPr lang="sv-SE" sz="2900"/>
              <a:t> 2024 års utsläpp</a:t>
            </a:r>
          </a:p>
        </p:txBody>
      </p:sp>
    </p:spTree>
    <p:extLst>
      <p:ext uri="{BB962C8B-B14F-4D97-AF65-F5344CB8AC3E}">
        <p14:creationId xmlns:p14="http://schemas.microsoft.com/office/powerpoint/2010/main" val="8118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F10E1F01-E3D1-4366-2585-B2F09E763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9E6094D-B5A9-6BCC-82CF-11363015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36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9772EA55-E9C7-B351-A05C-8E8DBC188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Utsläppsrapport för rapporteringsåret 2023 - förtydligande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5FA2924-5FFC-1AF1-942D-6DC0A138764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3527" y="1604751"/>
            <a:ext cx="7546149" cy="4529109"/>
          </a:xfrm>
        </p:spPr>
        <p:txBody>
          <a:bodyPr/>
          <a:lstStyle/>
          <a:p>
            <a:r>
              <a:rPr lang="sv-SE"/>
              <a:t>Utsläppsrapporten som avser rapporteringsåret 2023 ska hanteras som tidigare inom den nuvarande EU MRV-regelverk.</a:t>
            </a:r>
          </a:p>
          <a:p>
            <a:pPr marL="628650" lvl="1" indent="-285750"/>
            <a:r>
              <a:rPr lang="sv-SE"/>
              <a:t>Lämnas in senast 30 april 2024</a:t>
            </a:r>
          </a:p>
          <a:p>
            <a:endParaRPr lang="sv-SE"/>
          </a:p>
          <a:p>
            <a:r>
              <a:rPr lang="sv-SE"/>
              <a:t>Från och med rapporteringsåret 2024 omfattas utsläppen av EU ETS.</a:t>
            </a:r>
          </a:p>
          <a:p>
            <a:pPr marL="628650" lvl="1" indent="-285750"/>
            <a:r>
              <a:rPr lang="sv-SE"/>
              <a:t>Första utsläppsrapporterna lämnas in senast 31 mars 2025 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05959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19B8F22D-2CCE-37C1-03E2-44BDFE57A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09E1ED4-85F8-C400-C97C-677583D2F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37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17A2D46-83C2-7348-C6C3-38F1BC227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Uppdatering</a:t>
            </a:r>
            <a:r>
              <a:rPr lang="sv-SE">
                <a:solidFill>
                  <a:srgbClr val="FF0000"/>
                </a:solidFill>
              </a:rPr>
              <a:t> </a:t>
            </a:r>
            <a:r>
              <a:rPr lang="sv-SE"/>
              <a:t>av övervakningsplan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D7334CD-1616-8718-6B79-10DAD9BF63E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3527" y="1604751"/>
            <a:ext cx="8217357" cy="48881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Övervakningsplan per fartyg ska uppdateras i THETIS MRV. Från början av januari är funktionerna i THETIS MRV tillgängliga. Registrera er i THETIS-MRV.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Tips! Påbörja arbetet med underlaget redan nu. Formuläret för övervakningsplanen finns tillgänglig i genomförandeförordning (EU) 2023/2449 </a:t>
            </a:r>
            <a:r>
              <a:rPr lang="fr-FR">
                <a:hlinkClick r:id="rId2"/>
              </a:rPr>
              <a:t>EUR-Lex - 32023R2449 - SV - EUR-Lex (europa.eu)</a:t>
            </a:r>
            <a:endParaRPr lang="sv-SE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Deadline </a:t>
            </a:r>
            <a:r>
              <a:rPr lang="sv-SE" b="1"/>
              <a:t>är 1 april 2024 </a:t>
            </a:r>
            <a:r>
              <a:rPr lang="sv-SE"/>
              <a:t>för att lämna in en verifierad övervakningsplan till Naturvårdsverket</a:t>
            </a:r>
            <a:r>
              <a:rPr lang="sv-SE" b="1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Senast 1 februari 2024 publiceras EU-kommissionens förteckning över rederier fördelat på medlemsstater. Lämna in ett eventuellt avtal mellan ISM-företaget och fartygsägaren till Naturvårdsverket.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>
              <a:solidFill>
                <a:srgbClr val="FF0000"/>
              </a:solidFill>
            </a:endParaRPr>
          </a:p>
          <a:p>
            <a:endParaRPr lang="sv-S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1851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481E6B-8A2E-3B53-2085-08F33C60F8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Nästa steg</a:t>
            </a:r>
          </a:p>
        </p:txBody>
      </p:sp>
    </p:spTree>
    <p:extLst>
      <p:ext uri="{BB962C8B-B14F-4D97-AF65-F5344CB8AC3E}">
        <p14:creationId xmlns:p14="http://schemas.microsoft.com/office/powerpoint/2010/main" val="30038961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E4B4B848-74B9-1DA2-2E32-686048118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929DA8E7-8D8F-7228-598D-347FB3CAA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39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82CC978-9705-7945-EF38-B19768AA6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Nästa steg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7C6CE3F-3FE1-4458-17AD-9500EDDD736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3527" y="1604751"/>
            <a:ext cx="7876889" cy="4529109"/>
          </a:xfrm>
        </p:spPr>
        <p:txBody>
          <a:bodyPr/>
          <a:lstStyle/>
          <a:p>
            <a:pPr marL="628650" lvl="1" indent="-285750"/>
            <a:r>
              <a:rPr lang="sv-SE"/>
              <a:t>Uppdaterad nationell lag och förordning gäller från och med 1 januari 2024.</a:t>
            </a:r>
          </a:p>
          <a:p>
            <a:pPr marL="628650" lvl="1" indent="-285750"/>
            <a:endParaRPr lang="sv-SE"/>
          </a:p>
          <a:p>
            <a:pPr marL="628650" lvl="1" indent="-285750"/>
            <a:r>
              <a:rPr lang="sv-SE"/>
              <a:t>Naturvårdsverket arbetar löpande med framtagande av vägledningar och information.</a:t>
            </a:r>
          </a:p>
        </p:txBody>
      </p:sp>
    </p:spTree>
    <p:extLst>
      <p:ext uri="{BB962C8B-B14F-4D97-AF65-F5344CB8AC3E}">
        <p14:creationId xmlns:p14="http://schemas.microsoft.com/office/powerpoint/2010/main" val="1736020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2BC8E2-13AC-4ADF-BDAE-3CF217B9D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Ett system under ständig utveckling</a:t>
            </a:r>
            <a:endParaRPr lang="sv-SE">
              <a:solidFill>
                <a:srgbClr val="FF0000"/>
              </a:solidFill>
            </a:endParaRP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B759EE88-6DC2-4309-81AA-83E70A556A69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323528" y="2198381"/>
            <a:ext cx="8593373" cy="1211576"/>
          </a:xfrm>
          <a:prstGeom prst="rect">
            <a:avLst/>
          </a:prstGeom>
        </p:spPr>
      </p:pic>
      <p:grpSp>
        <p:nvGrpSpPr>
          <p:cNvPr id="11" name="Grupp 10">
            <a:extLst>
              <a:ext uri="{FF2B5EF4-FFF2-40B4-BE49-F238E27FC236}">
                <a16:creationId xmlns:a16="http://schemas.microsoft.com/office/drawing/2014/main" id="{6E758EC7-A9AF-F5F0-3ACE-D8B0EC94C83A}"/>
              </a:ext>
            </a:extLst>
          </p:cNvPr>
          <p:cNvGrpSpPr/>
          <p:nvPr/>
        </p:nvGrpSpPr>
        <p:grpSpPr>
          <a:xfrm>
            <a:off x="946529" y="3142682"/>
            <a:ext cx="1613140" cy="2242883"/>
            <a:chOff x="1174031" y="3140968"/>
            <a:chExt cx="1613140" cy="2242883"/>
          </a:xfrm>
        </p:grpSpPr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33481D47-347E-1DBA-32D3-23A4B50A9618}"/>
                </a:ext>
              </a:extLst>
            </p:cNvPr>
            <p:cNvGrpSpPr/>
            <p:nvPr/>
          </p:nvGrpSpPr>
          <p:grpSpPr>
            <a:xfrm>
              <a:off x="1403648" y="3140968"/>
              <a:ext cx="1224136" cy="1540598"/>
              <a:chOff x="2482879" y="3573016"/>
              <a:chExt cx="1224136" cy="1540598"/>
            </a:xfrm>
          </p:grpSpPr>
          <p:sp>
            <p:nvSpPr>
              <p:cNvPr id="5" name="Pil: uppåtböjd 4">
                <a:extLst>
                  <a:ext uri="{FF2B5EF4-FFF2-40B4-BE49-F238E27FC236}">
                    <a16:creationId xmlns:a16="http://schemas.microsoft.com/office/drawing/2014/main" id="{4D83DEE9-0652-06E7-D10D-084F2EBD1ADA}"/>
                  </a:ext>
                </a:extLst>
              </p:cNvPr>
              <p:cNvSpPr/>
              <p:nvPr/>
            </p:nvSpPr>
            <p:spPr>
              <a:xfrm>
                <a:off x="2590891" y="4095478"/>
                <a:ext cx="1008112" cy="504056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Pil: uppåtböjd 6">
                <a:extLst>
                  <a:ext uri="{FF2B5EF4-FFF2-40B4-BE49-F238E27FC236}">
                    <a16:creationId xmlns:a16="http://schemas.microsoft.com/office/drawing/2014/main" id="{2CD81F61-6E15-6AEE-2BC5-21AD4746E092}"/>
                  </a:ext>
                </a:extLst>
              </p:cNvPr>
              <p:cNvSpPr/>
              <p:nvPr/>
            </p:nvSpPr>
            <p:spPr>
              <a:xfrm rot="10800000">
                <a:off x="2555776" y="3573016"/>
                <a:ext cx="1008112" cy="504056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ruta 7">
                <a:extLst>
                  <a:ext uri="{FF2B5EF4-FFF2-40B4-BE49-F238E27FC236}">
                    <a16:creationId xmlns:a16="http://schemas.microsoft.com/office/drawing/2014/main" id="{591A3D37-354C-E266-B679-7A46B78260EF}"/>
                  </a:ext>
                </a:extLst>
              </p:cNvPr>
              <p:cNvSpPr txBox="1"/>
              <p:nvPr/>
            </p:nvSpPr>
            <p:spPr>
              <a:xfrm>
                <a:off x="2482879" y="4744282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/>
                  <a:t>Reviderat</a:t>
                </a:r>
              </a:p>
            </p:txBody>
          </p:sp>
        </p:grpSp>
        <p:sp>
          <p:nvSpPr>
            <p:cNvPr id="3" name="textruta 2">
              <a:extLst>
                <a:ext uri="{FF2B5EF4-FFF2-40B4-BE49-F238E27FC236}">
                  <a16:creationId xmlns:a16="http://schemas.microsoft.com/office/drawing/2014/main" id="{9725E2C8-B483-69F4-7373-F7C37E86314F}"/>
                </a:ext>
              </a:extLst>
            </p:cNvPr>
            <p:cNvSpPr txBox="1"/>
            <p:nvPr/>
          </p:nvSpPr>
          <p:spPr>
            <a:xfrm>
              <a:off x="1174031" y="4737520"/>
              <a:ext cx="16131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/>
                <a:t>- 8 % </a:t>
              </a:r>
            </a:p>
            <a:p>
              <a:pPr algn="ctr"/>
              <a:r>
                <a:rPr lang="sv-SE"/>
                <a:t>till 2012</a:t>
              </a:r>
            </a:p>
          </p:txBody>
        </p:sp>
      </p:grpSp>
      <p:grpSp>
        <p:nvGrpSpPr>
          <p:cNvPr id="21" name="Grupp 20">
            <a:extLst>
              <a:ext uri="{FF2B5EF4-FFF2-40B4-BE49-F238E27FC236}">
                <a16:creationId xmlns:a16="http://schemas.microsoft.com/office/drawing/2014/main" id="{2AD3F11A-A96A-4286-ACFE-A2AB10A7C0B5}"/>
              </a:ext>
            </a:extLst>
          </p:cNvPr>
          <p:cNvGrpSpPr/>
          <p:nvPr/>
        </p:nvGrpSpPr>
        <p:grpSpPr>
          <a:xfrm>
            <a:off x="2782155" y="3142682"/>
            <a:ext cx="2195330" cy="2265126"/>
            <a:chOff x="3022484" y="3118724"/>
            <a:chExt cx="2195330" cy="2265126"/>
          </a:xfrm>
        </p:grpSpPr>
        <p:grpSp>
          <p:nvGrpSpPr>
            <p:cNvPr id="13" name="Grupp 12">
              <a:extLst>
                <a:ext uri="{FF2B5EF4-FFF2-40B4-BE49-F238E27FC236}">
                  <a16:creationId xmlns:a16="http://schemas.microsoft.com/office/drawing/2014/main" id="{2FA677FA-ACBA-8610-5D91-62A7D8E11FD4}"/>
                </a:ext>
              </a:extLst>
            </p:cNvPr>
            <p:cNvGrpSpPr/>
            <p:nvPr/>
          </p:nvGrpSpPr>
          <p:grpSpPr>
            <a:xfrm>
              <a:off x="3571087" y="3118724"/>
              <a:ext cx="1224136" cy="1593468"/>
              <a:chOff x="2482879" y="3573016"/>
              <a:chExt cx="1224136" cy="1593468"/>
            </a:xfrm>
          </p:grpSpPr>
          <p:sp>
            <p:nvSpPr>
              <p:cNvPr id="14" name="Pil: uppåtböjd 13">
                <a:extLst>
                  <a:ext uri="{FF2B5EF4-FFF2-40B4-BE49-F238E27FC236}">
                    <a16:creationId xmlns:a16="http://schemas.microsoft.com/office/drawing/2014/main" id="{22A77824-1014-784F-613B-83820FB039B0}"/>
                  </a:ext>
                </a:extLst>
              </p:cNvPr>
              <p:cNvSpPr/>
              <p:nvPr/>
            </p:nvSpPr>
            <p:spPr>
              <a:xfrm>
                <a:off x="2590891" y="4095478"/>
                <a:ext cx="1008112" cy="504056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Pil: uppåtböjd 14">
                <a:extLst>
                  <a:ext uri="{FF2B5EF4-FFF2-40B4-BE49-F238E27FC236}">
                    <a16:creationId xmlns:a16="http://schemas.microsoft.com/office/drawing/2014/main" id="{FAAC7E38-3954-426F-C61D-582CF272F85D}"/>
                  </a:ext>
                </a:extLst>
              </p:cNvPr>
              <p:cNvSpPr/>
              <p:nvPr/>
            </p:nvSpPr>
            <p:spPr>
              <a:xfrm rot="10800000">
                <a:off x="2555776" y="3573016"/>
                <a:ext cx="1008112" cy="504056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ruta 15">
                <a:extLst>
                  <a:ext uri="{FF2B5EF4-FFF2-40B4-BE49-F238E27FC236}">
                    <a16:creationId xmlns:a16="http://schemas.microsoft.com/office/drawing/2014/main" id="{E47EBAD5-98A3-2BAC-1691-F09E99090054}"/>
                  </a:ext>
                </a:extLst>
              </p:cNvPr>
              <p:cNvSpPr txBox="1"/>
              <p:nvPr/>
            </p:nvSpPr>
            <p:spPr>
              <a:xfrm>
                <a:off x="2482879" y="4797152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/>
                  <a:t>Reviderat</a:t>
                </a:r>
              </a:p>
            </p:txBody>
          </p:sp>
        </p:grp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4B0CA29C-78CB-F81E-406A-86EAB9C1F496}"/>
                </a:ext>
              </a:extLst>
            </p:cNvPr>
            <p:cNvSpPr txBox="1"/>
            <p:nvPr/>
          </p:nvSpPr>
          <p:spPr>
            <a:xfrm>
              <a:off x="3022484" y="4737519"/>
              <a:ext cx="2195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/>
                <a:t>- 21 % </a:t>
              </a:r>
            </a:p>
            <a:p>
              <a:pPr algn="ctr"/>
              <a:r>
                <a:rPr lang="sv-SE"/>
                <a:t>till 2020</a:t>
              </a:r>
            </a:p>
          </p:txBody>
        </p: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1225E9BC-F0F6-46AC-3D9D-F0934F5D2527}"/>
              </a:ext>
            </a:extLst>
          </p:cNvPr>
          <p:cNvGrpSpPr/>
          <p:nvPr/>
        </p:nvGrpSpPr>
        <p:grpSpPr>
          <a:xfrm>
            <a:off x="5325983" y="3138078"/>
            <a:ext cx="2195330" cy="2292177"/>
            <a:chOff x="5217814" y="3118724"/>
            <a:chExt cx="2195330" cy="2292177"/>
          </a:xfrm>
        </p:grpSpPr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E728905A-C2E7-3FE0-89A6-BDDABC48554A}"/>
                </a:ext>
              </a:extLst>
            </p:cNvPr>
            <p:cNvGrpSpPr/>
            <p:nvPr/>
          </p:nvGrpSpPr>
          <p:grpSpPr>
            <a:xfrm>
              <a:off x="5738526" y="3118724"/>
              <a:ext cx="1224136" cy="1593468"/>
              <a:chOff x="2482879" y="3573016"/>
              <a:chExt cx="1224136" cy="1593468"/>
            </a:xfrm>
          </p:grpSpPr>
          <p:sp>
            <p:nvSpPr>
              <p:cNvPr id="18" name="Pil: uppåtböjd 17">
                <a:extLst>
                  <a:ext uri="{FF2B5EF4-FFF2-40B4-BE49-F238E27FC236}">
                    <a16:creationId xmlns:a16="http://schemas.microsoft.com/office/drawing/2014/main" id="{9AA0F801-FCE8-5C2B-CA95-A26F6E73B118}"/>
                  </a:ext>
                </a:extLst>
              </p:cNvPr>
              <p:cNvSpPr/>
              <p:nvPr/>
            </p:nvSpPr>
            <p:spPr>
              <a:xfrm>
                <a:off x="2590891" y="4095478"/>
                <a:ext cx="1008112" cy="504056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Pil: uppåtböjd 18">
                <a:extLst>
                  <a:ext uri="{FF2B5EF4-FFF2-40B4-BE49-F238E27FC236}">
                    <a16:creationId xmlns:a16="http://schemas.microsoft.com/office/drawing/2014/main" id="{7733D61E-3019-0F84-202C-1AD975F89473}"/>
                  </a:ext>
                </a:extLst>
              </p:cNvPr>
              <p:cNvSpPr/>
              <p:nvPr/>
            </p:nvSpPr>
            <p:spPr>
              <a:xfrm rot="10800000">
                <a:off x="2555776" y="3573016"/>
                <a:ext cx="1008112" cy="504056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textruta 19">
                <a:extLst>
                  <a:ext uri="{FF2B5EF4-FFF2-40B4-BE49-F238E27FC236}">
                    <a16:creationId xmlns:a16="http://schemas.microsoft.com/office/drawing/2014/main" id="{7745F844-5035-3B8C-84DA-221644C0DB86}"/>
                  </a:ext>
                </a:extLst>
              </p:cNvPr>
              <p:cNvSpPr txBox="1"/>
              <p:nvPr/>
            </p:nvSpPr>
            <p:spPr>
              <a:xfrm>
                <a:off x="2482879" y="4797152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/>
                  <a:t>Reviderat</a:t>
                </a:r>
              </a:p>
            </p:txBody>
          </p:sp>
        </p:grp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A830DC1E-29C0-75A3-26AC-975111C0C038}"/>
                </a:ext>
              </a:extLst>
            </p:cNvPr>
            <p:cNvSpPr txBox="1"/>
            <p:nvPr/>
          </p:nvSpPr>
          <p:spPr>
            <a:xfrm>
              <a:off x="5217814" y="4764570"/>
              <a:ext cx="2195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algn="ctr"/>
            </a:lstStyle>
            <a:p>
              <a:r>
                <a:rPr lang="sv-SE"/>
                <a:t>- 43 % </a:t>
              </a:r>
            </a:p>
            <a:p>
              <a:r>
                <a:rPr lang="sv-SE"/>
                <a:t>till 2030</a:t>
              </a:r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D00DD4A6-E378-C7FA-5796-4C278B8EC4CF}"/>
              </a:ext>
            </a:extLst>
          </p:cNvPr>
          <p:cNvGrpSpPr/>
          <p:nvPr/>
        </p:nvGrpSpPr>
        <p:grpSpPr>
          <a:xfrm>
            <a:off x="6753231" y="3088029"/>
            <a:ext cx="2233159" cy="2376151"/>
            <a:chOff x="6474780" y="3118724"/>
            <a:chExt cx="2195330" cy="2257648"/>
          </a:xfrm>
        </p:grpSpPr>
        <p:grpSp>
          <p:nvGrpSpPr>
            <p:cNvPr id="35" name="Grupp 34">
              <a:extLst>
                <a:ext uri="{FF2B5EF4-FFF2-40B4-BE49-F238E27FC236}">
                  <a16:creationId xmlns:a16="http://schemas.microsoft.com/office/drawing/2014/main" id="{463276BA-F48B-4B7C-3B21-80EF9DF40223}"/>
                </a:ext>
              </a:extLst>
            </p:cNvPr>
            <p:cNvGrpSpPr/>
            <p:nvPr/>
          </p:nvGrpSpPr>
          <p:grpSpPr>
            <a:xfrm>
              <a:off x="6892065" y="3118724"/>
              <a:ext cx="1224136" cy="1543678"/>
              <a:chOff x="2482878" y="3573016"/>
              <a:chExt cx="1224136" cy="1543678"/>
            </a:xfrm>
          </p:grpSpPr>
          <p:sp>
            <p:nvSpPr>
              <p:cNvPr id="36" name="Pil: uppåtböjd 35">
                <a:extLst>
                  <a:ext uri="{FF2B5EF4-FFF2-40B4-BE49-F238E27FC236}">
                    <a16:creationId xmlns:a16="http://schemas.microsoft.com/office/drawing/2014/main" id="{A2C8E2DC-429B-F0B0-52F0-9AF91DED7C8E}"/>
                  </a:ext>
                </a:extLst>
              </p:cNvPr>
              <p:cNvSpPr/>
              <p:nvPr/>
            </p:nvSpPr>
            <p:spPr>
              <a:xfrm>
                <a:off x="2590891" y="4095478"/>
                <a:ext cx="1008112" cy="504056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Pil: uppåtböjd 36">
                <a:extLst>
                  <a:ext uri="{FF2B5EF4-FFF2-40B4-BE49-F238E27FC236}">
                    <a16:creationId xmlns:a16="http://schemas.microsoft.com/office/drawing/2014/main" id="{69750CCF-5399-5496-7B83-082FC93281C2}"/>
                  </a:ext>
                </a:extLst>
              </p:cNvPr>
              <p:cNvSpPr/>
              <p:nvPr/>
            </p:nvSpPr>
            <p:spPr>
              <a:xfrm rot="10800000">
                <a:off x="2555776" y="3573016"/>
                <a:ext cx="1008112" cy="504056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textruta 37">
                <a:extLst>
                  <a:ext uri="{FF2B5EF4-FFF2-40B4-BE49-F238E27FC236}">
                    <a16:creationId xmlns:a16="http://schemas.microsoft.com/office/drawing/2014/main" id="{C03ED924-1D5B-1BC4-33D9-79AC4EBD5F3E}"/>
                  </a:ext>
                </a:extLst>
              </p:cNvPr>
              <p:cNvSpPr txBox="1"/>
              <p:nvPr/>
            </p:nvSpPr>
            <p:spPr>
              <a:xfrm>
                <a:off x="2482878" y="4747362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b="1">
                    <a:solidFill>
                      <a:srgbClr val="FF0000"/>
                    </a:solidFill>
                  </a:rPr>
                  <a:t>Fit for 55</a:t>
                </a:r>
              </a:p>
            </p:txBody>
          </p:sp>
        </p:grp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E12D9ED1-232E-8209-3A3D-EFCC0A7B1D64}"/>
                </a:ext>
              </a:extLst>
            </p:cNvPr>
            <p:cNvSpPr txBox="1"/>
            <p:nvPr/>
          </p:nvSpPr>
          <p:spPr>
            <a:xfrm>
              <a:off x="6474780" y="4730041"/>
              <a:ext cx="2195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algn="ctr"/>
            </a:lstStyle>
            <a:p>
              <a:r>
                <a:rPr lang="sv-SE">
                  <a:solidFill>
                    <a:srgbClr val="FF0000"/>
                  </a:solidFill>
                </a:rPr>
                <a:t>- 62 % </a:t>
              </a:r>
            </a:p>
            <a:p>
              <a:r>
                <a:rPr lang="sv-SE">
                  <a:solidFill>
                    <a:srgbClr val="FF0000"/>
                  </a:solidFill>
                </a:rPr>
                <a:t>till 2030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97353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85983A5-B57E-8B12-EEFD-D6EA7B8F6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6E6F9B4F-6C0E-D23F-DB32-B86EAE9A8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40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48178F2-15AA-949B-C8DF-62EA14113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Tips på mer information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05055C27-AC08-4C99-3ED3-018B50017CA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9832" y="1470639"/>
            <a:ext cx="6840000" cy="4529109"/>
          </a:xfrm>
        </p:spPr>
        <p:txBody>
          <a:bodyPr/>
          <a:lstStyle/>
          <a:p>
            <a:r>
              <a:rPr lang="sv-SE" dirty="0"/>
              <a:t>EU-kommissionens relaterade webbsidor och FAQ: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2A2A2D"/>
                </a:solidFill>
              </a:rPr>
              <a:t>Inspelat </a:t>
            </a:r>
            <a:r>
              <a:rPr lang="sv-SE" dirty="0" err="1">
                <a:solidFill>
                  <a:srgbClr val="2A2A2D"/>
                </a:solidFill>
              </a:rPr>
              <a:t>webbinarium</a:t>
            </a:r>
            <a:r>
              <a:rPr lang="sv-SE" dirty="0">
                <a:solidFill>
                  <a:srgbClr val="2A2A2D"/>
                </a:solidFill>
              </a:rPr>
              <a:t> om implementeringen av sjöfart inom EU ETS </a:t>
            </a:r>
            <a:r>
              <a:rPr lang="sv-SE" b="0" i="0" u="none" strike="noStrike" dirty="0">
                <a:solidFill>
                  <a:srgbClr val="0039A2"/>
                </a:solidFill>
                <a:effectLst/>
                <a:hlinkClick r:id="rId2"/>
              </a:rPr>
              <a:t>Extension </a:t>
            </a:r>
            <a:r>
              <a:rPr lang="sv-SE" b="0" i="0" u="none" strike="noStrike" dirty="0" err="1">
                <a:solidFill>
                  <a:srgbClr val="0039A2"/>
                </a:solidFill>
                <a:effectLst/>
                <a:hlinkClick r:id="rId2"/>
              </a:rPr>
              <a:t>of</a:t>
            </a:r>
            <a:r>
              <a:rPr lang="sv-SE" b="0" i="0" u="none" strike="noStrike" dirty="0">
                <a:solidFill>
                  <a:srgbClr val="0039A2"/>
                </a:solidFill>
                <a:effectLst/>
                <a:hlinkClick r:id="rId2"/>
              </a:rPr>
              <a:t> the EU Emissions Trading System (ETS) to </a:t>
            </a:r>
            <a:r>
              <a:rPr lang="sv-SE" b="0" i="0" u="none" strike="noStrike" dirty="0" err="1">
                <a:solidFill>
                  <a:srgbClr val="0039A2"/>
                </a:solidFill>
                <a:effectLst/>
                <a:hlinkClick r:id="rId2"/>
              </a:rPr>
              <a:t>maritime</a:t>
            </a:r>
            <a:r>
              <a:rPr lang="sv-SE" b="0" i="0" u="none" strike="noStrike" dirty="0">
                <a:solidFill>
                  <a:srgbClr val="0039A2"/>
                </a:solidFill>
                <a:effectLst/>
                <a:hlinkClick r:id="rId2"/>
              </a:rPr>
              <a:t> transport  (europa.eu)</a:t>
            </a:r>
            <a:endParaRPr lang="sv-SE" dirty="0"/>
          </a:p>
          <a:p>
            <a:pPr marL="285750" indent="-285750" algn="l" latinLnBrk="0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2A2A2D"/>
                </a:solidFill>
                <a:effectLst/>
              </a:rPr>
              <a:t>Information om varför EU inkluderar sjöfarten i EU ETS </a:t>
            </a:r>
            <a:r>
              <a:rPr lang="sv-SE" b="0" i="0" u="none" strike="noStrike" dirty="0" err="1">
                <a:solidFill>
                  <a:srgbClr val="0039A2"/>
                </a:solidFill>
                <a:effectLst/>
                <a:hlinkClick r:id="rId3"/>
              </a:rPr>
              <a:t>Reducing</a:t>
            </a:r>
            <a:r>
              <a:rPr lang="sv-SE" b="0" i="0" u="none" strike="noStrike" dirty="0">
                <a:solidFill>
                  <a:srgbClr val="0039A2"/>
                </a:solidFill>
                <a:effectLst/>
                <a:hlinkClick r:id="rId3"/>
              </a:rPr>
              <a:t> emissions from the shipping </a:t>
            </a:r>
            <a:r>
              <a:rPr lang="sv-SE" b="0" i="0" u="none" strike="noStrike" dirty="0" err="1">
                <a:solidFill>
                  <a:srgbClr val="0039A2"/>
                </a:solidFill>
                <a:effectLst/>
                <a:hlinkClick r:id="rId3"/>
              </a:rPr>
              <a:t>sector</a:t>
            </a:r>
            <a:r>
              <a:rPr lang="sv-SE" b="0" i="0" u="none" strike="noStrike" dirty="0">
                <a:solidFill>
                  <a:srgbClr val="0039A2"/>
                </a:solidFill>
                <a:effectLst/>
                <a:hlinkClick r:id="rId3"/>
              </a:rPr>
              <a:t> (europa.eu) </a:t>
            </a:r>
            <a:endParaRPr lang="sv-SE" b="0" i="0" dirty="0">
              <a:solidFill>
                <a:srgbClr val="2A2A2D"/>
              </a:solidFill>
              <a:effectLst/>
            </a:endParaRPr>
          </a:p>
          <a:p>
            <a:pPr marL="285750" indent="-285750" algn="l" latinLnBrk="0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2A2A2D"/>
                </a:solidFill>
                <a:effectLst/>
              </a:rPr>
              <a:t>FAQ om tillämpning av sjöfart inom EU ETS </a:t>
            </a:r>
            <a:r>
              <a:rPr lang="sv-SE" b="0" i="0" u="none" strike="noStrike" dirty="0">
                <a:solidFill>
                  <a:srgbClr val="0039A2"/>
                </a:solidFill>
                <a:effectLst/>
                <a:hlinkClick r:id="rId4"/>
              </a:rPr>
              <a:t>FAQ – </a:t>
            </a:r>
            <a:r>
              <a:rPr lang="sv-SE" b="0" i="0" u="none" strike="noStrike" dirty="0" err="1">
                <a:solidFill>
                  <a:srgbClr val="0039A2"/>
                </a:solidFill>
                <a:effectLst/>
                <a:hlinkClick r:id="rId4"/>
              </a:rPr>
              <a:t>Maritime</a:t>
            </a:r>
            <a:r>
              <a:rPr lang="sv-SE" b="0" i="0" u="none" strike="noStrike" dirty="0">
                <a:solidFill>
                  <a:srgbClr val="0039A2"/>
                </a:solidFill>
                <a:effectLst/>
                <a:hlinkClick r:id="rId4"/>
              </a:rPr>
              <a:t> transport in EU Emissions Trading System (ETS) (europa.eu)</a:t>
            </a:r>
            <a:endParaRPr lang="sv-SE" b="0" i="0" dirty="0">
              <a:solidFill>
                <a:srgbClr val="2A2A2D"/>
              </a:solidFill>
              <a:effectLst/>
            </a:endParaRPr>
          </a:p>
          <a:p>
            <a:pPr marL="285750" indent="-285750" algn="l" latinLnBrk="0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2A2A2D"/>
                </a:solidFill>
                <a:effectLst/>
              </a:rPr>
              <a:t>FAQ om EU MRV </a:t>
            </a:r>
            <a:r>
              <a:rPr lang="sv-SE" b="0" i="0" u="none" strike="noStrike" dirty="0">
                <a:solidFill>
                  <a:srgbClr val="0039A2"/>
                </a:solidFill>
                <a:effectLst/>
                <a:hlinkClick r:id="rId5"/>
              </a:rPr>
              <a:t>FAQ - </a:t>
            </a:r>
            <a:r>
              <a:rPr lang="sv-SE" b="0" i="0" u="none" strike="noStrike" dirty="0" err="1">
                <a:solidFill>
                  <a:srgbClr val="0039A2"/>
                </a:solidFill>
                <a:effectLst/>
                <a:hlinkClick r:id="rId5"/>
              </a:rPr>
              <a:t>Monitoring</a:t>
            </a:r>
            <a:r>
              <a:rPr lang="sv-SE" b="0" i="0" u="none" strike="noStrike" dirty="0">
                <a:solidFill>
                  <a:srgbClr val="0039A2"/>
                </a:solidFill>
                <a:effectLst/>
                <a:hlinkClick r:id="rId5"/>
              </a:rPr>
              <a:t>, </a:t>
            </a:r>
            <a:r>
              <a:rPr lang="sv-SE" b="0" i="0" u="none" strike="noStrike" dirty="0" err="1">
                <a:solidFill>
                  <a:srgbClr val="0039A2"/>
                </a:solidFill>
                <a:effectLst/>
                <a:hlinkClick r:id="rId5"/>
              </a:rPr>
              <a:t>reporting</a:t>
            </a:r>
            <a:r>
              <a:rPr lang="sv-SE" b="0" i="0" u="none" strike="noStrike" dirty="0">
                <a:solidFill>
                  <a:srgbClr val="0039A2"/>
                </a:solidFill>
                <a:effectLst/>
                <a:hlinkClick r:id="rId5"/>
              </a:rPr>
              <a:t> and </a:t>
            </a:r>
            <a:r>
              <a:rPr lang="sv-SE" b="0" i="0" u="none" strike="noStrike" dirty="0" err="1">
                <a:solidFill>
                  <a:srgbClr val="0039A2"/>
                </a:solidFill>
                <a:effectLst/>
                <a:hlinkClick r:id="rId5"/>
              </a:rPr>
              <a:t>verification</a:t>
            </a:r>
            <a:r>
              <a:rPr lang="sv-SE" b="0" i="0" u="none" strike="noStrike" dirty="0">
                <a:solidFill>
                  <a:srgbClr val="0039A2"/>
                </a:solidFill>
                <a:effectLst/>
                <a:hlinkClick r:id="rId5"/>
              </a:rPr>
              <a:t> </a:t>
            </a:r>
            <a:r>
              <a:rPr lang="sv-SE" b="0" i="0" u="none" strike="noStrike" dirty="0" err="1">
                <a:solidFill>
                  <a:srgbClr val="0039A2"/>
                </a:solidFill>
                <a:effectLst/>
                <a:hlinkClick r:id="rId5"/>
              </a:rPr>
              <a:t>of</a:t>
            </a:r>
            <a:r>
              <a:rPr lang="sv-SE" b="0" i="0" u="none" strike="noStrike" dirty="0">
                <a:solidFill>
                  <a:srgbClr val="0039A2"/>
                </a:solidFill>
                <a:effectLst/>
                <a:hlinkClick r:id="rId5"/>
              </a:rPr>
              <a:t> </a:t>
            </a:r>
            <a:r>
              <a:rPr lang="sv-SE" b="0" i="0" u="none" strike="noStrike" dirty="0" err="1">
                <a:solidFill>
                  <a:srgbClr val="0039A2"/>
                </a:solidFill>
                <a:effectLst/>
                <a:hlinkClick r:id="rId5"/>
              </a:rPr>
              <a:t>maritime</a:t>
            </a:r>
            <a:r>
              <a:rPr lang="sv-SE" b="0" i="0" u="none" strike="noStrike" dirty="0">
                <a:solidFill>
                  <a:srgbClr val="0039A2"/>
                </a:solidFill>
                <a:effectLst/>
                <a:hlinkClick r:id="rId5"/>
              </a:rPr>
              <a:t> transport emissions (europa.eu)</a:t>
            </a:r>
            <a:endParaRPr lang="sv-SE" dirty="0">
              <a:solidFill>
                <a:srgbClr val="0039A2"/>
              </a:solidFill>
            </a:endParaRPr>
          </a:p>
          <a:p>
            <a:pPr marL="285750" indent="-285750" algn="l" latinLnBrk="0">
              <a:buFont typeface="Arial" panose="020B0604020202020204" pitchFamily="34" charset="0"/>
              <a:buChar char="•"/>
            </a:pPr>
            <a:r>
              <a:rPr lang="sv-SE" b="0" i="0" dirty="0">
                <a:effectLst/>
              </a:rPr>
              <a:t>Generellt om EU ETS </a:t>
            </a:r>
            <a:r>
              <a:rPr lang="en-US" dirty="0">
                <a:hlinkClick r:id="rId6"/>
              </a:rPr>
              <a:t>What is the EU ETS? (europa.eu)</a:t>
            </a:r>
            <a:r>
              <a:rPr lang="sv-SE" b="0" i="0" dirty="0">
                <a:effectLst/>
              </a:rPr>
              <a:t>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95685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85983A5-B57E-8B12-EEFD-D6EA7B8F6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6E6F9B4F-6C0E-D23F-DB32-B86EAE9A8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41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48178F2-15AA-949B-C8DF-62EA14113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Tips på mer information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05055C27-AC08-4C99-3ED3-018B50017CA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9832" y="1470639"/>
            <a:ext cx="6840000" cy="4529109"/>
          </a:xfrm>
        </p:spPr>
        <p:txBody>
          <a:bodyPr/>
          <a:lstStyle/>
          <a:p>
            <a:r>
              <a:rPr lang="sv-SE" dirty="0"/>
              <a:t>Naturvårdsverkets webbsidor: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2A2A2D"/>
                </a:solidFill>
                <a:effectLst/>
              </a:rPr>
              <a:t>Information om sjöfarten inom EU ETS </a:t>
            </a:r>
            <a:r>
              <a:rPr lang="sv-SE" dirty="0">
                <a:hlinkClick r:id="rId2"/>
              </a:rPr>
              <a:t>Rederier inom EU ETS (naturvardsverket.se)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2A2A2D"/>
                </a:solidFill>
                <a:effectLst/>
              </a:rPr>
              <a:t>Information om sanktioner och tillsyn </a:t>
            </a:r>
            <a:r>
              <a:rPr lang="sv-SE" dirty="0">
                <a:hlinkClick r:id="rId3"/>
              </a:rPr>
              <a:t>Sanktioner och tillsyn (naturvardsverket.se)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2A2A2D"/>
                </a:solidFill>
                <a:effectLst/>
              </a:rPr>
              <a:t>Generell information om EU ETS </a:t>
            </a:r>
            <a:r>
              <a:rPr lang="sv-SE" dirty="0">
                <a:hlinkClick r:id="rId4"/>
              </a:rPr>
              <a:t>Utsläppshandel – för allmänheten (naturvardsverket.se)</a:t>
            </a:r>
            <a:endParaRPr lang="sv-SE" dirty="0"/>
          </a:p>
          <a:p>
            <a:pPr marL="0" indent="0"/>
            <a:endParaRPr lang="sv-SE" b="0" i="0" dirty="0">
              <a:solidFill>
                <a:srgbClr val="2A2A2D"/>
              </a:solidFill>
              <a:effectLst/>
            </a:endParaRPr>
          </a:p>
          <a:p>
            <a:pPr marL="0" indent="0"/>
            <a:r>
              <a:rPr lang="sv-SE" dirty="0">
                <a:solidFill>
                  <a:srgbClr val="2A2A2D"/>
                </a:solidFill>
              </a:rPr>
              <a:t>Europeiska rådets webbsidor: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2A2A2D"/>
                </a:solidFill>
                <a:effectLst/>
              </a:rPr>
              <a:t>Information om 55%-paketet </a:t>
            </a:r>
            <a:r>
              <a:rPr lang="sv-SE" dirty="0">
                <a:hlinkClick r:id="rId5"/>
              </a:rPr>
              <a:t>55 %-paketet – EU:s plan för en grön omställning - </a:t>
            </a:r>
            <a:r>
              <a:rPr lang="sv-SE" dirty="0" err="1">
                <a:hlinkClick r:id="rId5"/>
              </a:rPr>
              <a:t>Consilium</a:t>
            </a:r>
            <a:r>
              <a:rPr lang="sv-SE">
                <a:hlinkClick r:id="rId5"/>
              </a:rPr>
              <a:t> (europa.eu)</a:t>
            </a:r>
            <a:r>
              <a:rPr lang="sv-SE" b="0" i="0" dirty="0">
                <a:solidFill>
                  <a:srgbClr val="2A2A2D"/>
                </a:solidFill>
                <a:effectLst/>
              </a:rPr>
              <a:t>	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45041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C305EF2A-AC46-E070-AC0E-76BFE3778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Kontaktuppgifter</a:t>
            </a:r>
          </a:p>
        </p:txBody>
      </p:sp>
      <p:sp>
        <p:nvSpPr>
          <p:cNvPr id="5" name="Platshållare för innehåll 3">
            <a:extLst>
              <a:ext uri="{FF2B5EF4-FFF2-40B4-BE49-F238E27FC236}">
                <a16:creationId xmlns:a16="http://schemas.microsoft.com/office/drawing/2014/main" id="{94B5FB03-AB20-1B57-EF8D-BF85B3A159F8}"/>
              </a:ext>
            </a:extLst>
          </p:cNvPr>
          <p:cNvSpPr txBox="1">
            <a:spLocks/>
          </p:cNvSpPr>
          <p:nvPr/>
        </p:nvSpPr>
        <p:spPr>
          <a:xfrm>
            <a:off x="475928" y="1757151"/>
            <a:ext cx="4104456" cy="4529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ts val="2060"/>
              </a:lnSpc>
              <a:spcBef>
                <a:spcPts val="6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ts val="206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ts val="206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ts val="206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ts val="206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sv-SE" b="1"/>
              <a:t>Naturvårdsverket</a:t>
            </a:r>
          </a:p>
          <a:p>
            <a:pPr marL="0" indent="0"/>
            <a:r>
              <a:rPr lang="sv-SE"/>
              <a:t>Johanna Nilsson </a:t>
            </a:r>
          </a:p>
          <a:p>
            <a:pPr marL="0" indent="0"/>
            <a:r>
              <a:rPr lang="sv-SE"/>
              <a:t>Isabell Poroli</a:t>
            </a:r>
          </a:p>
          <a:p>
            <a:pPr marL="0" indent="0"/>
            <a:endParaRPr lang="sv-SE"/>
          </a:p>
          <a:p>
            <a:pPr marL="0" indent="0"/>
            <a:r>
              <a:rPr lang="sv-SE"/>
              <a:t>E-post: </a:t>
            </a:r>
            <a:r>
              <a:rPr lang="sv-SE">
                <a:hlinkClick r:id="rId2"/>
              </a:rPr>
              <a:t>euets@naturvardsverket.se</a:t>
            </a:r>
            <a:endParaRPr lang="sv-SE"/>
          </a:p>
          <a:p>
            <a:pPr marL="0" indent="0"/>
            <a:r>
              <a:rPr lang="sv-SE"/>
              <a:t>Telefon: 010- 698 10 00</a:t>
            </a:r>
          </a:p>
          <a:p>
            <a:pPr marL="0" indent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9907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7EC59298-436B-7016-C961-AC434557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9FA47C4B-70E5-7906-42BC-EB9E2FCBF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B11FB5BA-5E80-FCD6-C785-DE134698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Vilka omfattas?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9E01E44-32F5-0406-8E95-B4B88074F0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53"/>
          <a:stretch/>
        </p:blipFill>
        <p:spPr>
          <a:xfrm>
            <a:off x="729591" y="1331022"/>
            <a:ext cx="5360073" cy="3666836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25960B85-A112-3414-FA05-60EB91275C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890" r="14483" b="10688"/>
          <a:stretch/>
        </p:blipFill>
        <p:spPr>
          <a:xfrm>
            <a:off x="729591" y="4855627"/>
            <a:ext cx="5360073" cy="154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03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7EC59298-436B-7016-C961-AC434557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9FA47C4B-70E5-7906-42BC-EB9E2FCBF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B11FB5BA-5E80-FCD6-C785-DE13469882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sz="4000"/>
              <a:t>Syftet med EU ETS är att minska CO2-utsläppen på ett kostnadseffektivt sätt</a:t>
            </a:r>
          </a:p>
        </p:txBody>
      </p:sp>
    </p:spTree>
    <p:extLst>
      <p:ext uri="{BB962C8B-B14F-4D97-AF65-F5344CB8AC3E}">
        <p14:creationId xmlns:p14="http://schemas.microsoft.com/office/powerpoint/2010/main" val="2859385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7EC59298-436B-7016-C961-AC434557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9FA47C4B-70E5-7906-42BC-EB9E2FCBF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B11FB5BA-5E80-FCD6-C785-DE134698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Marknadsbaserat styrmedel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BBE9D107-0761-A8B8-191E-DC1A1B1AC1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8125"/>
          <a:stretch/>
        </p:blipFill>
        <p:spPr>
          <a:xfrm>
            <a:off x="646624" y="1331022"/>
            <a:ext cx="7850751" cy="369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74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7EC59298-436B-7016-C961-AC434557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9FA47C4B-70E5-7906-42BC-EB9E2FCBF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B11FB5BA-5E80-FCD6-C785-DE134698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Utsläppstaket sätter nivån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691B4F4-2BBD-DDAC-6FEB-C79DBEB8F874}"/>
              </a:ext>
            </a:extLst>
          </p:cNvPr>
          <p:cNvSpPr/>
          <p:nvPr/>
        </p:nvSpPr>
        <p:spPr>
          <a:xfrm>
            <a:off x="971600" y="5013176"/>
            <a:ext cx="7128792" cy="782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69A83C4-51B6-9DAF-1015-7CFB2A14D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59" y="1331022"/>
            <a:ext cx="7135221" cy="38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47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D97F99CB-38D5-40F3-AC38-AC77E5D38AC3}"/>
              </a:ext>
            </a:extLst>
          </p:cNvPr>
          <p:cNvSpPr txBox="1">
            <a:spLocks/>
          </p:cNvSpPr>
          <p:nvPr/>
        </p:nvSpPr>
        <p:spPr>
          <a:xfrm>
            <a:off x="3837245" y="3204884"/>
            <a:ext cx="2977119" cy="56903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sv-SE" sz="2100" i="1">
                <a:solidFill>
                  <a:prstClr val="black"/>
                </a:solidFill>
                <a:latin typeface="Calibri Light" panose="020F0302020204030204"/>
              </a:rPr>
              <a:t>Utsläpp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F02E86CD-AF74-4FA7-9105-10A92EC183CE}"/>
              </a:ext>
            </a:extLst>
          </p:cNvPr>
          <p:cNvSpPr txBox="1">
            <a:spLocks/>
          </p:cNvSpPr>
          <p:nvPr/>
        </p:nvSpPr>
        <p:spPr>
          <a:xfrm>
            <a:off x="1529966" y="4844621"/>
            <a:ext cx="2811780" cy="56903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sv-SE" sz="2400" i="1">
                <a:solidFill>
                  <a:prstClr val="black"/>
                </a:solidFill>
                <a:latin typeface="Calibri Light" panose="020F0302020204030204"/>
              </a:rPr>
              <a:t>Pris (Euro/Ton)</a:t>
            </a:r>
          </a:p>
        </p:txBody>
      </p:sp>
      <p:sp>
        <p:nvSpPr>
          <p:cNvPr id="18" name="Rubrik 17">
            <a:extLst>
              <a:ext uri="{FF2B5EF4-FFF2-40B4-BE49-F238E27FC236}">
                <a16:creationId xmlns:a16="http://schemas.microsoft.com/office/drawing/2014/main" id="{E6D19675-65D9-24F9-FD71-38DE33110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Prisutvecklingen – i EUR</a:t>
            </a: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83BDF785-3D83-6847-D6DA-8C13F880C6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96" r="-96"/>
          <a:stretch/>
        </p:blipFill>
        <p:spPr>
          <a:xfrm>
            <a:off x="434100" y="1040178"/>
            <a:ext cx="8347808" cy="432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39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V 2021 ljust tema">
      <a:dk1>
        <a:srgbClr val="000000"/>
      </a:dk1>
      <a:lt1>
        <a:srgbClr val="FFFFFF"/>
      </a:lt1>
      <a:dk2>
        <a:srgbClr val="003366"/>
      </a:dk2>
      <a:lt2>
        <a:srgbClr val="FFFFFF"/>
      </a:lt2>
      <a:accent1>
        <a:srgbClr val="ACCFDB"/>
      </a:accent1>
      <a:accent2>
        <a:srgbClr val="003366"/>
      </a:accent2>
      <a:accent3>
        <a:srgbClr val="9B6C17"/>
      </a:accent3>
      <a:accent4>
        <a:srgbClr val="0614FF"/>
      </a:accent4>
      <a:accent5>
        <a:srgbClr val="34A775"/>
      </a:accent5>
      <a:accent6>
        <a:srgbClr val="02FEAF"/>
      </a:accent6>
      <a:hlink>
        <a:srgbClr val="0000FF"/>
      </a:hlink>
      <a:folHlink>
        <a:srgbClr val="80008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90E7DA2-385C-4D0E-9A94-FC09CF2C24CB}" vid="{F97C81B2-09CA-464D-8B25-CD51D6C3E4D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56B998C0E698C47A5360BD3228874A8" ma:contentTypeVersion="4" ma:contentTypeDescription="Skapa ett nytt dokument." ma:contentTypeScope="" ma:versionID="a40efae88cfa5908c9de9cf726a6b17f">
  <xsd:schema xmlns:xsd="http://www.w3.org/2001/XMLSchema" xmlns:xs="http://www.w3.org/2001/XMLSchema" xmlns:p="http://schemas.microsoft.com/office/2006/metadata/properties" xmlns:ns2="7af8da0a-8a25-444e-b471-bc2b11a782fe" targetNamespace="http://schemas.microsoft.com/office/2006/metadata/properties" ma:root="true" ma:fieldsID="6ce0574160f4ee185cea519affcfbc9f" ns2:_="">
    <xsd:import namespace="7af8da0a-8a25-444e-b471-bc2b11a782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f8da0a-8a25-444e-b471-bc2b11a782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7DA68A-3FF8-47DC-B5A0-5D737965CB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f8da0a-8a25-444e-b471-bc2b11a782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257415-F308-43CC-A8A7-FD73D85D03A0}">
  <ds:schemaRefs>
    <ds:schemaRef ds:uri="http://purl.org/dc/dcmitype/"/>
    <ds:schemaRef ds:uri="fb141119-a5b4-482f-94ea-dc12fd32c03d"/>
    <ds:schemaRef ds:uri="http://schemas.microsoft.com/office/2006/documentManagement/types"/>
    <ds:schemaRef ds:uri="http://purl.org/dc/elements/1.1/"/>
    <ds:schemaRef ds:uri="c0055b65-6c04-4994-86f4-641a2499a0a7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8BE0C4C-CF5D-4D2F-AD9C-298B087ED9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exempelpresentation-4-3 ljus</Template>
  <TotalTime>4</TotalTime>
  <Words>2483</Words>
  <Application>Microsoft Office PowerPoint</Application>
  <PresentationFormat>Bildspel på skärmen (4:3)</PresentationFormat>
  <Paragraphs>334</Paragraphs>
  <Slides>42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42</vt:i4>
      </vt:variant>
    </vt:vector>
  </HeadingPairs>
  <TitlesOfParts>
    <vt:vector size="43" baseType="lpstr">
      <vt:lpstr>Office-tema</vt:lpstr>
      <vt:lpstr>Välkomna till informationsträff för rederier inom EU ETS</vt:lpstr>
      <vt:lpstr>Introduktion till EU ETS</vt:lpstr>
      <vt:lpstr>Introduktion till EU ETS</vt:lpstr>
      <vt:lpstr>Ett system under ständig utveckling</vt:lpstr>
      <vt:lpstr>Vilka omfattas?</vt:lpstr>
      <vt:lpstr>Syftet med EU ETS är att minska CO2-utsläppen på ett kostnadseffektivt sätt</vt:lpstr>
      <vt:lpstr>Marknadsbaserat styrmedel</vt:lpstr>
      <vt:lpstr>Utsläppstaket sätter nivån</vt:lpstr>
      <vt:lpstr>Prisutvecklingen – i EUR</vt:lpstr>
      <vt:lpstr>Vart går intäkterna?</vt:lpstr>
      <vt:lpstr>Innovationsfonden</vt:lpstr>
      <vt:lpstr>EU:s ökade klimatambitioner</vt:lpstr>
      <vt:lpstr>Reformen av EU ETS</vt:lpstr>
      <vt:lpstr>Revidering av ETS-lagstiftningen</vt:lpstr>
      <vt:lpstr>Berörda myndigheter</vt:lpstr>
      <vt:lpstr>Genomförande i EU</vt:lpstr>
      <vt:lpstr>Genomförande i EU</vt:lpstr>
      <vt:lpstr>Vilka akter ska tas fram?</vt:lpstr>
      <vt:lpstr>Vilka akter ska tas fram?</vt:lpstr>
      <vt:lpstr>THETIS-MRV</vt:lpstr>
      <vt:lpstr>Genomförande i Sverige</vt:lpstr>
      <vt:lpstr>Nationell lagstiftning - förändringar</vt:lpstr>
      <vt:lpstr>Sjöfarten i EU ETS</vt:lpstr>
      <vt:lpstr>Rederier berörs av ETS-skyldigheten</vt:lpstr>
      <vt:lpstr>Administrerande myndighet för ett rederi</vt:lpstr>
      <vt:lpstr>Infasning inom EU ETS</vt:lpstr>
      <vt:lpstr>Omfattning fartygstyper</vt:lpstr>
      <vt:lpstr>Omfattning växthusgaser</vt:lpstr>
      <vt:lpstr>Geografisk omfattning inom EU ETS</vt:lpstr>
      <vt:lpstr>Undantag inom EU ETS</vt:lpstr>
      <vt:lpstr>Kompensation för kostnader om bränsle bärs av annan aktör än redaren</vt:lpstr>
      <vt:lpstr>Metoder för övervakning</vt:lpstr>
      <vt:lpstr>Metoder för övervakning</vt:lpstr>
      <vt:lpstr>PowerPoint-presentation</vt:lpstr>
      <vt:lpstr>Inledande hållpunkter för sjöfarten i EU ETS</vt:lpstr>
      <vt:lpstr>Utsläppsrapport för rapporteringsåret 2023 - förtydligande</vt:lpstr>
      <vt:lpstr>Uppdatering av övervakningsplan</vt:lpstr>
      <vt:lpstr>Nästa steg</vt:lpstr>
      <vt:lpstr>Nästa steg</vt:lpstr>
      <vt:lpstr>Tips på mer information</vt:lpstr>
      <vt:lpstr>Tips på mer information</vt:lpstr>
      <vt:lpstr>Kontaktuppgifter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 sikte  på framtiden</dc:title>
  <dc:creator>Palmqvist, Olle</dc:creator>
  <cp:lastModifiedBy>Nilsson, Johanna</cp:lastModifiedBy>
  <cp:revision>2</cp:revision>
  <dcterms:created xsi:type="dcterms:W3CDTF">2023-01-23T07:02:50Z</dcterms:created>
  <dcterms:modified xsi:type="dcterms:W3CDTF">2025-05-19T14:51:46Z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0x010100056B998C0E698C47A5360BD3228874A8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</Properties>
</file>