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58" r:id="rId6"/>
    <p:sldId id="400" r:id="rId7"/>
    <p:sldId id="390" r:id="rId8"/>
    <p:sldId id="395" r:id="rId9"/>
    <p:sldId id="399" r:id="rId10"/>
    <p:sldId id="385" r:id="rId11"/>
    <p:sldId id="396" r:id="rId12"/>
    <p:sldId id="382" r:id="rId13"/>
    <p:sldId id="388" r:id="rId14"/>
    <p:sldId id="389" r:id="rId15"/>
    <p:sldId id="383" r:id="rId16"/>
    <p:sldId id="387" r:id="rId17"/>
    <p:sldId id="368" r:id="rId18"/>
    <p:sldId id="381" r:id="rId19"/>
    <p:sldId id="398" r:id="rId20"/>
    <p:sldId id="374" r:id="rId21"/>
    <p:sldId id="331" r:id="rId22"/>
    <p:sldId id="375" r:id="rId23"/>
    <p:sldId id="257" r:id="rId24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BAA854-E4B9-B038-C368-ABEBFCB7AC47}" name="Charlotte Ekberg" initials="CE" userId="S::charlotte.ekberg@energimyndigheten.se::0e4105bf-716f-4c1c-80fc-e0920d0b3949" providerId="AD"/>
  <p188:author id="{0B69505D-FE36-ECDC-B365-FCCF8A76D9AF}" name="Sharmin Chian" initials="SC" userId="S::sharmin.chian@energimyndigheten.se::e2c27ed1-69b2-410d-b7ad-41d2e5cf77e0" providerId="AD"/>
  <p188:author id="{14A4EC81-CEE5-3347-1A49-47D7C3CBB2D2}" name="Maria Johansson" initials="MJ" userId="S::maria.johansson@energimyndigheten.se::cfa9270a-7b22-45bf-8b06-b41ed27fe071" providerId="AD"/>
  <p188:author id="{20F6A98B-3D3E-BB4B-0AB7-AF87D90872A8}" name="Linnea Lindström" initials="LL" userId="S::linnea.lindstrom@energimyndigheten.se::bf04f18e-85e9-48f5-a733-48c0ed38ed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75"/>
    <a:srgbClr val="93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8BA2A-A9BB-405E-B7C8-5D9282F80F5E}" type="datetimeFigureOut">
              <a:rPr lang="en-SE" smtClean="0"/>
              <a:t>11/30/2023</a:t>
            </a:fld>
            <a:endParaRPr lang="en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0463C-5A75-41ED-88F4-C490CCE66DB4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653702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E2625-1DD8-4C13-A5BB-5C2E4DEB1102}" type="slidenum">
              <a:rPr lang="sv-SE" smtClean="0"/>
              <a:pPr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4044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0463C-5A75-41ED-88F4-C490CCE66DB4}" type="slidenum">
              <a:rPr lang="en-SE" smtClean="0"/>
              <a:t>20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8219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objekt 17" descr="En bild som visar yxa, clipart&#10;&#10;Automatiskt genererad beskrivning">
            <a:extLst>
              <a:ext uri="{FF2B5EF4-FFF2-40B4-BE49-F238E27FC236}">
                <a16:creationId xmlns:a16="http://schemas.microsoft.com/office/drawing/2014/main" id="{B8CC5D75-D58F-4D0A-8C30-E5A0100715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4" r="5355" b="16517"/>
          <a:stretch/>
        </p:blipFill>
        <p:spPr>
          <a:xfrm>
            <a:off x="7914968" y="4591050"/>
            <a:ext cx="4277032" cy="226695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9CB75503-8D24-4545-9CE9-AE57D18B4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374" y="1543149"/>
            <a:ext cx="9144000" cy="1596561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5432E2B-63E0-4C36-BF55-75D091463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1374" y="3219450"/>
            <a:ext cx="9144000" cy="13716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BD06CF-6518-4B68-B82F-B8815810B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5600" y="6320838"/>
            <a:ext cx="119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9F202E2-807E-4A74-B0D3-83BBC027A8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03" y="305009"/>
            <a:ext cx="171163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7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Liten rubrik och innehåll grå utan våg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1AC0FE2-E638-4A82-9BDE-74214144B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0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8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A3649F-4B68-49F7-93C8-3B4CDBEE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F9B2F3-2CA5-4F7A-ACAE-88247012D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544" y="2219418"/>
            <a:ext cx="5043256" cy="39575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596096-8586-4134-A50C-CD8DE21DA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19418"/>
            <a:ext cx="5181600" cy="39575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1CC962-8680-4FB9-B2C7-307A76B7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11/30/2023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52CFFC-74A0-40BE-9943-CBFB776E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A3A8E2-189A-4776-9F8C-E517C2D1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845818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delar utan vå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A3649F-4B68-49F7-93C8-3B4CDBEE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F9B2F3-2CA5-4F7A-ACAE-88247012D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544" y="2219417"/>
            <a:ext cx="5043256" cy="39575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596096-8586-4134-A50C-CD8DE21DA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19417"/>
            <a:ext cx="5181600" cy="39575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1CC962-8680-4FB9-B2C7-307A76B7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11/30/2023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52CFFC-74A0-40BE-9943-CBFB776E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A3A8E2-189A-4776-9F8C-E517C2D1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CB2FC4E-AFA0-4C75-9C52-000FBFA44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430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DCAA2BC4-5E2A-4C69-BD2A-D050FE50B6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777163" y="647999"/>
            <a:ext cx="3576637" cy="5229017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/>
              <a:t>Klicka på ikonen för att infoga en bild. Tänk på att bara använda bilder som du har rättighet att använda.</a:t>
            </a:r>
            <a:endParaRPr lang="en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CA3649F-4B68-49F7-93C8-3B4CDBEE2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4" y="648000"/>
            <a:ext cx="6409677" cy="134362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F9B2F3-2CA5-4F7A-ACAE-88247012D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543" y="2219418"/>
            <a:ext cx="6409677" cy="39575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1CC962-8680-4FB9-B2C7-307A76B7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11/30/2023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52CFFC-74A0-40BE-9943-CBFB776E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2273" y="6320838"/>
            <a:ext cx="3513948" cy="365125"/>
          </a:xfrm>
        </p:spPr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A3A8E2-189A-4776-9F8C-E517C2D1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A7571A1-BB5C-46E2-A524-C12F1C35A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174FB355-BDA0-4F33-BF2D-A8F6DAAB890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77162" y="5911850"/>
            <a:ext cx="3576637" cy="26511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sv-SE"/>
              <a:t>Klicka och ange bildtext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556826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DCAA2BC4-5E2A-4C69-BD2A-D050FE50B6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1791" y="2219417"/>
            <a:ext cx="3576637" cy="3657599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/>
              <a:t>Klicka på ikonen för att infoga en bild. Tänk på att bara använda bilder som du har rättighet att använda.</a:t>
            </a:r>
            <a:endParaRPr lang="en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CA3649F-4B68-49F7-93C8-3B4CDBEE2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4" y="648000"/>
            <a:ext cx="10390940" cy="134362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F9B2F3-2CA5-4F7A-ACAE-88247012D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7807" y="2219417"/>
            <a:ext cx="6409677" cy="39575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1CC962-8680-4FB9-B2C7-307A76B7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11/30/2023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52CFFC-74A0-40BE-9943-CBFB776E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2273" y="6320838"/>
            <a:ext cx="3513948" cy="365125"/>
          </a:xfrm>
        </p:spPr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A3A8E2-189A-4776-9F8C-E517C2D1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A7571A1-BB5C-46E2-A524-C12F1C35A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174FB355-BDA0-4F33-BF2D-A8F6DAAB890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1790" y="5911850"/>
            <a:ext cx="3576637" cy="26511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sv-SE"/>
              <a:t>Klicka och ange bildtext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843775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174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33D6B4-FD41-4E20-A67A-8E5B29CB2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6B3A78B-D742-439C-B878-61E99B8D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11/30/2023</a:t>
            </a:fld>
            <a:endParaRPr lang="en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0023050-EC98-4CF0-B892-1ABABA0B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A687EE-1B86-4A38-AB73-A794FE43B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24660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F3CBA5C-6B22-4F0C-87D7-6509807D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1B8-7661-44B1-9B3C-99F897C28A07}" type="datetimeFigureOut">
              <a:rPr lang="en-SE" smtClean="0"/>
              <a:t>11/30/2023</a:t>
            </a:fld>
            <a:endParaRPr lang="en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3616548-D38B-4C25-855D-10FE2C8D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C82FB50-8AB3-44C9-8EFA-35B8AB438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B9A-A3F5-49AC-812A-48CF3A1D9232}" type="slidenum">
              <a:rPr lang="en-SE" smtClean="0"/>
              <a:t>‹#›</a:t>
            </a:fld>
            <a:endParaRPr lang="en-SE"/>
          </a:p>
        </p:txBody>
      </p:sp>
      <p:sp>
        <p:nvSpPr>
          <p:cNvPr id="10" name="Rubrik 9">
            <a:extLst>
              <a:ext uri="{FF2B5EF4-FFF2-40B4-BE49-F238E27FC236}">
                <a16:creationId xmlns:a16="http://schemas.microsoft.com/office/drawing/2014/main" id="{533A9F7A-B4FC-42AB-ADF3-A6AFD6D02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5" y="2486892"/>
            <a:ext cx="9472472" cy="1343623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52099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49F202E2-807E-4A74-B0D3-83BBC027A8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409" y="2580614"/>
            <a:ext cx="6803066" cy="1451224"/>
          </a:xfrm>
          <a:prstGeom prst="rect">
            <a:avLst/>
          </a:prstGeom>
        </p:spPr>
      </p:pic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95F8280-AB87-42D8-B040-DF215E348D4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472475" y="4632082"/>
            <a:ext cx="2370275" cy="169274"/>
          </a:xfrm>
        </p:spPr>
        <p:txBody>
          <a:bodyPr tIns="0" bIns="0"/>
          <a:lstStyle>
            <a:lvl1pPr marL="0" indent="0" algn="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och skriv namn</a:t>
            </a:r>
            <a:endParaRPr lang="en-SE"/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DF69A535-A104-485A-B21A-D4B9958780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72475" y="4810234"/>
            <a:ext cx="2370275" cy="169274"/>
          </a:xfrm>
        </p:spPr>
        <p:txBody>
          <a:bodyPr tIns="0" bIns="0"/>
          <a:lstStyle>
            <a:lvl1pPr marL="0" indent="0" algn="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och skriv titel</a:t>
            </a:r>
            <a:endParaRPr lang="en-SE"/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9B006066-191F-43FC-A98E-792CCF8DAD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73952" y="5007024"/>
            <a:ext cx="2370275" cy="169274"/>
          </a:xfrm>
        </p:spPr>
        <p:txBody>
          <a:bodyPr tIns="0" bIns="0"/>
          <a:lstStyle>
            <a:lvl1pPr marL="0" indent="0" algn="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och skriv telefon</a:t>
            </a:r>
            <a:endParaRPr lang="en-SE"/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D7CEC3B0-7203-444F-96A5-F0D0F6D1E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75427" y="5203814"/>
            <a:ext cx="2370275" cy="169274"/>
          </a:xfrm>
        </p:spPr>
        <p:txBody>
          <a:bodyPr tIns="0" bIns="0"/>
          <a:lstStyle>
            <a:lvl1pPr marL="0" indent="0" algn="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och skriv e-post</a:t>
            </a:r>
            <a:endParaRPr lang="en-SE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9F39B73F-C30B-46A3-BD84-47B91098BD6B}"/>
              </a:ext>
            </a:extLst>
          </p:cNvPr>
          <p:cNvSpPr txBox="1"/>
          <p:nvPr userDrawn="1"/>
        </p:nvSpPr>
        <p:spPr>
          <a:xfrm>
            <a:off x="9472475" y="5617501"/>
            <a:ext cx="2370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200" b="1">
                <a:solidFill>
                  <a:schemeClr val="bg1"/>
                </a:solidFill>
                <a:latin typeface="+mj-lt"/>
              </a:rPr>
              <a:t>Besök oss på</a:t>
            </a:r>
          </a:p>
        </p:txBody>
      </p:sp>
    </p:spTree>
    <p:extLst>
      <p:ext uri="{BB962C8B-B14F-4D97-AF65-F5344CB8AC3E}">
        <p14:creationId xmlns:p14="http://schemas.microsoft.com/office/powerpoint/2010/main" val="2074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0667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vit utan vå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5D80F59-F903-49F3-8197-A3DEB4C832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61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Liten rubrik och innehåll vit utan vå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5D80F59-F903-49F3-8197-A3DEB4C832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0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fär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yxa, clipart&#10;&#10;Automatiskt genererad beskrivning">
            <a:extLst>
              <a:ext uri="{FF2B5EF4-FFF2-40B4-BE49-F238E27FC236}">
                <a16:creationId xmlns:a16="http://schemas.microsoft.com/office/drawing/2014/main" id="{DD9FF107-140D-4741-B6D1-F29D99DE01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4" r="5355" b="16517"/>
          <a:stretch/>
        </p:blipFill>
        <p:spPr>
          <a:xfrm>
            <a:off x="7914968" y="4600881"/>
            <a:ext cx="4277032" cy="226695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A1148F9-666C-4FCA-8B5B-C5E25BC30C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0413"/>
            <a:ext cx="171163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2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färg utan vå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A1148F9-666C-4FCA-8B5B-C5E25BC30C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0413"/>
            <a:ext cx="171163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2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Liten rubrik och innehåll färg utan vå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A1148F9-666C-4FCA-8B5B-C5E25BC30C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0413"/>
            <a:ext cx="171163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7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grå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719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grå utan våg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F6A31-961B-4697-A33F-4E85E381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1B452-5C13-420D-98D9-FEFA84D5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025CC6-B769-4A90-815D-7D27FD9D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8279D6-F2F6-40F2-BCEA-4CC13EF4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3DB2F-3774-49B9-8158-F9EDBA7F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1AC0FE2-E638-4A82-9BDE-74214144B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812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8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54E08A1-391C-46CB-83E8-09110290C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4" y="648071"/>
            <a:ext cx="10377255" cy="12961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5710234-491F-4842-B7AD-3F2A7A4EF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544" y="2221907"/>
            <a:ext cx="10377256" cy="3499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4C501B-1F6C-4632-B813-CE587FEAC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78711" y="6320838"/>
            <a:ext cx="1047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8F3B1B8-7661-44B1-9B3C-99F897C28A07}" type="datetimeFigureOut">
              <a:rPr lang="en-SE" smtClean="0"/>
              <a:pPr/>
              <a:t>11/30/2023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BCD825-F76E-4132-9CB2-5C6C7F6E6B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72272" y="6320838"/>
            <a:ext cx="351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F3CBBD1-A88B-46CD-999F-6B3041913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6054" y="6320838"/>
            <a:ext cx="119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6A27B9A-A3F5-49AC-812A-48CF3A1D9232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10" name="Våg 8">
            <a:extLst>
              <a:ext uri="{FF2B5EF4-FFF2-40B4-BE49-F238E27FC236}">
                <a16:creationId xmlns:a16="http://schemas.microsoft.com/office/drawing/2014/main" id="{2DF491BD-DDAA-45EA-B52F-2191F8B01A51}"/>
              </a:ext>
            </a:extLst>
          </p:cNvPr>
          <p:cNvSpPr/>
          <p:nvPr userDrawn="1"/>
        </p:nvSpPr>
        <p:spPr>
          <a:xfrm rot="19183567" flipV="1">
            <a:off x="7840675" y="5236183"/>
            <a:ext cx="4590232" cy="1204980"/>
          </a:xfrm>
          <a:custGeom>
            <a:avLst/>
            <a:gdLst>
              <a:gd name="connsiteX0" fmla="*/ 0 w 3787856"/>
              <a:gd name="connsiteY0" fmla="*/ 94325 h 754602"/>
              <a:gd name="connsiteX1" fmla="*/ 3787856 w 3787856"/>
              <a:gd name="connsiteY1" fmla="*/ 94325 h 754602"/>
              <a:gd name="connsiteX2" fmla="*/ 3787856 w 3787856"/>
              <a:gd name="connsiteY2" fmla="*/ 660277 h 754602"/>
              <a:gd name="connsiteX3" fmla="*/ 0 w 3787856"/>
              <a:gd name="connsiteY3" fmla="*/ 660277 h 754602"/>
              <a:gd name="connsiteX4" fmla="*/ 0 w 3787856"/>
              <a:gd name="connsiteY4" fmla="*/ 94325 h 754602"/>
              <a:gd name="connsiteX0" fmla="*/ 0 w 4285510"/>
              <a:gd name="connsiteY0" fmla="*/ 90765 h 656717"/>
              <a:gd name="connsiteX1" fmla="*/ 3787856 w 4285510"/>
              <a:gd name="connsiteY1" fmla="*/ 90765 h 656717"/>
              <a:gd name="connsiteX2" fmla="*/ 4285510 w 4285510"/>
              <a:gd name="connsiteY2" fmla="*/ 351422 h 656717"/>
              <a:gd name="connsiteX3" fmla="*/ 0 w 4285510"/>
              <a:gd name="connsiteY3" fmla="*/ 656717 h 656717"/>
              <a:gd name="connsiteX4" fmla="*/ 0 w 4285510"/>
              <a:gd name="connsiteY4" fmla="*/ 90765 h 656717"/>
              <a:gd name="connsiteX0" fmla="*/ 0 w 4285510"/>
              <a:gd name="connsiteY0" fmla="*/ 90765 h 816744"/>
              <a:gd name="connsiteX1" fmla="*/ 3787856 w 4285510"/>
              <a:gd name="connsiteY1" fmla="*/ 90765 h 816744"/>
              <a:gd name="connsiteX2" fmla="*/ 4285510 w 4285510"/>
              <a:gd name="connsiteY2" fmla="*/ 351422 h 816744"/>
              <a:gd name="connsiteX3" fmla="*/ 0 w 4285510"/>
              <a:gd name="connsiteY3" fmla="*/ 656717 h 816744"/>
              <a:gd name="connsiteX4" fmla="*/ 0 w 4285510"/>
              <a:gd name="connsiteY4" fmla="*/ 90765 h 816744"/>
              <a:gd name="connsiteX0" fmla="*/ 0 w 4635556"/>
              <a:gd name="connsiteY0" fmla="*/ 204485 h 770437"/>
              <a:gd name="connsiteX1" fmla="*/ 3787856 w 4635556"/>
              <a:gd name="connsiteY1" fmla="*/ 204485 h 770437"/>
              <a:gd name="connsiteX2" fmla="*/ 4635556 w 4635556"/>
              <a:gd name="connsiteY2" fmla="*/ 40562 h 770437"/>
              <a:gd name="connsiteX3" fmla="*/ 0 w 4635556"/>
              <a:gd name="connsiteY3" fmla="*/ 770437 h 770437"/>
              <a:gd name="connsiteX4" fmla="*/ 0 w 4635556"/>
              <a:gd name="connsiteY4" fmla="*/ 204485 h 770437"/>
              <a:gd name="connsiteX0" fmla="*/ 0 w 4635556"/>
              <a:gd name="connsiteY0" fmla="*/ 204485 h 907887"/>
              <a:gd name="connsiteX1" fmla="*/ 3787856 w 4635556"/>
              <a:gd name="connsiteY1" fmla="*/ 204485 h 907887"/>
              <a:gd name="connsiteX2" fmla="*/ 4635556 w 4635556"/>
              <a:gd name="connsiteY2" fmla="*/ 40562 h 907887"/>
              <a:gd name="connsiteX3" fmla="*/ 0 w 4635556"/>
              <a:gd name="connsiteY3" fmla="*/ 770437 h 907887"/>
              <a:gd name="connsiteX4" fmla="*/ 0 w 4635556"/>
              <a:gd name="connsiteY4" fmla="*/ 204485 h 907887"/>
              <a:gd name="connsiteX0" fmla="*/ 0 w 4635556"/>
              <a:gd name="connsiteY0" fmla="*/ 244333 h 947735"/>
              <a:gd name="connsiteX1" fmla="*/ 3787856 w 4635556"/>
              <a:gd name="connsiteY1" fmla="*/ 244333 h 947735"/>
              <a:gd name="connsiteX2" fmla="*/ 4635556 w 4635556"/>
              <a:gd name="connsiteY2" fmla="*/ 80410 h 947735"/>
              <a:gd name="connsiteX3" fmla="*/ 0 w 4635556"/>
              <a:gd name="connsiteY3" fmla="*/ 810285 h 947735"/>
              <a:gd name="connsiteX4" fmla="*/ 0 w 4635556"/>
              <a:gd name="connsiteY4" fmla="*/ 244333 h 947735"/>
              <a:gd name="connsiteX0" fmla="*/ 0 w 4635556"/>
              <a:gd name="connsiteY0" fmla="*/ 244333 h 1147548"/>
              <a:gd name="connsiteX1" fmla="*/ 3787856 w 4635556"/>
              <a:gd name="connsiteY1" fmla="*/ 244333 h 1147548"/>
              <a:gd name="connsiteX2" fmla="*/ 4635556 w 4635556"/>
              <a:gd name="connsiteY2" fmla="*/ 80410 h 1147548"/>
              <a:gd name="connsiteX3" fmla="*/ 41404 w 4635556"/>
              <a:gd name="connsiteY3" fmla="*/ 1147548 h 1147548"/>
              <a:gd name="connsiteX4" fmla="*/ 0 w 4635556"/>
              <a:gd name="connsiteY4" fmla="*/ 244333 h 1147548"/>
              <a:gd name="connsiteX0" fmla="*/ 0 w 4635556"/>
              <a:gd name="connsiteY0" fmla="*/ 244333 h 1147548"/>
              <a:gd name="connsiteX1" fmla="*/ 3787856 w 4635556"/>
              <a:gd name="connsiteY1" fmla="*/ 244333 h 1147548"/>
              <a:gd name="connsiteX2" fmla="*/ 4635556 w 4635556"/>
              <a:gd name="connsiteY2" fmla="*/ 80410 h 1147548"/>
              <a:gd name="connsiteX3" fmla="*/ 41404 w 4635556"/>
              <a:gd name="connsiteY3" fmla="*/ 1147548 h 1147548"/>
              <a:gd name="connsiteX4" fmla="*/ 0 w 4635556"/>
              <a:gd name="connsiteY4" fmla="*/ 244333 h 1147548"/>
              <a:gd name="connsiteX0" fmla="*/ 0 w 4635556"/>
              <a:gd name="connsiteY0" fmla="*/ 244333 h 1147548"/>
              <a:gd name="connsiteX1" fmla="*/ 3787856 w 4635556"/>
              <a:gd name="connsiteY1" fmla="*/ 244333 h 1147548"/>
              <a:gd name="connsiteX2" fmla="*/ 4635556 w 4635556"/>
              <a:gd name="connsiteY2" fmla="*/ 80410 h 1147548"/>
              <a:gd name="connsiteX3" fmla="*/ 41404 w 4635556"/>
              <a:gd name="connsiteY3" fmla="*/ 1147548 h 1147548"/>
              <a:gd name="connsiteX4" fmla="*/ 0 w 4635556"/>
              <a:gd name="connsiteY4" fmla="*/ 244333 h 1147548"/>
              <a:gd name="connsiteX0" fmla="*/ 14143 w 4649699"/>
              <a:gd name="connsiteY0" fmla="*/ 244333 h 1147548"/>
              <a:gd name="connsiteX1" fmla="*/ 418891 w 4649699"/>
              <a:gd name="connsiteY1" fmla="*/ 165867 h 1147548"/>
              <a:gd name="connsiteX2" fmla="*/ 3801999 w 4649699"/>
              <a:gd name="connsiteY2" fmla="*/ 244333 h 1147548"/>
              <a:gd name="connsiteX3" fmla="*/ 4649699 w 4649699"/>
              <a:gd name="connsiteY3" fmla="*/ 80410 h 1147548"/>
              <a:gd name="connsiteX4" fmla="*/ 55547 w 4649699"/>
              <a:gd name="connsiteY4" fmla="*/ 1147548 h 1147548"/>
              <a:gd name="connsiteX5" fmla="*/ 14143 w 4649699"/>
              <a:gd name="connsiteY5" fmla="*/ 244333 h 1147548"/>
              <a:gd name="connsiteX0" fmla="*/ 0 w 4953138"/>
              <a:gd name="connsiteY0" fmla="*/ 885759 h 1147548"/>
              <a:gd name="connsiteX1" fmla="*/ 722330 w 4953138"/>
              <a:gd name="connsiteY1" fmla="*/ 165867 h 1147548"/>
              <a:gd name="connsiteX2" fmla="*/ 4105438 w 4953138"/>
              <a:gd name="connsiteY2" fmla="*/ 244333 h 1147548"/>
              <a:gd name="connsiteX3" fmla="*/ 4953138 w 4953138"/>
              <a:gd name="connsiteY3" fmla="*/ 80410 h 1147548"/>
              <a:gd name="connsiteX4" fmla="*/ 358986 w 4953138"/>
              <a:gd name="connsiteY4" fmla="*/ 1147548 h 1147548"/>
              <a:gd name="connsiteX5" fmla="*/ 0 w 4953138"/>
              <a:gd name="connsiteY5" fmla="*/ 885759 h 1147548"/>
              <a:gd name="connsiteX0" fmla="*/ 0 w 4953138"/>
              <a:gd name="connsiteY0" fmla="*/ 885759 h 1147548"/>
              <a:gd name="connsiteX1" fmla="*/ 722330 w 4953138"/>
              <a:gd name="connsiteY1" fmla="*/ 165867 h 1147548"/>
              <a:gd name="connsiteX2" fmla="*/ 4105438 w 4953138"/>
              <a:gd name="connsiteY2" fmla="*/ 244333 h 1147548"/>
              <a:gd name="connsiteX3" fmla="*/ 4953138 w 4953138"/>
              <a:gd name="connsiteY3" fmla="*/ 80410 h 1147548"/>
              <a:gd name="connsiteX4" fmla="*/ 358986 w 4953138"/>
              <a:gd name="connsiteY4" fmla="*/ 1147548 h 1147548"/>
              <a:gd name="connsiteX5" fmla="*/ 0 w 4953138"/>
              <a:gd name="connsiteY5" fmla="*/ 885759 h 1147548"/>
              <a:gd name="connsiteX0" fmla="*/ 0 w 4953138"/>
              <a:gd name="connsiteY0" fmla="*/ 885759 h 1147548"/>
              <a:gd name="connsiteX1" fmla="*/ 1248140 w 4953138"/>
              <a:gd name="connsiteY1" fmla="*/ 662857 h 1147548"/>
              <a:gd name="connsiteX2" fmla="*/ 4105438 w 4953138"/>
              <a:gd name="connsiteY2" fmla="*/ 244333 h 1147548"/>
              <a:gd name="connsiteX3" fmla="*/ 4953138 w 4953138"/>
              <a:gd name="connsiteY3" fmla="*/ 80410 h 1147548"/>
              <a:gd name="connsiteX4" fmla="*/ 358986 w 4953138"/>
              <a:gd name="connsiteY4" fmla="*/ 1147548 h 1147548"/>
              <a:gd name="connsiteX5" fmla="*/ 0 w 4953138"/>
              <a:gd name="connsiteY5" fmla="*/ 885759 h 1147548"/>
              <a:gd name="connsiteX0" fmla="*/ 1154967 w 4594152"/>
              <a:gd name="connsiteY0" fmla="*/ 243220 h 1217595"/>
              <a:gd name="connsiteX1" fmla="*/ 889154 w 4594152"/>
              <a:gd name="connsiteY1" fmla="*/ 732904 h 1217595"/>
              <a:gd name="connsiteX2" fmla="*/ 3746452 w 4594152"/>
              <a:gd name="connsiteY2" fmla="*/ 314380 h 1217595"/>
              <a:gd name="connsiteX3" fmla="*/ 4594152 w 4594152"/>
              <a:gd name="connsiteY3" fmla="*/ 150457 h 1217595"/>
              <a:gd name="connsiteX4" fmla="*/ 0 w 4594152"/>
              <a:gd name="connsiteY4" fmla="*/ 1217595 h 1217595"/>
              <a:gd name="connsiteX5" fmla="*/ 1154967 w 4594152"/>
              <a:gd name="connsiteY5" fmla="*/ 243220 h 1217595"/>
              <a:gd name="connsiteX0" fmla="*/ 1154967 w 4594152"/>
              <a:gd name="connsiteY0" fmla="*/ 243220 h 1217595"/>
              <a:gd name="connsiteX1" fmla="*/ 889154 w 4594152"/>
              <a:gd name="connsiteY1" fmla="*/ 732904 h 1217595"/>
              <a:gd name="connsiteX2" fmla="*/ 3746452 w 4594152"/>
              <a:gd name="connsiteY2" fmla="*/ 314380 h 1217595"/>
              <a:gd name="connsiteX3" fmla="*/ 4594152 w 4594152"/>
              <a:gd name="connsiteY3" fmla="*/ 150457 h 1217595"/>
              <a:gd name="connsiteX4" fmla="*/ 0 w 4594152"/>
              <a:gd name="connsiteY4" fmla="*/ 1217595 h 1217595"/>
              <a:gd name="connsiteX5" fmla="*/ 1154967 w 4594152"/>
              <a:gd name="connsiteY5" fmla="*/ 243220 h 1217595"/>
              <a:gd name="connsiteX0" fmla="*/ 1154967 w 4594152"/>
              <a:gd name="connsiteY0" fmla="*/ 373458 h 1347833"/>
              <a:gd name="connsiteX1" fmla="*/ 2597096 w 4594152"/>
              <a:gd name="connsiteY1" fmla="*/ 242179 h 1347833"/>
              <a:gd name="connsiteX2" fmla="*/ 3746452 w 4594152"/>
              <a:gd name="connsiteY2" fmla="*/ 444618 h 1347833"/>
              <a:gd name="connsiteX3" fmla="*/ 4594152 w 4594152"/>
              <a:gd name="connsiteY3" fmla="*/ 280695 h 1347833"/>
              <a:gd name="connsiteX4" fmla="*/ 0 w 4594152"/>
              <a:gd name="connsiteY4" fmla="*/ 1347833 h 1347833"/>
              <a:gd name="connsiteX5" fmla="*/ 1154967 w 4594152"/>
              <a:gd name="connsiteY5" fmla="*/ 373458 h 1347833"/>
              <a:gd name="connsiteX0" fmla="*/ 1154967 w 4594152"/>
              <a:gd name="connsiteY0" fmla="*/ 288395 h 1262770"/>
              <a:gd name="connsiteX1" fmla="*/ 2631728 w 4594152"/>
              <a:gd name="connsiteY1" fmla="*/ 500119 h 1262770"/>
              <a:gd name="connsiteX2" fmla="*/ 3746452 w 4594152"/>
              <a:gd name="connsiteY2" fmla="*/ 359555 h 1262770"/>
              <a:gd name="connsiteX3" fmla="*/ 4594152 w 4594152"/>
              <a:gd name="connsiteY3" fmla="*/ 195632 h 1262770"/>
              <a:gd name="connsiteX4" fmla="*/ 0 w 4594152"/>
              <a:gd name="connsiteY4" fmla="*/ 1262770 h 1262770"/>
              <a:gd name="connsiteX5" fmla="*/ 1154967 w 4594152"/>
              <a:gd name="connsiteY5" fmla="*/ 288395 h 1262770"/>
              <a:gd name="connsiteX0" fmla="*/ 1154967 w 4594152"/>
              <a:gd name="connsiteY0" fmla="*/ 317977 h 1292352"/>
              <a:gd name="connsiteX1" fmla="*/ 2618082 w 4594152"/>
              <a:gd name="connsiteY1" fmla="*/ 389997 h 1292352"/>
              <a:gd name="connsiteX2" fmla="*/ 3746452 w 4594152"/>
              <a:gd name="connsiteY2" fmla="*/ 389137 h 1292352"/>
              <a:gd name="connsiteX3" fmla="*/ 4594152 w 4594152"/>
              <a:gd name="connsiteY3" fmla="*/ 225214 h 1292352"/>
              <a:gd name="connsiteX4" fmla="*/ 0 w 4594152"/>
              <a:gd name="connsiteY4" fmla="*/ 1292352 h 1292352"/>
              <a:gd name="connsiteX5" fmla="*/ 1154967 w 4594152"/>
              <a:gd name="connsiteY5" fmla="*/ 317977 h 1292352"/>
              <a:gd name="connsiteX0" fmla="*/ 1141420 w 4594152"/>
              <a:gd name="connsiteY0" fmla="*/ 320676 h 1283573"/>
              <a:gd name="connsiteX1" fmla="*/ 2618082 w 4594152"/>
              <a:gd name="connsiteY1" fmla="*/ 381218 h 1283573"/>
              <a:gd name="connsiteX2" fmla="*/ 3746452 w 4594152"/>
              <a:gd name="connsiteY2" fmla="*/ 380358 h 1283573"/>
              <a:gd name="connsiteX3" fmla="*/ 4594152 w 4594152"/>
              <a:gd name="connsiteY3" fmla="*/ 216435 h 1283573"/>
              <a:gd name="connsiteX4" fmla="*/ 0 w 4594152"/>
              <a:gd name="connsiteY4" fmla="*/ 1283573 h 1283573"/>
              <a:gd name="connsiteX5" fmla="*/ 1141420 w 4594152"/>
              <a:gd name="connsiteY5" fmla="*/ 320676 h 1283573"/>
              <a:gd name="connsiteX0" fmla="*/ 1141420 w 4594152"/>
              <a:gd name="connsiteY0" fmla="*/ 184652 h 1147549"/>
              <a:gd name="connsiteX1" fmla="*/ 2618082 w 4594152"/>
              <a:gd name="connsiteY1" fmla="*/ 245194 h 1147549"/>
              <a:gd name="connsiteX2" fmla="*/ 3746452 w 4594152"/>
              <a:gd name="connsiteY2" fmla="*/ 244334 h 1147549"/>
              <a:gd name="connsiteX3" fmla="*/ 4594152 w 4594152"/>
              <a:gd name="connsiteY3" fmla="*/ 80411 h 1147549"/>
              <a:gd name="connsiteX4" fmla="*/ 0 w 4594152"/>
              <a:gd name="connsiteY4" fmla="*/ 1147549 h 1147549"/>
              <a:gd name="connsiteX5" fmla="*/ 1141420 w 4594152"/>
              <a:gd name="connsiteY5" fmla="*/ 184652 h 1147549"/>
              <a:gd name="connsiteX0" fmla="*/ 1141420 w 4594152"/>
              <a:gd name="connsiteY0" fmla="*/ 184652 h 1147549"/>
              <a:gd name="connsiteX1" fmla="*/ 2618082 w 4594152"/>
              <a:gd name="connsiteY1" fmla="*/ 245194 h 1147549"/>
              <a:gd name="connsiteX2" fmla="*/ 3746452 w 4594152"/>
              <a:gd name="connsiteY2" fmla="*/ 244334 h 1147549"/>
              <a:gd name="connsiteX3" fmla="*/ 4594152 w 4594152"/>
              <a:gd name="connsiteY3" fmla="*/ 80411 h 1147549"/>
              <a:gd name="connsiteX4" fmla="*/ 0 w 4594152"/>
              <a:gd name="connsiteY4" fmla="*/ 1147549 h 1147549"/>
              <a:gd name="connsiteX5" fmla="*/ 1141420 w 4594152"/>
              <a:gd name="connsiteY5" fmla="*/ 184652 h 1147549"/>
              <a:gd name="connsiteX0" fmla="*/ 1141420 w 4594152"/>
              <a:gd name="connsiteY0" fmla="*/ 164657 h 1127554"/>
              <a:gd name="connsiteX1" fmla="*/ 2618082 w 4594152"/>
              <a:gd name="connsiteY1" fmla="*/ 225199 h 1127554"/>
              <a:gd name="connsiteX2" fmla="*/ 3351997 w 4594152"/>
              <a:gd name="connsiteY2" fmla="*/ 500372 h 1127554"/>
              <a:gd name="connsiteX3" fmla="*/ 4594152 w 4594152"/>
              <a:gd name="connsiteY3" fmla="*/ 60416 h 1127554"/>
              <a:gd name="connsiteX4" fmla="*/ 0 w 4594152"/>
              <a:gd name="connsiteY4" fmla="*/ 1127554 h 1127554"/>
              <a:gd name="connsiteX5" fmla="*/ 1141420 w 4594152"/>
              <a:gd name="connsiteY5" fmla="*/ 164657 h 1127554"/>
              <a:gd name="connsiteX0" fmla="*/ 1141420 w 4594152"/>
              <a:gd name="connsiteY0" fmla="*/ 173348 h 1136245"/>
              <a:gd name="connsiteX1" fmla="*/ 2618082 w 4594152"/>
              <a:gd name="connsiteY1" fmla="*/ 233890 h 1136245"/>
              <a:gd name="connsiteX2" fmla="*/ 3640713 w 4594152"/>
              <a:gd name="connsiteY2" fmla="*/ 369162 h 1136245"/>
              <a:gd name="connsiteX3" fmla="*/ 4594152 w 4594152"/>
              <a:gd name="connsiteY3" fmla="*/ 69107 h 1136245"/>
              <a:gd name="connsiteX4" fmla="*/ 0 w 4594152"/>
              <a:gd name="connsiteY4" fmla="*/ 1136245 h 1136245"/>
              <a:gd name="connsiteX5" fmla="*/ 1141420 w 4594152"/>
              <a:gd name="connsiteY5" fmla="*/ 173348 h 1136245"/>
              <a:gd name="connsiteX0" fmla="*/ 1141420 w 4594152"/>
              <a:gd name="connsiteY0" fmla="*/ 173348 h 1136245"/>
              <a:gd name="connsiteX1" fmla="*/ 2638501 w 4594152"/>
              <a:gd name="connsiteY1" fmla="*/ 367855 h 1136245"/>
              <a:gd name="connsiteX2" fmla="*/ 3640713 w 4594152"/>
              <a:gd name="connsiteY2" fmla="*/ 369162 h 1136245"/>
              <a:gd name="connsiteX3" fmla="*/ 4594152 w 4594152"/>
              <a:gd name="connsiteY3" fmla="*/ 69107 h 1136245"/>
              <a:gd name="connsiteX4" fmla="*/ 0 w 4594152"/>
              <a:gd name="connsiteY4" fmla="*/ 1136245 h 1136245"/>
              <a:gd name="connsiteX5" fmla="*/ 1141420 w 4594152"/>
              <a:gd name="connsiteY5" fmla="*/ 173348 h 1136245"/>
              <a:gd name="connsiteX0" fmla="*/ 1141420 w 4594152"/>
              <a:gd name="connsiteY0" fmla="*/ 173348 h 1136245"/>
              <a:gd name="connsiteX1" fmla="*/ 2680643 w 4594152"/>
              <a:gd name="connsiteY1" fmla="*/ 239062 h 1136245"/>
              <a:gd name="connsiteX2" fmla="*/ 3640713 w 4594152"/>
              <a:gd name="connsiteY2" fmla="*/ 369162 h 1136245"/>
              <a:gd name="connsiteX3" fmla="*/ 4594152 w 4594152"/>
              <a:gd name="connsiteY3" fmla="*/ 69107 h 1136245"/>
              <a:gd name="connsiteX4" fmla="*/ 0 w 4594152"/>
              <a:gd name="connsiteY4" fmla="*/ 1136245 h 1136245"/>
              <a:gd name="connsiteX5" fmla="*/ 1141420 w 4594152"/>
              <a:gd name="connsiteY5" fmla="*/ 173348 h 1136245"/>
              <a:gd name="connsiteX0" fmla="*/ 1141420 w 4594152"/>
              <a:gd name="connsiteY0" fmla="*/ 173348 h 1136245"/>
              <a:gd name="connsiteX1" fmla="*/ 2655619 w 4594152"/>
              <a:gd name="connsiteY1" fmla="*/ 236993 h 1136245"/>
              <a:gd name="connsiteX2" fmla="*/ 3640713 w 4594152"/>
              <a:gd name="connsiteY2" fmla="*/ 369162 h 1136245"/>
              <a:gd name="connsiteX3" fmla="*/ 4594152 w 4594152"/>
              <a:gd name="connsiteY3" fmla="*/ 69107 h 1136245"/>
              <a:gd name="connsiteX4" fmla="*/ 0 w 4594152"/>
              <a:gd name="connsiteY4" fmla="*/ 1136245 h 1136245"/>
              <a:gd name="connsiteX5" fmla="*/ 1141420 w 4594152"/>
              <a:gd name="connsiteY5" fmla="*/ 173348 h 1136245"/>
              <a:gd name="connsiteX0" fmla="*/ 1141420 w 4594152"/>
              <a:gd name="connsiteY0" fmla="*/ 652014 h 1614911"/>
              <a:gd name="connsiteX1" fmla="*/ 2655619 w 4594152"/>
              <a:gd name="connsiteY1" fmla="*/ 715659 h 1614911"/>
              <a:gd name="connsiteX2" fmla="*/ 3899773 w 4594152"/>
              <a:gd name="connsiteY2" fmla="*/ 0 h 1614911"/>
              <a:gd name="connsiteX3" fmla="*/ 4594152 w 4594152"/>
              <a:gd name="connsiteY3" fmla="*/ 547773 h 1614911"/>
              <a:gd name="connsiteX4" fmla="*/ 0 w 4594152"/>
              <a:gd name="connsiteY4" fmla="*/ 1614911 h 1614911"/>
              <a:gd name="connsiteX5" fmla="*/ 1141420 w 4594152"/>
              <a:gd name="connsiteY5" fmla="*/ 652014 h 1614911"/>
              <a:gd name="connsiteX0" fmla="*/ 1141420 w 4594152"/>
              <a:gd name="connsiteY0" fmla="*/ 652014 h 1614911"/>
              <a:gd name="connsiteX1" fmla="*/ 2655619 w 4594152"/>
              <a:gd name="connsiteY1" fmla="*/ 715659 h 1614911"/>
              <a:gd name="connsiteX2" fmla="*/ 3899773 w 4594152"/>
              <a:gd name="connsiteY2" fmla="*/ 0 h 1614911"/>
              <a:gd name="connsiteX3" fmla="*/ 4594152 w 4594152"/>
              <a:gd name="connsiteY3" fmla="*/ 547773 h 1614911"/>
              <a:gd name="connsiteX4" fmla="*/ 0 w 4594152"/>
              <a:gd name="connsiteY4" fmla="*/ 1614911 h 1614911"/>
              <a:gd name="connsiteX5" fmla="*/ 1141420 w 4594152"/>
              <a:gd name="connsiteY5" fmla="*/ 652014 h 1614911"/>
              <a:gd name="connsiteX0" fmla="*/ 1141420 w 4594152"/>
              <a:gd name="connsiteY0" fmla="*/ 287224 h 1250121"/>
              <a:gd name="connsiteX1" fmla="*/ 2655619 w 4594152"/>
              <a:gd name="connsiteY1" fmla="*/ 350869 h 1250121"/>
              <a:gd name="connsiteX2" fmla="*/ 4473466 w 4594152"/>
              <a:gd name="connsiteY2" fmla="*/ 10181 h 1250121"/>
              <a:gd name="connsiteX3" fmla="*/ 4594152 w 4594152"/>
              <a:gd name="connsiteY3" fmla="*/ 182983 h 1250121"/>
              <a:gd name="connsiteX4" fmla="*/ 0 w 4594152"/>
              <a:gd name="connsiteY4" fmla="*/ 1250121 h 1250121"/>
              <a:gd name="connsiteX5" fmla="*/ 1141420 w 4594152"/>
              <a:gd name="connsiteY5" fmla="*/ 287224 h 1250121"/>
              <a:gd name="connsiteX0" fmla="*/ 1141420 w 4594152"/>
              <a:gd name="connsiteY0" fmla="*/ 287224 h 1250121"/>
              <a:gd name="connsiteX1" fmla="*/ 2655619 w 4594152"/>
              <a:gd name="connsiteY1" fmla="*/ 350869 h 1250121"/>
              <a:gd name="connsiteX2" fmla="*/ 4473466 w 4594152"/>
              <a:gd name="connsiteY2" fmla="*/ 10181 h 1250121"/>
              <a:gd name="connsiteX3" fmla="*/ 4594152 w 4594152"/>
              <a:gd name="connsiteY3" fmla="*/ 182983 h 1250121"/>
              <a:gd name="connsiteX4" fmla="*/ 0 w 4594152"/>
              <a:gd name="connsiteY4" fmla="*/ 1250121 h 1250121"/>
              <a:gd name="connsiteX5" fmla="*/ 1141420 w 4594152"/>
              <a:gd name="connsiteY5" fmla="*/ 287224 h 1250121"/>
              <a:gd name="connsiteX0" fmla="*/ 1141420 w 4594152"/>
              <a:gd name="connsiteY0" fmla="*/ 287224 h 1250121"/>
              <a:gd name="connsiteX1" fmla="*/ 2655619 w 4594152"/>
              <a:gd name="connsiteY1" fmla="*/ 350869 h 1250121"/>
              <a:gd name="connsiteX2" fmla="*/ 4473466 w 4594152"/>
              <a:gd name="connsiteY2" fmla="*/ 10181 h 1250121"/>
              <a:gd name="connsiteX3" fmla="*/ 4594152 w 4594152"/>
              <a:gd name="connsiteY3" fmla="*/ 182983 h 1250121"/>
              <a:gd name="connsiteX4" fmla="*/ 0 w 4594152"/>
              <a:gd name="connsiteY4" fmla="*/ 1250121 h 1250121"/>
              <a:gd name="connsiteX5" fmla="*/ 1141420 w 4594152"/>
              <a:gd name="connsiteY5" fmla="*/ 287224 h 1250121"/>
              <a:gd name="connsiteX0" fmla="*/ 1141420 w 4594152"/>
              <a:gd name="connsiteY0" fmla="*/ 287224 h 1250121"/>
              <a:gd name="connsiteX1" fmla="*/ 2655619 w 4594152"/>
              <a:gd name="connsiteY1" fmla="*/ 350869 h 1250121"/>
              <a:gd name="connsiteX2" fmla="*/ 4473466 w 4594152"/>
              <a:gd name="connsiteY2" fmla="*/ 10181 h 1250121"/>
              <a:gd name="connsiteX3" fmla="*/ 4594152 w 4594152"/>
              <a:gd name="connsiteY3" fmla="*/ 182983 h 1250121"/>
              <a:gd name="connsiteX4" fmla="*/ 0 w 4594152"/>
              <a:gd name="connsiteY4" fmla="*/ 1250121 h 1250121"/>
              <a:gd name="connsiteX5" fmla="*/ 1141420 w 4594152"/>
              <a:gd name="connsiteY5" fmla="*/ 287224 h 1250121"/>
              <a:gd name="connsiteX0" fmla="*/ 1141420 w 4594152"/>
              <a:gd name="connsiteY0" fmla="*/ 346379 h 1309276"/>
              <a:gd name="connsiteX1" fmla="*/ 2655619 w 4594152"/>
              <a:gd name="connsiteY1" fmla="*/ 410024 h 1309276"/>
              <a:gd name="connsiteX2" fmla="*/ 4428709 w 4594152"/>
              <a:gd name="connsiteY2" fmla="*/ 0 h 1309276"/>
              <a:gd name="connsiteX3" fmla="*/ 4594152 w 4594152"/>
              <a:gd name="connsiteY3" fmla="*/ 242138 h 1309276"/>
              <a:gd name="connsiteX4" fmla="*/ 0 w 4594152"/>
              <a:gd name="connsiteY4" fmla="*/ 1309276 h 1309276"/>
              <a:gd name="connsiteX5" fmla="*/ 1141420 w 4594152"/>
              <a:gd name="connsiteY5" fmla="*/ 346379 h 1309276"/>
              <a:gd name="connsiteX0" fmla="*/ 1141420 w 4883436"/>
              <a:gd name="connsiteY0" fmla="*/ 365268 h 1328165"/>
              <a:gd name="connsiteX1" fmla="*/ 2655619 w 4883436"/>
              <a:gd name="connsiteY1" fmla="*/ 428913 h 1328165"/>
              <a:gd name="connsiteX2" fmla="*/ 4428709 w 4883436"/>
              <a:gd name="connsiteY2" fmla="*/ 18889 h 1328165"/>
              <a:gd name="connsiteX3" fmla="*/ 4411361 w 4883436"/>
              <a:gd name="connsiteY3" fmla="*/ 89225 h 1328165"/>
              <a:gd name="connsiteX4" fmla="*/ 4594152 w 4883436"/>
              <a:gd name="connsiteY4" fmla="*/ 261027 h 1328165"/>
              <a:gd name="connsiteX5" fmla="*/ 0 w 4883436"/>
              <a:gd name="connsiteY5" fmla="*/ 1328165 h 1328165"/>
              <a:gd name="connsiteX6" fmla="*/ 1141420 w 4883436"/>
              <a:gd name="connsiteY6" fmla="*/ 365268 h 1328165"/>
              <a:gd name="connsiteX0" fmla="*/ 1141420 w 4941962"/>
              <a:gd name="connsiteY0" fmla="*/ 368616 h 1331513"/>
              <a:gd name="connsiteX1" fmla="*/ 2655619 w 4941962"/>
              <a:gd name="connsiteY1" fmla="*/ 432261 h 1331513"/>
              <a:gd name="connsiteX2" fmla="*/ 4428709 w 4941962"/>
              <a:gd name="connsiteY2" fmla="*/ 22237 h 1331513"/>
              <a:gd name="connsiteX3" fmla="*/ 4650365 w 4941962"/>
              <a:gd name="connsiteY3" fmla="*/ 71940 h 1331513"/>
              <a:gd name="connsiteX4" fmla="*/ 4594152 w 4941962"/>
              <a:gd name="connsiteY4" fmla="*/ 264375 h 1331513"/>
              <a:gd name="connsiteX5" fmla="*/ 0 w 4941962"/>
              <a:gd name="connsiteY5" fmla="*/ 1331513 h 1331513"/>
              <a:gd name="connsiteX6" fmla="*/ 1141420 w 4941962"/>
              <a:gd name="connsiteY6" fmla="*/ 368616 h 1331513"/>
              <a:gd name="connsiteX0" fmla="*/ 1141420 w 4952229"/>
              <a:gd name="connsiteY0" fmla="*/ 353321 h 1316218"/>
              <a:gd name="connsiteX1" fmla="*/ 2655619 w 4952229"/>
              <a:gd name="connsiteY1" fmla="*/ 416966 h 1316218"/>
              <a:gd name="connsiteX2" fmla="*/ 4428709 w 4952229"/>
              <a:gd name="connsiteY2" fmla="*/ 6942 h 1316218"/>
              <a:gd name="connsiteX3" fmla="*/ 4594152 w 4952229"/>
              <a:gd name="connsiteY3" fmla="*/ 249080 h 1316218"/>
              <a:gd name="connsiteX4" fmla="*/ 0 w 4952229"/>
              <a:gd name="connsiteY4" fmla="*/ 1316218 h 1316218"/>
              <a:gd name="connsiteX5" fmla="*/ 1141420 w 4952229"/>
              <a:gd name="connsiteY5" fmla="*/ 353321 h 1316218"/>
              <a:gd name="connsiteX0" fmla="*/ 1141420 w 4958877"/>
              <a:gd name="connsiteY0" fmla="*/ 276198 h 1239095"/>
              <a:gd name="connsiteX1" fmla="*/ 2655619 w 4958877"/>
              <a:gd name="connsiteY1" fmla="*/ 339843 h 1239095"/>
              <a:gd name="connsiteX2" fmla="*/ 4451334 w 4958877"/>
              <a:gd name="connsiteY2" fmla="*/ 22570 h 1239095"/>
              <a:gd name="connsiteX3" fmla="*/ 4594152 w 4958877"/>
              <a:gd name="connsiteY3" fmla="*/ 171957 h 1239095"/>
              <a:gd name="connsiteX4" fmla="*/ 0 w 4958877"/>
              <a:gd name="connsiteY4" fmla="*/ 1239095 h 1239095"/>
              <a:gd name="connsiteX5" fmla="*/ 1141420 w 4958877"/>
              <a:gd name="connsiteY5" fmla="*/ 276198 h 1239095"/>
              <a:gd name="connsiteX0" fmla="*/ 1141420 w 4917260"/>
              <a:gd name="connsiteY0" fmla="*/ 253628 h 1216525"/>
              <a:gd name="connsiteX1" fmla="*/ 2655619 w 4917260"/>
              <a:gd name="connsiteY1" fmla="*/ 317273 h 1216525"/>
              <a:gd name="connsiteX2" fmla="*/ 4451334 w 4917260"/>
              <a:gd name="connsiteY2" fmla="*/ 0 h 1216525"/>
              <a:gd name="connsiteX3" fmla="*/ 4594152 w 4917260"/>
              <a:gd name="connsiteY3" fmla="*/ 149387 h 1216525"/>
              <a:gd name="connsiteX4" fmla="*/ 0 w 4917260"/>
              <a:gd name="connsiteY4" fmla="*/ 1216525 h 1216525"/>
              <a:gd name="connsiteX5" fmla="*/ 1141420 w 4917260"/>
              <a:gd name="connsiteY5" fmla="*/ 253628 h 1216525"/>
              <a:gd name="connsiteX0" fmla="*/ 1141420 w 4594152"/>
              <a:gd name="connsiteY0" fmla="*/ 253628 h 1216525"/>
              <a:gd name="connsiteX1" fmla="*/ 2655619 w 4594152"/>
              <a:gd name="connsiteY1" fmla="*/ 317273 h 1216525"/>
              <a:gd name="connsiteX2" fmla="*/ 4451334 w 4594152"/>
              <a:gd name="connsiteY2" fmla="*/ 0 h 1216525"/>
              <a:gd name="connsiteX3" fmla="*/ 4594152 w 4594152"/>
              <a:gd name="connsiteY3" fmla="*/ 149387 h 1216525"/>
              <a:gd name="connsiteX4" fmla="*/ 0 w 4594152"/>
              <a:gd name="connsiteY4" fmla="*/ 1216525 h 1216525"/>
              <a:gd name="connsiteX5" fmla="*/ 1141420 w 4594152"/>
              <a:gd name="connsiteY5" fmla="*/ 253628 h 1216525"/>
              <a:gd name="connsiteX0" fmla="*/ 1141420 w 4594152"/>
              <a:gd name="connsiteY0" fmla="*/ 265957 h 1228854"/>
              <a:gd name="connsiteX1" fmla="*/ 2655619 w 4594152"/>
              <a:gd name="connsiteY1" fmla="*/ 329602 h 1228854"/>
              <a:gd name="connsiteX2" fmla="*/ 4454878 w 4594152"/>
              <a:gd name="connsiteY2" fmla="*/ 0 h 1228854"/>
              <a:gd name="connsiteX3" fmla="*/ 4594152 w 4594152"/>
              <a:gd name="connsiteY3" fmla="*/ 161716 h 1228854"/>
              <a:gd name="connsiteX4" fmla="*/ 0 w 4594152"/>
              <a:gd name="connsiteY4" fmla="*/ 1228854 h 1228854"/>
              <a:gd name="connsiteX5" fmla="*/ 1141420 w 4594152"/>
              <a:gd name="connsiteY5" fmla="*/ 265957 h 1228854"/>
              <a:gd name="connsiteX0" fmla="*/ 1141420 w 4594152"/>
              <a:gd name="connsiteY0" fmla="*/ 265957 h 1228854"/>
              <a:gd name="connsiteX1" fmla="*/ 2655619 w 4594152"/>
              <a:gd name="connsiteY1" fmla="*/ 329602 h 1228854"/>
              <a:gd name="connsiteX2" fmla="*/ 4454878 w 4594152"/>
              <a:gd name="connsiteY2" fmla="*/ 0 h 1228854"/>
              <a:gd name="connsiteX3" fmla="*/ 4594152 w 4594152"/>
              <a:gd name="connsiteY3" fmla="*/ 161716 h 1228854"/>
              <a:gd name="connsiteX4" fmla="*/ 0 w 4594152"/>
              <a:gd name="connsiteY4" fmla="*/ 1228854 h 1228854"/>
              <a:gd name="connsiteX5" fmla="*/ 1141420 w 4594152"/>
              <a:gd name="connsiteY5" fmla="*/ 265957 h 1228854"/>
              <a:gd name="connsiteX0" fmla="*/ 1141420 w 4594566"/>
              <a:gd name="connsiteY0" fmla="*/ 265957 h 1228854"/>
              <a:gd name="connsiteX1" fmla="*/ 2655619 w 4594566"/>
              <a:gd name="connsiteY1" fmla="*/ 329602 h 1228854"/>
              <a:gd name="connsiteX2" fmla="*/ 4454878 w 4594566"/>
              <a:gd name="connsiteY2" fmla="*/ 0 h 1228854"/>
              <a:gd name="connsiteX3" fmla="*/ 4594566 w 4594566"/>
              <a:gd name="connsiteY3" fmla="*/ 156701 h 1228854"/>
              <a:gd name="connsiteX4" fmla="*/ 0 w 4594566"/>
              <a:gd name="connsiteY4" fmla="*/ 1228854 h 1228854"/>
              <a:gd name="connsiteX5" fmla="*/ 1141420 w 4594566"/>
              <a:gd name="connsiteY5" fmla="*/ 265957 h 1228854"/>
              <a:gd name="connsiteX0" fmla="*/ 1141420 w 4594566"/>
              <a:gd name="connsiteY0" fmla="*/ 265957 h 1228854"/>
              <a:gd name="connsiteX1" fmla="*/ 2655619 w 4594566"/>
              <a:gd name="connsiteY1" fmla="*/ 329602 h 1228854"/>
              <a:gd name="connsiteX2" fmla="*/ 4454878 w 4594566"/>
              <a:gd name="connsiteY2" fmla="*/ 0 h 1228854"/>
              <a:gd name="connsiteX3" fmla="*/ 4594566 w 4594566"/>
              <a:gd name="connsiteY3" fmla="*/ 156701 h 1228854"/>
              <a:gd name="connsiteX4" fmla="*/ 0 w 4594566"/>
              <a:gd name="connsiteY4" fmla="*/ 1228854 h 1228854"/>
              <a:gd name="connsiteX5" fmla="*/ 1141420 w 4594566"/>
              <a:gd name="connsiteY5" fmla="*/ 265957 h 1228854"/>
              <a:gd name="connsiteX0" fmla="*/ 1141420 w 4594566"/>
              <a:gd name="connsiteY0" fmla="*/ 273686 h 1236583"/>
              <a:gd name="connsiteX1" fmla="*/ 2655619 w 4594566"/>
              <a:gd name="connsiteY1" fmla="*/ 337331 h 1236583"/>
              <a:gd name="connsiteX2" fmla="*/ 4452993 w 4594566"/>
              <a:gd name="connsiteY2" fmla="*/ 0 h 1236583"/>
              <a:gd name="connsiteX3" fmla="*/ 4594566 w 4594566"/>
              <a:gd name="connsiteY3" fmla="*/ 164430 h 1236583"/>
              <a:gd name="connsiteX4" fmla="*/ 0 w 4594566"/>
              <a:gd name="connsiteY4" fmla="*/ 1236583 h 1236583"/>
              <a:gd name="connsiteX5" fmla="*/ 1141420 w 4594566"/>
              <a:gd name="connsiteY5" fmla="*/ 273686 h 1236583"/>
              <a:gd name="connsiteX0" fmla="*/ 1141420 w 4594566"/>
              <a:gd name="connsiteY0" fmla="*/ 266786 h 1229683"/>
              <a:gd name="connsiteX1" fmla="*/ 2655619 w 4594566"/>
              <a:gd name="connsiteY1" fmla="*/ 330431 h 1229683"/>
              <a:gd name="connsiteX2" fmla="*/ 4444849 w 4594566"/>
              <a:gd name="connsiteY2" fmla="*/ 0 h 1229683"/>
              <a:gd name="connsiteX3" fmla="*/ 4594566 w 4594566"/>
              <a:gd name="connsiteY3" fmla="*/ 157530 h 1229683"/>
              <a:gd name="connsiteX4" fmla="*/ 0 w 4594566"/>
              <a:gd name="connsiteY4" fmla="*/ 1229683 h 1229683"/>
              <a:gd name="connsiteX5" fmla="*/ 1141420 w 4594566"/>
              <a:gd name="connsiteY5" fmla="*/ 266786 h 1229683"/>
              <a:gd name="connsiteX0" fmla="*/ 1141420 w 4594566"/>
              <a:gd name="connsiteY0" fmla="*/ 279115 h 1242012"/>
              <a:gd name="connsiteX1" fmla="*/ 2655619 w 4594566"/>
              <a:gd name="connsiteY1" fmla="*/ 342760 h 1242012"/>
              <a:gd name="connsiteX2" fmla="*/ 4448393 w 4594566"/>
              <a:gd name="connsiteY2" fmla="*/ 0 h 1242012"/>
              <a:gd name="connsiteX3" fmla="*/ 4594566 w 4594566"/>
              <a:gd name="connsiteY3" fmla="*/ 169859 h 1242012"/>
              <a:gd name="connsiteX4" fmla="*/ 0 w 4594566"/>
              <a:gd name="connsiteY4" fmla="*/ 1242012 h 1242012"/>
              <a:gd name="connsiteX5" fmla="*/ 1141420 w 4594566"/>
              <a:gd name="connsiteY5" fmla="*/ 279115 h 1242012"/>
              <a:gd name="connsiteX0" fmla="*/ 1141420 w 4594566"/>
              <a:gd name="connsiteY0" fmla="*/ 279115 h 1242012"/>
              <a:gd name="connsiteX1" fmla="*/ 2655619 w 4594566"/>
              <a:gd name="connsiteY1" fmla="*/ 342760 h 1242012"/>
              <a:gd name="connsiteX2" fmla="*/ 4448393 w 4594566"/>
              <a:gd name="connsiteY2" fmla="*/ 0 h 1242012"/>
              <a:gd name="connsiteX3" fmla="*/ 4594566 w 4594566"/>
              <a:gd name="connsiteY3" fmla="*/ 169859 h 1242012"/>
              <a:gd name="connsiteX4" fmla="*/ 0 w 4594566"/>
              <a:gd name="connsiteY4" fmla="*/ 1242012 h 1242012"/>
              <a:gd name="connsiteX5" fmla="*/ 1141420 w 4594566"/>
              <a:gd name="connsiteY5" fmla="*/ 279115 h 1242012"/>
              <a:gd name="connsiteX0" fmla="*/ 1141420 w 4576094"/>
              <a:gd name="connsiteY0" fmla="*/ 279115 h 1242012"/>
              <a:gd name="connsiteX1" fmla="*/ 2655619 w 4576094"/>
              <a:gd name="connsiteY1" fmla="*/ 342760 h 1242012"/>
              <a:gd name="connsiteX2" fmla="*/ 4448393 w 4576094"/>
              <a:gd name="connsiteY2" fmla="*/ 0 h 1242012"/>
              <a:gd name="connsiteX3" fmla="*/ 4576094 w 4576094"/>
              <a:gd name="connsiteY3" fmla="*/ 148057 h 1242012"/>
              <a:gd name="connsiteX4" fmla="*/ 0 w 4576094"/>
              <a:gd name="connsiteY4" fmla="*/ 1242012 h 1242012"/>
              <a:gd name="connsiteX5" fmla="*/ 1141420 w 4576094"/>
              <a:gd name="connsiteY5" fmla="*/ 279115 h 1242012"/>
              <a:gd name="connsiteX0" fmla="*/ 1141420 w 4576094"/>
              <a:gd name="connsiteY0" fmla="*/ 279115 h 1242012"/>
              <a:gd name="connsiteX1" fmla="*/ 2655619 w 4576094"/>
              <a:gd name="connsiteY1" fmla="*/ 342760 h 1242012"/>
              <a:gd name="connsiteX2" fmla="*/ 4448393 w 4576094"/>
              <a:gd name="connsiteY2" fmla="*/ 0 h 1242012"/>
              <a:gd name="connsiteX3" fmla="*/ 4576094 w 4576094"/>
              <a:gd name="connsiteY3" fmla="*/ 148057 h 1242012"/>
              <a:gd name="connsiteX4" fmla="*/ 0 w 4576094"/>
              <a:gd name="connsiteY4" fmla="*/ 1242012 h 1242012"/>
              <a:gd name="connsiteX5" fmla="*/ 1141420 w 4576094"/>
              <a:gd name="connsiteY5" fmla="*/ 279115 h 1242012"/>
              <a:gd name="connsiteX0" fmla="*/ 1141420 w 4576094"/>
              <a:gd name="connsiteY0" fmla="*/ 279115 h 1242012"/>
              <a:gd name="connsiteX1" fmla="*/ 2655619 w 4576094"/>
              <a:gd name="connsiteY1" fmla="*/ 342760 h 1242012"/>
              <a:gd name="connsiteX2" fmla="*/ 4448393 w 4576094"/>
              <a:gd name="connsiteY2" fmla="*/ 0 h 1242012"/>
              <a:gd name="connsiteX3" fmla="*/ 4576094 w 4576094"/>
              <a:gd name="connsiteY3" fmla="*/ 148057 h 1242012"/>
              <a:gd name="connsiteX4" fmla="*/ 0 w 4576094"/>
              <a:gd name="connsiteY4" fmla="*/ 1242012 h 1242012"/>
              <a:gd name="connsiteX5" fmla="*/ 1141420 w 4576094"/>
              <a:gd name="connsiteY5" fmla="*/ 279115 h 1242012"/>
              <a:gd name="connsiteX0" fmla="*/ 1141420 w 4576094"/>
              <a:gd name="connsiteY0" fmla="*/ 279115 h 1242012"/>
              <a:gd name="connsiteX1" fmla="*/ 2655619 w 4576094"/>
              <a:gd name="connsiteY1" fmla="*/ 342760 h 1242012"/>
              <a:gd name="connsiteX2" fmla="*/ 4448393 w 4576094"/>
              <a:gd name="connsiteY2" fmla="*/ 0 h 1242012"/>
              <a:gd name="connsiteX3" fmla="*/ 4576094 w 4576094"/>
              <a:gd name="connsiteY3" fmla="*/ 148057 h 1242012"/>
              <a:gd name="connsiteX4" fmla="*/ 0 w 4576094"/>
              <a:gd name="connsiteY4" fmla="*/ 1242012 h 1242012"/>
              <a:gd name="connsiteX5" fmla="*/ 1141420 w 4576094"/>
              <a:gd name="connsiteY5" fmla="*/ 279115 h 1242012"/>
              <a:gd name="connsiteX0" fmla="*/ 1141420 w 4576094"/>
              <a:gd name="connsiteY0" fmla="*/ 278005 h 1240902"/>
              <a:gd name="connsiteX1" fmla="*/ 2655619 w 4576094"/>
              <a:gd name="connsiteY1" fmla="*/ 341650 h 1240902"/>
              <a:gd name="connsiteX2" fmla="*/ 4461818 w 4576094"/>
              <a:gd name="connsiteY2" fmla="*/ 0 h 1240902"/>
              <a:gd name="connsiteX3" fmla="*/ 4576094 w 4576094"/>
              <a:gd name="connsiteY3" fmla="*/ 146947 h 1240902"/>
              <a:gd name="connsiteX4" fmla="*/ 0 w 4576094"/>
              <a:gd name="connsiteY4" fmla="*/ 1240902 h 1240902"/>
              <a:gd name="connsiteX5" fmla="*/ 1141420 w 4576094"/>
              <a:gd name="connsiteY5" fmla="*/ 278005 h 1240902"/>
              <a:gd name="connsiteX0" fmla="*/ 1141420 w 4576094"/>
              <a:gd name="connsiteY0" fmla="*/ 278005 h 1240902"/>
              <a:gd name="connsiteX1" fmla="*/ 2655619 w 4576094"/>
              <a:gd name="connsiteY1" fmla="*/ 341650 h 1240902"/>
              <a:gd name="connsiteX2" fmla="*/ 4461818 w 4576094"/>
              <a:gd name="connsiteY2" fmla="*/ 0 h 1240902"/>
              <a:gd name="connsiteX3" fmla="*/ 4576094 w 4576094"/>
              <a:gd name="connsiteY3" fmla="*/ 146947 h 1240902"/>
              <a:gd name="connsiteX4" fmla="*/ 0 w 4576094"/>
              <a:gd name="connsiteY4" fmla="*/ 1240902 h 1240902"/>
              <a:gd name="connsiteX5" fmla="*/ 1141420 w 4576094"/>
              <a:gd name="connsiteY5" fmla="*/ 278005 h 1240902"/>
              <a:gd name="connsiteX0" fmla="*/ 1141420 w 4576094"/>
              <a:gd name="connsiteY0" fmla="*/ 244108 h 1207005"/>
              <a:gd name="connsiteX1" fmla="*/ 2655619 w 4576094"/>
              <a:gd name="connsiteY1" fmla="*/ 307753 h 1207005"/>
              <a:gd name="connsiteX2" fmla="*/ 4454081 w 4576094"/>
              <a:gd name="connsiteY2" fmla="*/ 0 h 1207005"/>
              <a:gd name="connsiteX3" fmla="*/ 4576094 w 4576094"/>
              <a:gd name="connsiteY3" fmla="*/ 113050 h 1207005"/>
              <a:gd name="connsiteX4" fmla="*/ 0 w 4576094"/>
              <a:gd name="connsiteY4" fmla="*/ 1207005 h 1207005"/>
              <a:gd name="connsiteX5" fmla="*/ 1141420 w 4576094"/>
              <a:gd name="connsiteY5" fmla="*/ 244108 h 1207005"/>
              <a:gd name="connsiteX0" fmla="*/ 1141420 w 4570789"/>
              <a:gd name="connsiteY0" fmla="*/ 244108 h 1207005"/>
              <a:gd name="connsiteX1" fmla="*/ 2655619 w 4570789"/>
              <a:gd name="connsiteY1" fmla="*/ 307753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55619 w 4570789"/>
              <a:gd name="connsiteY1" fmla="*/ 307753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141420 w 4570789"/>
              <a:gd name="connsiteY0" fmla="*/ 244108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141420 w 4570789"/>
              <a:gd name="connsiteY5" fmla="*/ 244108 h 1207005"/>
              <a:gd name="connsiteX0" fmla="*/ 1099161 w 4570789"/>
              <a:gd name="connsiteY0" fmla="*/ 248016 h 1207005"/>
              <a:gd name="connsiteX1" fmla="*/ 2648693 w 4570789"/>
              <a:gd name="connsiteY1" fmla="*/ 331850 h 1207005"/>
              <a:gd name="connsiteX2" fmla="*/ 4454081 w 4570789"/>
              <a:gd name="connsiteY2" fmla="*/ 0 h 1207005"/>
              <a:gd name="connsiteX3" fmla="*/ 4570789 w 4570789"/>
              <a:gd name="connsiteY3" fmla="*/ 117545 h 1207005"/>
              <a:gd name="connsiteX4" fmla="*/ 0 w 4570789"/>
              <a:gd name="connsiteY4" fmla="*/ 1207005 h 1207005"/>
              <a:gd name="connsiteX5" fmla="*/ 1099161 w 4570789"/>
              <a:gd name="connsiteY5" fmla="*/ 248016 h 1207005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2673194 w 4595290"/>
              <a:gd name="connsiteY1" fmla="*/ 331850 h 1204980"/>
              <a:gd name="connsiteX2" fmla="*/ 4478582 w 4595290"/>
              <a:gd name="connsiteY2" fmla="*/ 0 h 1204980"/>
              <a:gd name="connsiteX3" fmla="*/ 4595290 w 4595290"/>
              <a:gd name="connsiteY3" fmla="*/ 117545 h 1204980"/>
              <a:gd name="connsiteX4" fmla="*/ 0 w 4595290"/>
              <a:gd name="connsiteY4" fmla="*/ 1204980 h 1204980"/>
              <a:gd name="connsiteX5" fmla="*/ 1123662 w 4595290"/>
              <a:gd name="connsiteY5" fmla="*/ 248016 h 1204980"/>
              <a:gd name="connsiteX0" fmla="*/ 1123662 w 4595290"/>
              <a:gd name="connsiteY0" fmla="*/ 248016 h 1204980"/>
              <a:gd name="connsiteX1" fmla="*/ 4478582 w 4595290"/>
              <a:gd name="connsiteY1" fmla="*/ 0 h 1204980"/>
              <a:gd name="connsiteX2" fmla="*/ 4595290 w 4595290"/>
              <a:gd name="connsiteY2" fmla="*/ 117545 h 1204980"/>
              <a:gd name="connsiteX3" fmla="*/ 0 w 4595290"/>
              <a:gd name="connsiteY3" fmla="*/ 1204980 h 1204980"/>
              <a:gd name="connsiteX4" fmla="*/ 1123662 w 4595290"/>
              <a:gd name="connsiteY4" fmla="*/ 248016 h 1204980"/>
              <a:gd name="connsiteX0" fmla="*/ 1123662 w 4595290"/>
              <a:gd name="connsiteY0" fmla="*/ 248016 h 1204980"/>
              <a:gd name="connsiteX1" fmla="*/ 4478582 w 4595290"/>
              <a:gd name="connsiteY1" fmla="*/ 0 h 1204980"/>
              <a:gd name="connsiteX2" fmla="*/ 4595290 w 4595290"/>
              <a:gd name="connsiteY2" fmla="*/ 117545 h 1204980"/>
              <a:gd name="connsiteX3" fmla="*/ 0 w 4595290"/>
              <a:gd name="connsiteY3" fmla="*/ 1204980 h 1204980"/>
              <a:gd name="connsiteX4" fmla="*/ 1123662 w 4595290"/>
              <a:gd name="connsiteY4" fmla="*/ 248016 h 1204980"/>
              <a:gd name="connsiteX0" fmla="*/ 1123662 w 4595290"/>
              <a:gd name="connsiteY0" fmla="*/ 248016 h 1204980"/>
              <a:gd name="connsiteX1" fmla="*/ 4478582 w 4595290"/>
              <a:gd name="connsiteY1" fmla="*/ 0 h 1204980"/>
              <a:gd name="connsiteX2" fmla="*/ 4595290 w 4595290"/>
              <a:gd name="connsiteY2" fmla="*/ 117545 h 1204980"/>
              <a:gd name="connsiteX3" fmla="*/ 0 w 4595290"/>
              <a:gd name="connsiteY3" fmla="*/ 1204980 h 1204980"/>
              <a:gd name="connsiteX4" fmla="*/ 1123662 w 4595290"/>
              <a:gd name="connsiteY4" fmla="*/ 248016 h 1204980"/>
              <a:gd name="connsiteX0" fmla="*/ 1123662 w 4595290"/>
              <a:gd name="connsiteY0" fmla="*/ 248016 h 1204980"/>
              <a:gd name="connsiteX1" fmla="*/ 4478582 w 4595290"/>
              <a:gd name="connsiteY1" fmla="*/ 0 h 1204980"/>
              <a:gd name="connsiteX2" fmla="*/ 4595290 w 4595290"/>
              <a:gd name="connsiteY2" fmla="*/ 117545 h 1204980"/>
              <a:gd name="connsiteX3" fmla="*/ 0 w 4595290"/>
              <a:gd name="connsiteY3" fmla="*/ 1204980 h 1204980"/>
              <a:gd name="connsiteX4" fmla="*/ 1123662 w 4595290"/>
              <a:gd name="connsiteY4" fmla="*/ 248016 h 1204980"/>
              <a:gd name="connsiteX0" fmla="*/ 1123662 w 4590232"/>
              <a:gd name="connsiteY0" fmla="*/ 248016 h 1204980"/>
              <a:gd name="connsiteX1" fmla="*/ 4478582 w 4590232"/>
              <a:gd name="connsiteY1" fmla="*/ 0 h 1204980"/>
              <a:gd name="connsiteX2" fmla="*/ 4590232 w 4590232"/>
              <a:gd name="connsiteY2" fmla="*/ 125864 h 1204980"/>
              <a:gd name="connsiteX3" fmla="*/ 0 w 4590232"/>
              <a:gd name="connsiteY3" fmla="*/ 1204980 h 1204980"/>
              <a:gd name="connsiteX4" fmla="*/ 1123662 w 4590232"/>
              <a:gd name="connsiteY4" fmla="*/ 248016 h 120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0232" h="1204980">
                <a:moveTo>
                  <a:pt x="1123662" y="248016"/>
                </a:moveTo>
                <a:cubicBezTo>
                  <a:pt x="2358656" y="213148"/>
                  <a:pt x="3754023" y="647999"/>
                  <a:pt x="4478582" y="0"/>
                </a:cubicBezTo>
                <a:cubicBezTo>
                  <a:pt x="4728122" y="281494"/>
                  <a:pt x="4384810" y="-99670"/>
                  <a:pt x="4590232" y="125864"/>
                </a:cubicBezTo>
                <a:cubicBezTo>
                  <a:pt x="3768549" y="1796416"/>
                  <a:pt x="1303206" y="432259"/>
                  <a:pt x="0" y="1204980"/>
                </a:cubicBezTo>
                <a:lnTo>
                  <a:pt x="1123662" y="24801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F3700E3B-6BFE-4CC8-BBDB-98E220CDB8A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6" y="6234119"/>
            <a:ext cx="1723008" cy="36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9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5" r:id="rId3"/>
    <p:sldLayoutId id="2147483670" r:id="rId4"/>
    <p:sldLayoutId id="2147483650" r:id="rId5"/>
    <p:sldLayoutId id="2147483666" r:id="rId6"/>
    <p:sldLayoutId id="2147483671" r:id="rId7"/>
    <p:sldLayoutId id="2147483661" r:id="rId8"/>
    <p:sldLayoutId id="2147483667" r:id="rId9"/>
    <p:sldLayoutId id="2147483672" r:id="rId10"/>
    <p:sldLayoutId id="2147483652" r:id="rId11"/>
    <p:sldLayoutId id="2147483668" r:id="rId12"/>
    <p:sldLayoutId id="2147483662" r:id="rId13"/>
    <p:sldLayoutId id="2147483669" r:id="rId14"/>
    <p:sldLayoutId id="2147483654" r:id="rId15"/>
    <p:sldLayoutId id="2147483655" r:id="rId16"/>
    <p:sldLayoutId id="214748366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541338" indent="-2841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808038" indent="-2492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074738" indent="-2492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1339850" indent="-2476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transparency/documents-register/detail?ref=C(2023)7112&amp;lang=en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nergimyndigheten.a-w2m.se/Home.mvc?ResourceId=21437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package" Target="../embeddings/Microsoft_Excel_Worksheet.xlsx"/><Relationship Id="rId4" Type="http://schemas.openxmlformats.org/officeDocument/2006/relationships/hyperlink" Target="../../Desktop/Kontaktuppgifter%20f&#246;r%20sj&#246;farten%20inom%20EU%20ETS.ms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imyndigheten.se/klimat--miljo/handel-med-utslappsratter/aktuellt/" TargetMode="External"/><Relationship Id="rId7" Type="http://schemas.openxmlformats.org/officeDocument/2006/relationships/hyperlink" Target="https://ec.europa.eu/clima/sites/registry/index_en.htm" TargetMode="External"/><Relationship Id="rId2" Type="http://schemas.openxmlformats.org/officeDocument/2006/relationships/hyperlink" Target="https://www.energimyndigheten.se/klimat--miljo/handel-med-utslappsratter/om-utslappshandel/utslappshandel-i-eu/sjofartssektorn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nergimyndigheten.se/klimat--miljo/handel-med-utslappsratter/for-dig-som-vill-handla-eller-ar-verksamhetsutovare/sa-fungerar-unionsregistret/manualer-och-lathundar/" TargetMode="External"/><Relationship Id="rId5" Type="http://schemas.openxmlformats.org/officeDocument/2006/relationships/hyperlink" Target="https://unionregistry.ec.europa.eu/euregistry/SE/index.xhtml" TargetMode="External"/><Relationship Id="rId4" Type="http://schemas.openxmlformats.org/officeDocument/2006/relationships/hyperlink" Target="https://www.utslappshandel.se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imyndigheten.se/om-oss/press/prenumerera/prenumerera-pa-nyhet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energimyndigheten" TargetMode="External"/><Relationship Id="rId3" Type="http://schemas.openxmlformats.org/officeDocument/2006/relationships/hyperlink" Target="http://www.energimyndigheten.se/utslappshandel" TargetMode="External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twitter.com/Energi_mynd" TargetMode="External"/><Relationship Id="rId11" Type="http://schemas.openxmlformats.org/officeDocument/2006/relationships/image" Target="../media/image25.png"/><Relationship Id="rId5" Type="http://schemas.openxmlformats.org/officeDocument/2006/relationships/image" Target="../media/image22.png"/><Relationship Id="rId10" Type="http://schemas.openxmlformats.org/officeDocument/2006/relationships/hyperlink" Target="https://www.youtube.com/user/Energimyndighet" TargetMode="External"/><Relationship Id="rId4" Type="http://schemas.openxmlformats.org/officeDocument/2006/relationships/hyperlink" Target="https://www.linkedin.com/company/energimyndigheten/" TargetMode="External"/><Relationship Id="rId9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x.com/en/markets/environmental-markets/eu-ets-spot-futures-options" TargetMode="External"/><Relationship Id="rId2" Type="http://schemas.openxmlformats.org/officeDocument/2006/relationships/hyperlink" Target="https://ec.europa.eu/clima/ets/account.do?languageCode=en&amp;account.registryCodes=SE&amp;account.accountFullTypeCodes=100-12&amp;accountHolder=&amp;search=Search&amp;searchType=account&amp;currentSortSettings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ce.com/products/197/EUA-Future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x.com/en/markets/environmental-markets/eu-ets-auctions" TargetMode="External"/><Relationship Id="rId2" Type="http://schemas.openxmlformats.org/officeDocument/2006/relationships/hyperlink" Target="https://eur-lex.europa.eu/legal-content/EN/TXT/?uri=CELEX%3A02010R1031-2019112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7EB817-8FD9-4AB7-8E80-1EE24F374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374" y="1543149"/>
            <a:ext cx="11332688" cy="1596561"/>
          </a:xfrm>
        </p:spPr>
        <p:txBody>
          <a:bodyPr/>
          <a:lstStyle/>
          <a:p>
            <a:r>
              <a:rPr lang="sv-SE" dirty="0"/>
              <a:t>Unionsregistret</a:t>
            </a:r>
            <a:endParaRPr lang="en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C872970-7D2E-4CDC-A95C-1E6136B3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1373" y="3219450"/>
            <a:ext cx="9720341" cy="13716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4000" dirty="0"/>
              <a:t>Informationsdag för sjöfartsoperatörer</a:t>
            </a:r>
          </a:p>
          <a:p>
            <a:r>
              <a:rPr lang="sv-SE" sz="2000" dirty="0"/>
              <a:t>Sharmin Chian</a:t>
            </a:r>
          </a:p>
          <a:p>
            <a:r>
              <a:rPr lang="sv-SE" sz="2000" dirty="0"/>
              <a:t>2023-12-01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370750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3B0E81-A11F-D376-B2A3-88855769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Ändringar i registerförordningen 2019/1122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D152DF-E533-26C9-D60B-AB2ED3A1B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Den 25 oktober antog EU-kommissionen en ny delegerad registerförordning</a:t>
            </a:r>
          </a:p>
          <a:p>
            <a:r>
              <a:rPr lang="sv-SE" dirty="0"/>
              <a:t>Utkastet publicerades för </a:t>
            </a:r>
            <a:r>
              <a:rPr lang="sv-SE" dirty="0">
                <a:hlinkClick r:id="rId2"/>
              </a:rPr>
              <a:t>stakeholder feedback </a:t>
            </a:r>
            <a:r>
              <a:rPr lang="sv-SE" dirty="0"/>
              <a:t>(4 veckor)</a:t>
            </a:r>
            <a:endParaRPr lang="sv-SE" dirty="0">
              <a:cs typeface="Arial"/>
            </a:endParaRPr>
          </a:p>
          <a:p>
            <a:r>
              <a:rPr lang="sv-SE" dirty="0"/>
              <a:t>Förordningen är lämnad till Europaparlamentet och rådet. Om inga invändningar görs inom två månader, kommer förordningen att offentliggöras i Europeiska gemenskapernas officiella tidning och träda i kraft i slutet av året.</a:t>
            </a:r>
          </a:p>
        </p:txBody>
      </p:sp>
    </p:spTree>
    <p:extLst>
      <p:ext uri="{BB962C8B-B14F-4D97-AF65-F5344CB8AC3E}">
        <p14:creationId xmlns:p14="http://schemas.microsoft.com/office/powerpoint/2010/main" val="3172457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BB726A-BFD5-39CA-0A11-58B5200B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innebär den nya förordningen?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664B29-D299-F26C-9ED2-AA6378031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Det reviderade ETS-direktivet har infört ändringar som behövde återspeglas i unionsregistret, som regleras av registerförordningen.</a:t>
            </a:r>
          </a:p>
          <a:p>
            <a:r>
              <a:rPr lang="sv-SE" dirty="0"/>
              <a:t>Ändringar relaterade till utvidgningen av EU ETS till att omfatta sjöfarten från och med 2024 och ETS2.</a:t>
            </a:r>
            <a:endParaRPr lang="sv-SE" dirty="0">
              <a:cs typeface="Arial"/>
            </a:endParaRPr>
          </a:p>
          <a:p>
            <a:r>
              <a:rPr lang="sv-SE" dirty="0"/>
              <a:t>Förordningen innehåller bland annat regler om ändringar för datum för överlämnande av utsläppsläppsrätter och regler för öppnande av depåkonto.</a:t>
            </a:r>
            <a:endParaRPr lang="sv-SE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5277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ED1054-7BB6-01A8-C7AB-3F0DC1509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Föreskrifter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B035FB-489E-C636-748D-BABC03088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Trädde i kraft i juni 2023.</a:t>
            </a:r>
          </a:p>
          <a:p>
            <a:r>
              <a:rPr lang="sv-SE" dirty="0"/>
              <a:t>De nya föreskrifterna förenklar och effektiviserar ansökningsprocessen.</a:t>
            </a:r>
          </a:p>
          <a:p>
            <a:r>
              <a:rPr lang="sv-SE" dirty="0"/>
              <a:t>Digitaliserad ansökningsprocess.</a:t>
            </a:r>
          </a:p>
          <a:p>
            <a:r>
              <a:rPr lang="sv-SE" dirty="0"/>
              <a:t>Mer information på Energimyndighetens </a:t>
            </a:r>
            <a:r>
              <a:rPr lang="sv-SE" dirty="0">
                <a:hlinkClick r:id="rId2"/>
              </a:rPr>
              <a:t>webbplats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0612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C3C39A-2FBF-E6AC-D74F-BA7ED9EE6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44" y="648071"/>
            <a:ext cx="10377255" cy="1296139"/>
          </a:xfrm>
        </p:spPr>
        <p:txBody>
          <a:bodyPr anchor="t">
            <a:normAutofit/>
          </a:bodyPr>
          <a:lstStyle/>
          <a:p>
            <a:r>
              <a:rPr lang="sv-SE" dirty="0"/>
              <a:t>Nytt gränssnitt för unionsregistret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5657F0A-5F09-3723-938E-5E769DE2F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87" y="1944210"/>
            <a:ext cx="6102626" cy="3880120"/>
          </a:xfrm>
          <a:prstGeom prst="rect">
            <a:avLst/>
          </a:prstGeom>
          <a:noFill/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940A9B-489D-C8E9-C264-6894A6BE4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19417"/>
            <a:ext cx="5181600" cy="3957545"/>
          </a:xfrm>
        </p:spPr>
        <p:txBody>
          <a:bodyPr>
            <a:normAutofit/>
          </a:bodyPr>
          <a:lstStyle/>
          <a:p>
            <a:r>
              <a:rPr lang="sv-SE" dirty="0"/>
              <a:t>Från och med 2024 kommer ett nytt unionsregistret tillämpas.</a:t>
            </a:r>
          </a:p>
          <a:p>
            <a:r>
              <a:rPr lang="sv-SE" dirty="0"/>
              <a:t>Det nya unionsregistret innehåller samma funktioner men har förenklats och moderniserats.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8579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03CEE0-65C7-4DA0-A06F-96EB7D7A8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Det här kan du göra i vår e-tjänst</a:t>
            </a:r>
          </a:p>
        </p:txBody>
      </p:sp>
      <p:grpSp>
        <p:nvGrpSpPr>
          <p:cNvPr id="21" name="Grupp 20">
            <a:extLst>
              <a:ext uri="{FF2B5EF4-FFF2-40B4-BE49-F238E27FC236}">
                <a16:creationId xmlns:a16="http://schemas.microsoft.com/office/drawing/2014/main" id="{ED9987D3-24B3-9EF2-8B71-1D039F1D120E}"/>
              </a:ext>
            </a:extLst>
          </p:cNvPr>
          <p:cNvGrpSpPr/>
          <p:nvPr/>
        </p:nvGrpSpPr>
        <p:grpSpPr>
          <a:xfrm>
            <a:off x="1549242" y="1799607"/>
            <a:ext cx="8409686" cy="4024518"/>
            <a:chOff x="1407728" y="2353771"/>
            <a:chExt cx="8409686" cy="4024518"/>
          </a:xfrm>
        </p:grpSpPr>
        <p:grpSp>
          <p:nvGrpSpPr>
            <p:cNvPr id="5" name="Grupp 4">
              <a:extLst>
                <a:ext uri="{FF2B5EF4-FFF2-40B4-BE49-F238E27FC236}">
                  <a16:creationId xmlns:a16="http://schemas.microsoft.com/office/drawing/2014/main" id="{4C7E9550-87C9-FDC2-55E4-4E1325ABE0F5}"/>
                </a:ext>
              </a:extLst>
            </p:cNvPr>
            <p:cNvGrpSpPr/>
            <p:nvPr/>
          </p:nvGrpSpPr>
          <p:grpSpPr>
            <a:xfrm>
              <a:off x="6484520" y="2353771"/>
              <a:ext cx="849405" cy="2044955"/>
              <a:chOff x="7248958" y="2205075"/>
              <a:chExt cx="1039534" cy="2732961"/>
            </a:xfrm>
          </p:grpSpPr>
          <p:pic>
            <p:nvPicPr>
              <p:cNvPr id="9" name="Bild 8" descr="Dator kontur">
                <a:extLst>
                  <a:ext uri="{FF2B5EF4-FFF2-40B4-BE49-F238E27FC236}">
                    <a16:creationId xmlns:a16="http://schemas.microsoft.com/office/drawing/2014/main" id="{FB203E68-656B-C854-2320-B9747BD0A4C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64995"/>
              <a:stretch/>
            </p:blipFill>
            <p:spPr>
              <a:xfrm>
                <a:off x="7248958" y="2205075"/>
                <a:ext cx="1039534" cy="2732961"/>
              </a:xfrm>
              <a:prstGeom prst="rect">
                <a:avLst/>
              </a:prstGeom>
            </p:spPr>
          </p:pic>
          <p:sp>
            <p:nvSpPr>
              <p:cNvPr id="10" name="Rektangel 9">
                <a:extLst>
                  <a:ext uri="{FF2B5EF4-FFF2-40B4-BE49-F238E27FC236}">
                    <a16:creationId xmlns:a16="http://schemas.microsoft.com/office/drawing/2014/main" id="{337DC319-BECE-1141-B84B-9C40D4F9C076}"/>
                  </a:ext>
                </a:extLst>
              </p:cNvPr>
              <p:cNvSpPr/>
              <p:nvPr/>
            </p:nvSpPr>
            <p:spPr>
              <a:xfrm>
                <a:off x="7447241" y="3329740"/>
                <a:ext cx="595187" cy="22340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pic>
          <p:nvPicPr>
            <p:cNvPr id="12" name="Bildobjekt 11">
              <a:extLst>
                <a:ext uri="{FF2B5EF4-FFF2-40B4-BE49-F238E27FC236}">
                  <a16:creationId xmlns:a16="http://schemas.microsoft.com/office/drawing/2014/main" id="{A896FC93-A70B-F1B9-7DB9-746D12649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1222" y="3091618"/>
              <a:ext cx="705952" cy="605147"/>
            </a:xfrm>
            <a:prstGeom prst="rect">
              <a:avLst/>
            </a:prstGeom>
          </p:spPr>
        </p:pic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A4092C86-C4EF-1F74-323C-460B8DFC2AB2}"/>
                </a:ext>
              </a:extLst>
            </p:cNvPr>
            <p:cNvSpPr/>
            <p:nvPr/>
          </p:nvSpPr>
          <p:spPr>
            <a:xfrm>
              <a:off x="1407728" y="3375469"/>
              <a:ext cx="1567543" cy="1023257"/>
            </a:xfrm>
            <a:prstGeom prst="rect">
              <a:avLst/>
            </a:prstGeom>
            <a:solidFill>
              <a:srgbClr val="93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>
                  <a:solidFill>
                    <a:schemeClr val="tx1"/>
                  </a:solidFill>
                  <a:latin typeface="+mj-lt"/>
                </a:rPr>
                <a:t>Ansökan om nytt ombud</a:t>
              </a:r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1997FEF0-982D-4F21-91F5-81B8C77119BC}"/>
                </a:ext>
              </a:extLst>
            </p:cNvPr>
            <p:cNvSpPr/>
            <p:nvPr/>
          </p:nvSpPr>
          <p:spPr>
            <a:xfrm>
              <a:off x="2975271" y="5355032"/>
              <a:ext cx="2188198" cy="1023257"/>
            </a:xfrm>
            <a:prstGeom prst="rect">
              <a:avLst/>
            </a:prstGeom>
            <a:solidFill>
              <a:srgbClr val="93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>
                  <a:solidFill>
                    <a:schemeClr val="tx1"/>
                  </a:solidFill>
                  <a:latin typeface="+mj-lt"/>
                </a:rPr>
                <a:t>Uppdatering av dokumentation för ombud</a:t>
              </a: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BE46043C-A62E-8594-B4BF-1866EA07E318}"/>
                </a:ext>
              </a:extLst>
            </p:cNvPr>
            <p:cNvSpPr/>
            <p:nvPr/>
          </p:nvSpPr>
          <p:spPr>
            <a:xfrm>
              <a:off x="6061673" y="5355032"/>
              <a:ext cx="2188198" cy="1023257"/>
            </a:xfrm>
            <a:prstGeom prst="rect">
              <a:avLst/>
            </a:prstGeom>
            <a:solidFill>
              <a:srgbClr val="93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>
                  <a:solidFill>
                    <a:schemeClr val="tx1"/>
                  </a:solidFill>
                  <a:latin typeface="+mj-lt"/>
                </a:rPr>
                <a:t>Uppdatering av dokumentation för konto</a:t>
              </a: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56916D97-6FD3-88C2-EB7F-54CBDAA503A5}"/>
                </a:ext>
              </a:extLst>
            </p:cNvPr>
            <p:cNvSpPr/>
            <p:nvPr/>
          </p:nvSpPr>
          <p:spPr>
            <a:xfrm>
              <a:off x="8249871" y="3375470"/>
              <a:ext cx="1567543" cy="1023257"/>
            </a:xfrm>
            <a:prstGeom prst="rect">
              <a:avLst/>
            </a:prstGeom>
            <a:solidFill>
              <a:srgbClr val="93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>
                  <a:solidFill>
                    <a:schemeClr val="tx1"/>
                  </a:solidFill>
                  <a:latin typeface="+mj-lt"/>
                </a:rPr>
                <a:t>Ansökan om nytt konto</a:t>
              </a:r>
            </a:p>
          </p:txBody>
        </p:sp>
      </p:grpSp>
      <p:pic>
        <p:nvPicPr>
          <p:cNvPr id="3" name="Bild 2" descr="Dator kontur">
            <a:extLst>
              <a:ext uri="{FF2B5EF4-FFF2-40B4-BE49-F238E27FC236}">
                <a16:creationId xmlns:a16="http://schemas.microsoft.com/office/drawing/2014/main" id="{DE20EF1B-E7C3-6174-2ED0-9EA57A0DCC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5650"/>
          <a:stretch/>
        </p:blipFill>
        <p:spPr>
          <a:xfrm>
            <a:off x="4156026" y="1374921"/>
            <a:ext cx="2328470" cy="3313590"/>
          </a:xfrm>
          <a:prstGeom prst="rect">
            <a:avLst/>
          </a:prstGeom>
        </p:spPr>
      </p:pic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0DEFDC90-8B06-EA86-7055-5EBA541932BE}"/>
              </a:ext>
            </a:extLst>
          </p:cNvPr>
          <p:cNvCxnSpPr>
            <a:cxnSpLocks/>
          </p:cNvCxnSpPr>
          <p:nvPr/>
        </p:nvCxnSpPr>
        <p:spPr>
          <a:xfrm flipV="1">
            <a:off x="3226016" y="3184079"/>
            <a:ext cx="750022" cy="188459"/>
          </a:xfrm>
          <a:prstGeom prst="straightConnector1">
            <a:avLst/>
          </a:prstGeom>
          <a:ln>
            <a:solidFill>
              <a:srgbClr val="00687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07D9C6D4-93F9-AAAC-C6D6-F7200F1AB39F}"/>
              </a:ext>
            </a:extLst>
          </p:cNvPr>
          <p:cNvCxnSpPr>
            <a:cxnSpLocks/>
          </p:cNvCxnSpPr>
          <p:nvPr/>
        </p:nvCxnSpPr>
        <p:spPr>
          <a:xfrm flipV="1">
            <a:off x="4156026" y="3864158"/>
            <a:ext cx="191919" cy="728218"/>
          </a:xfrm>
          <a:prstGeom prst="straightConnector1">
            <a:avLst/>
          </a:prstGeom>
          <a:ln>
            <a:solidFill>
              <a:srgbClr val="00687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koppling 22">
            <a:extLst>
              <a:ext uri="{FF2B5EF4-FFF2-40B4-BE49-F238E27FC236}">
                <a16:creationId xmlns:a16="http://schemas.microsoft.com/office/drawing/2014/main" id="{4F39927E-54B7-8A0D-5AF0-2E3D6FC33B29}"/>
              </a:ext>
            </a:extLst>
          </p:cNvPr>
          <p:cNvCxnSpPr>
            <a:cxnSpLocks/>
          </p:cNvCxnSpPr>
          <p:nvPr/>
        </p:nvCxnSpPr>
        <p:spPr>
          <a:xfrm flipH="1" flipV="1">
            <a:off x="6558516" y="3899456"/>
            <a:ext cx="480736" cy="721056"/>
          </a:xfrm>
          <a:prstGeom prst="straightConnector1">
            <a:avLst/>
          </a:prstGeom>
          <a:ln>
            <a:solidFill>
              <a:srgbClr val="00687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617B6EF2-8D4C-A8AD-A3E1-F805C2F590D5}"/>
              </a:ext>
            </a:extLst>
          </p:cNvPr>
          <p:cNvCxnSpPr>
            <a:cxnSpLocks/>
          </p:cNvCxnSpPr>
          <p:nvPr/>
        </p:nvCxnSpPr>
        <p:spPr>
          <a:xfrm flipH="1" flipV="1">
            <a:off x="7622068" y="3253713"/>
            <a:ext cx="608623" cy="214321"/>
          </a:xfrm>
          <a:prstGeom prst="straightConnector1">
            <a:avLst/>
          </a:prstGeom>
          <a:ln>
            <a:solidFill>
              <a:srgbClr val="00687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845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4CD498-9C9E-E5A9-1312-8023C18F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 här skickar du in via e-tjänsten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B32083-2484-BA27-1A5B-7C860417C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200" y="2155922"/>
            <a:ext cx="10377256" cy="201072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Kopia på ID-handling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Kopia på fullmakt</a:t>
            </a:r>
          </a:p>
          <a:p>
            <a:pPr marL="0" indent="0">
              <a:buNone/>
            </a:pPr>
            <a:endParaRPr lang="sv-SE" sz="2400" dirty="0">
              <a:cs typeface="Arial"/>
            </a:endParaRPr>
          </a:p>
          <a:p>
            <a:pPr marL="0" indent="0">
              <a:buNone/>
            </a:pPr>
            <a:r>
              <a:rPr lang="sv-SE" dirty="0"/>
              <a:t>*Utdrag ur belastningsregistret</a:t>
            </a:r>
          </a:p>
          <a:p>
            <a:pPr marL="0" indent="0">
              <a:buNone/>
            </a:pPr>
            <a:endParaRPr lang="sv-SE" sz="2400" dirty="0">
              <a:cs typeface="Arial"/>
            </a:endParaRPr>
          </a:p>
          <a:p>
            <a:endParaRPr lang="sv-SE" dirty="0"/>
          </a:p>
        </p:txBody>
      </p:sp>
      <p:pic>
        <p:nvPicPr>
          <p:cNvPr id="5" name="Bild 4" descr="Adressbok med hel fyllning">
            <a:extLst>
              <a:ext uri="{FF2B5EF4-FFF2-40B4-BE49-F238E27FC236}">
                <a16:creationId xmlns:a16="http://schemas.microsoft.com/office/drawing/2014/main" id="{C240D3B2-6184-CBB0-6E84-F59460D23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6544" y="2048468"/>
            <a:ext cx="914400" cy="914400"/>
          </a:xfrm>
          <a:prstGeom prst="rect">
            <a:avLst/>
          </a:prstGeom>
        </p:spPr>
      </p:pic>
      <p:pic>
        <p:nvPicPr>
          <p:cNvPr id="9" name="Bild 8" descr="Kontrakt med hel fyllning">
            <a:extLst>
              <a:ext uri="{FF2B5EF4-FFF2-40B4-BE49-F238E27FC236}">
                <a16:creationId xmlns:a16="http://schemas.microsoft.com/office/drawing/2014/main" id="{6BD30277-415E-AA08-E282-249FC15683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7117" y="2962868"/>
            <a:ext cx="914400" cy="914400"/>
          </a:xfrm>
          <a:prstGeom prst="rect">
            <a:avLst/>
          </a:prstGeom>
        </p:spPr>
      </p:pic>
      <p:pic>
        <p:nvPicPr>
          <p:cNvPr id="11" name="Bild 10" descr="Mappsökning med hel fyllning">
            <a:extLst>
              <a:ext uri="{FF2B5EF4-FFF2-40B4-BE49-F238E27FC236}">
                <a16:creationId xmlns:a16="http://schemas.microsoft.com/office/drawing/2014/main" id="{C3C571C2-061C-24D7-7C9A-0DBBB7A35C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7117" y="3823418"/>
            <a:ext cx="914400" cy="914400"/>
          </a:xfrm>
          <a:prstGeom prst="rect">
            <a:avLst/>
          </a:prstGeom>
        </p:spPr>
      </p:pic>
      <p:sp>
        <p:nvSpPr>
          <p:cNvPr id="18" name="textruta 17">
            <a:extLst>
              <a:ext uri="{FF2B5EF4-FFF2-40B4-BE49-F238E27FC236}">
                <a16:creationId xmlns:a16="http://schemas.microsoft.com/office/drawing/2014/main" id="{BC3D000E-8C09-E261-3EFD-2F7F0D15D892}"/>
              </a:ext>
            </a:extLst>
          </p:cNvPr>
          <p:cNvSpPr txBox="1"/>
          <p:nvPr/>
        </p:nvSpPr>
        <p:spPr>
          <a:xfrm>
            <a:off x="967117" y="5195018"/>
            <a:ext cx="11265031" cy="885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*Enligt förordning (1999:1134) om belastningsregister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Observera! Spara originalen hemma</a:t>
            </a:r>
          </a:p>
        </p:txBody>
      </p:sp>
    </p:spTree>
    <p:extLst>
      <p:ext uri="{BB962C8B-B14F-4D97-AF65-F5344CB8AC3E}">
        <p14:creationId xmlns:p14="http://schemas.microsoft.com/office/powerpoint/2010/main" val="4232338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DF89C6-DB63-55A0-8E7B-BF172E3DF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Inför 1 januari 2024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4FBD742-4BD4-DE26-5250-DC5836D433E2}"/>
              </a:ext>
            </a:extLst>
          </p:cNvPr>
          <p:cNvSpPr txBox="1"/>
          <p:nvPr/>
        </p:nvSpPr>
        <p:spPr>
          <a:xfrm>
            <a:off x="844464" y="1696720"/>
            <a:ext cx="828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Energimyndigheten kommer att skicka ut riktad information till sjöfartsoperatörer</a:t>
            </a:r>
          </a:p>
        </p:txBody>
      </p:sp>
      <p:pic>
        <p:nvPicPr>
          <p:cNvPr id="8" name="Bild 7" descr="E-post kontur">
            <a:extLst>
              <a:ext uri="{FF2B5EF4-FFF2-40B4-BE49-F238E27FC236}">
                <a16:creationId xmlns:a16="http://schemas.microsoft.com/office/drawing/2014/main" id="{AE4C6270-3833-C8F1-0A52-C0D794EE5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4014" y="5193693"/>
            <a:ext cx="751365" cy="751365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DB7B93EB-C12D-6FE6-5215-A7471879978F}"/>
              </a:ext>
            </a:extLst>
          </p:cNvPr>
          <p:cNvSpPr txBox="1"/>
          <p:nvPr/>
        </p:nvSpPr>
        <p:spPr>
          <a:xfrm>
            <a:off x="1940874" y="5569375"/>
            <a:ext cx="43200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dirty="0">
                <a:latin typeface="+mj-lt"/>
                <a:hlinkClick r:id="rId4" action="ppaction://hlinkfile"/>
              </a:rPr>
              <a:t>utslappshandel@energimyndigheten.se </a:t>
            </a:r>
            <a:endParaRPr lang="sv-SE" dirty="0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0135F634-6F48-E080-43DF-ECEC559897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89713"/>
              </p:ext>
            </p:extLst>
          </p:nvPr>
        </p:nvGraphicFramePr>
        <p:xfrm>
          <a:off x="976544" y="4330284"/>
          <a:ext cx="1055335" cy="914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5" imgW="914400" imgH="792360" progId="Excel.Sheet.12">
                  <p:embed/>
                </p:oleObj>
              </mc:Choice>
              <mc:Fallback>
                <p:oleObj name="Worksheet" showAsIcon="1" r:id="rId5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6544" y="4330284"/>
                        <a:ext cx="1055335" cy="914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6780D800-E252-2955-FB44-E72D36346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666901"/>
              </p:ext>
            </p:extLst>
          </p:nvPr>
        </p:nvGraphicFramePr>
        <p:xfrm>
          <a:off x="976544" y="2533876"/>
          <a:ext cx="8280400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6200">
                  <a:extLst>
                    <a:ext uri="{9D8B030D-6E8A-4147-A177-3AD203B41FA5}">
                      <a16:colId xmlns:a16="http://schemas.microsoft.com/office/drawing/2014/main" val="3347504156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7444486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36590084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3943257740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3788588869"/>
                    </a:ext>
                  </a:extLst>
                </a:gridCol>
              </a:tblGrid>
              <a:tr h="571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Kontaktlista för sjöfarten inom EU ETS</a:t>
                      </a:r>
                      <a:endParaRPr lang="sv-SE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 </a:t>
                      </a:r>
                      <a:endParaRPr lang="sv-SE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 </a:t>
                      </a:r>
                      <a:endParaRPr lang="sv-SE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625129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Organisationsnr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Organisations namn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Kontaktperson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Epostadress till kontaktperson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Telenr till kontaktperson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4518818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0663705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45248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261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B86464-0B95-0877-4205-A80802E4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 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B55F33-3A03-EB93-C599-7675B1B9A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Information om Sjöfartssektorn </a:t>
            </a:r>
            <a:endParaRPr lang="sv-SE" dirty="0"/>
          </a:p>
          <a:p>
            <a:r>
              <a:rPr lang="sv-SE" dirty="0">
                <a:hlinkClick r:id="rId3"/>
              </a:rPr>
              <a:t>Nyheter </a:t>
            </a:r>
            <a:endParaRPr lang="sv-SE" dirty="0"/>
          </a:p>
          <a:p>
            <a:r>
              <a:rPr lang="sv-SE" dirty="0">
                <a:hlinkClick r:id="rId4"/>
              </a:rPr>
              <a:t>Mer info om utsläppshandel på Naturvårdsverkets/ Energimyndighetens gemensamma webbplats</a:t>
            </a:r>
            <a:endParaRPr lang="sv-SE" dirty="0"/>
          </a:p>
          <a:p>
            <a:r>
              <a:rPr lang="sv-SE" dirty="0">
                <a:hlinkClick r:id="rId5"/>
              </a:rPr>
              <a:t>Besök unionsregistrets webbplats</a:t>
            </a:r>
          </a:p>
          <a:p>
            <a:endParaRPr lang="sv-SE" dirty="0"/>
          </a:p>
          <a:p>
            <a:r>
              <a:rPr lang="sv-SE" dirty="0">
                <a:hlinkClick r:id="rId6"/>
              </a:rPr>
              <a:t>Användarmanualer och guider finns på Energimyndighetens webbplats</a:t>
            </a:r>
          </a:p>
          <a:p>
            <a:r>
              <a:rPr lang="sv-SE" dirty="0">
                <a:hlinkClick r:id="rId7"/>
              </a:rPr>
              <a:t>Användarmanual för unionsregistret finns på europeiska kommissionens webbplats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1737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4D2192-6DDD-4E86-BD0D-C8BB97DF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Orolig för att missa något?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4F5EA64-CA75-237F-E533-3849834179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544" y="2219418"/>
            <a:ext cx="6136723" cy="3957544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Prenumerera på våra nyheter!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På vår webbplats kan du välja vilka ämnen du vill få uppdateringar om. På så sätt får du all ny info om utsläppshandel direkt till din e-post.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hlinkClick r:id="rId3"/>
              </a:rPr>
              <a:t>Prenumerera på nyheter om utsläppshandel</a:t>
            </a:r>
            <a:endParaRPr lang="sv-SE" dirty="0"/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4476A146-A401-AB4D-6375-F26AF9F07946}"/>
              </a:ext>
            </a:extLst>
          </p:cNvPr>
          <p:cNvGrpSpPr/>
          <p:nvPr/>
        </p:nvGrpSpPr>
        <p:grpSpPr>
          <a:xfrm>
            <a:off x="7386221" y="1253905"/>
            <a:ext cx="4472108" cy="5072883"/>
            <a:chOff x="7386221" y="1330745"/>
            <a:chExt cx="4472108" cy="5072883"/>
          </a:xfrm>
        </p:grpSpPr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0021DE74-D467-9DC5-F949-07A1D978A9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235" t="-2878" r="8121" b="2878"/>
            <a:stretch/>
          </p:blipFill>
          <p:spPr>
            <a:xfrm>
              <a:off x="7386221" y="1330745"/>
              <a:ext cx="4472108" cy="5072883"/>
            </a:xfrm>
            <a:prstGeom prst="rect">
              <a:avLst/>
            </a:prstGeom>
            <a:ln w="19050">
              <a:solidFill>
                <a:srgbClr val="006875"/>
              </a:solidFill>
            </a:ln>
          </p:spPr>
        </p:pic>
        <p:sp>
          <p:nvSpPr>
            <p:cNvPr id="6" name="Ellips 5">
              <a:extLst>
                <a:ext uri="{FF2B5EF4-FFF2-40B4-BE49-F238E27FC236}">
                  <a16:creationId xmlns:a16="http://schemas.microsoft.com/office/drawing/2014/main" id="{5660BF0F-A176-E485-7A2C-248E590ED382}"/>
                </a:ext>
              </a:extLst>
            </p:cNvPr>
            <p:cNvSpPr/>
            <p:nvPr/>
          </p:nvSpPr>
          <p:spPr>
            <a:xfrm>
              <a:off x="9151684" y="5734830"/>
              <a:ext cx="1290918" cy="2433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422086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B10450-5264-4B76-9C87-4356BCFC6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Frågor eller funderingar?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AB786A-202C-1157-B2E9-C3641C1E8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b="1" dirty="0"/>
              <a:t>Kontakt: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        </a:t>
            </a:r>
            <a:r>
              <a:rPr lang="sv-SE" sz="2400" dirty="0"/>
              <a:t> utslappshandel@energimyndigheten.se</a:t>
            </a:r>
            <a:r>
              <a:rPr lang="sv-SE" dirty="0"/>
              <a:t> </a:t>
            </a:r>
            <a:endParaRPr lang="sv-SE" dirty="0">
              <a:cs typeface="Arial"/>
            </a:endParaRPr>
          </a:p>
          <a:p>
            <a:pPr marL="0" indent="0">
              <a:buNone/>
            </a:pPr>
            <a:r>
              <a:rPr lang="sv-SE" dirty="0"/>
              <a:t>         </a:t>
            </a:r>
            <a:endParaRPr lang="sv-SE" dirty="0">
              <a:cs typeface="Arial"/>
            </a:endParaRPr>
          </a:p>
          <a:p>
            <a:pPr marL="0" indent="0">
              <a:buNone/>
            </a:pPr>
            <a:r>
              <a:rPr lang="sv-SE" dirty="0"/>
              <a:t>        </a:t>
            </a:r>
            <a:r>
              <a:rPr lang="sv-SE" sz="2400" dirty="0"/>
              <a:t> 016-544 23 00</a:t>
            </a:r>
            <a:endParaRPr lang="sv-SE" sz="2400" dirty="0">
              <a:cs typeface="Arial"/>
            </a:endParaRPr>
          </a:p>
          <a:p>
            <a:endParaRPr lang="sv-SE" dirty="0"/>
          </a:p>
        </p:txBody>
      </p:sp>
      <p:pic>
        <p:nvPicPr>
          <p:cNvPr id="7" name="Bild 6" descr="E-post med hel fyllning">
            <a:extLst>
              <a:ext uri="{FF2B5EF4-FFF2-40B4-BE49-F238E27FC236}">
                <a16:creationId xmlns:a16="http://schemas.microsoft.com/office/drawing/2014/main" id="{2C5E0AA0-EAE5-3EF6-55DF-7F4891D99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6544" y="2884714"/>
            <a:ext cx="653143" cy="653143"/>
          </a:xfrm>
          <a:prstGeom prst="rect">
            <a:avLst/>
          </a:prstGeom>
        </p:spPr>
      </p:pic>
      <p:pic>
        <p:nvPicPr>
          <p:cNvPr id="8" name="Platshållare för innehåll 4" descr="Telefon med hel fyllning">
            <a:extLst>
              <a:ext uri="{FF2B5EF4-FFF2-40B4-BE49-F238E27FC236}">
                <a16:creationId xmlns:a16="http://schemas.microsoft.com/office/drawing/2014/main" id="{2A6B317F-D78B-08FF-7796-A621260452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6858" y="3815554"/>
            <a:ext cx="732514" cy="73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3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853AA-1B08-4708-92AA-D18A472F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  <a:endParaRPr lang="en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8B1D34-D06A-4C50-B2BD-00D6F36B3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3" y="1679473"/>
            <a:ext cx="10377256" cy="3499053"/>
          </a:xfrm>
        </p:spPr>
        <p:txBody>
          <a:bodyPr/>
          <a:lstStyle/>
          <a:p>
            <a:r>
              <a:rPr lang="sv-SE" dirty="0"/>
              <a:t>Energimyndighetens roll</a:t>
            </a:r>
          </a:p>
          <a:p>
            <a:r>
              <a:rPr lang="sv-SE" dirty="0"/>
              <a:t>Unionsregistret</a:t>
            </a:r>
          </a:p>
          <a:p>
            <a:r>
              <a:rPr lang="sv-SE" dirty="0"/>
              <a:t>Handel med utsläppsrätter</a:t>
            </a:r>
          </a:p>
          <a:p>
            <a:r>
              <a:rPr lang="sv-SE" dirty="0"/>
              <a:t>Avgifter </a:t>
            </a:r>
          </a:p>
          <a:p>
            <a:r>
              <a:rPr lang="sv-SE" dirty="0"/>
              <a:t>Viktiga datum</a:t>
            </a:r>
          </a:p>
          <a:p>
            <a:r>
              <a:rPr lang="sv-SE" dirty="0"/>
              <a:t>Nytt inom kontoföringen</a:t>
            </a:r>
          </a:p>
          <a:p>
            <a:r>
              <a:rPr lang="sv-SE" dirty="0"/>
              <a:t>Inför 1 januari 2024</a:t>
            </a:r>
          </a:p>
          <a:p>
            <a:r>
              <a:rPr lang="sv-SE" dirty="0"/>
              <a:t>Övrig information 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557141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D76E642-6AC2-454F-AD94-CE7DFC2DC5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Handel med utsläppsrätter</a:t>
            </a:r>
            <a:endParaRPr lang="en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ACB39046-995B-45C4-8E16-FE6C464592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029701" y="4810234"/>
            <a:ext cx="2813050" cy="169274"/>
          </a:xfrm>
        </p:spPr>
        <p:txBody>
          <a:bodyPr/>
          <a:lstStyle/>
          <a:p>
            <a:r>
              <a:rPr lang="sv-SE" dirty="0"/>
              <a:t>Unionsregistret </a:t>
            </a:r>
            <a:endParaRPr lang="en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6D82F2E-A8F0-4E18-8072-0EF6A7FB88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88880" y="5007024"/>
            <a:ext cx="2855348" cy="169274"/>
          </a:xfrm>
        </p:spPr>
        <p:txBody>
          <a:bodyPr/>
          <a:lstStyle/>
          <a:p>
            <a:r>
              <a:rPr lang="sv-SE" dirty="0"/>
              <a:t>016-5442300</a:t>
            </a:r>
            <a:endParaRPr lang="en-SE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4D319E37-28C0-4E8F-9104-D0DC921DAF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37839" y="5203814"/>
            <a:ext cx="3007863" cy="169274"/>
          </a:xfrm>
        </p:spPr>
        <p:txBody>
          <a:bodyPr/>
          <a:lstStyle/>
          <a:p>
            <a:r>
              <a:rPr lang="sv-SE" dirty="0"/>
              <a:t>utslappshandel@energimyndigheten.se</a:t>
            </a:r>
            <a:endParaRPr lang="en-SE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893D1013-E9A4-40F0-9403-948E5DD889C6}"/>
              </a:ext>
            </a:extLst>
          </p:cNvPr>
          <p:cNvSpPr txBox="1"/>
          <p:nvPr/>
        </p:nvSpPr>
        <p:spPr>
          <a:xfrm>
            <a:off x="8650061" y="5803769"/>
            <a:ext cx="319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200" dirty="0">
                <a:solidFill>
                  <a:schemeClr val="bg1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www.energimyndigheten.se/utslappshandel</a:t>
            </a:r>
            <a:endParaRPr lang="sv-SE" sz="12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SE" sz="12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1" name="Bildobjekt 10" descr="En bild som visar ritning&#10;&#10;Automatiskt genererad beskrivning">
            <a:hlinkClick r:id="rId4"/>
            <a:extLst>
              <a:ext uri="{FF2B5EF4-FFF2-40B4-BE49-F238E27FC236}">
                <a16:creationId xmlns:a16="http://schemas.microsoft.com/office/drawing/2014/main" id="{88BB1255-1ADA-4807-A79D-B2362871389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073" y="6276349"/>
            <a:ext cx="357253" cy="303806"/>
          </a:xfrm>
          <a:prstGeom prst="rect">
            <a:avLst/>
          </a:prstGeom>
        </p:spPr>
      </p:pic>
      <p:pic>
        <p:nvPicPr>
          <p:cNvPr id="12" name="Bildobjekt 11" descr="Twitter ikon.">
            <a:hlinkClick r:id="rId6"/>
            <a:extLst>
              <a:ext uri="{FF2B5EF4-FFF2-40B4-BE49-F238E27FC236}">
                <a16:creationId xmlns:a16="http://schemas.microsoft.com/office/drawing/2014/main" id="{5480057F-C149-4B91-A0A0-AB1EEFC513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593" y="6275418"/>
            <a:ext cx="305669" cy="305669"/>
          </a:xfrm>
          <a:prstGeom prst="rect">
            <a:avLst/>
          </a:prstGeom>
        </p:spPr>
      </p:pic>
      <p:pic>
        <p:nvPicPr>
          <p:cNvPr id="13" name="Bildobjekt 12" descr="En bild som visar ritning&#10;&#10;Automatiskt genererad beskrivning">
            <a:hlinkClick r:id="rId8"/>
            <a:extLst>
              <a:ext uri="{FF2B5EF4-FFF2-40B4-BE49-F238E27FC236}">
                <a16:creationId xmlns:a16="http://schemas.microsoft.com/office/drawing/2014/main" id="{505EFC74-C47A-41EE-86C1-BE003065440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529" y="6276350"/>
            <a:ext cx="305668" cy="303805"/>
          </a:xfrm>
          <a:prstGeom prst="rect">
            <a:avLst/>
          </a:prstGeom>
        </p:spPr>
      </p:pic>
      <p:pic>
        <p:nvPicPr>
          <p:cNvPr id="14" name="Bildobjekt 13" descr="En bild som visar skjorta, ritning, bord&#10;&#10;Automatiskt genererad beskrivning">
            <a:hlinkClick r:id="rId10"/>
            <a:extLst>
              <a:ext uri="{FF2B5EF4-FFF2-40B4-BE49-F238E27FC236}">
                <a16:creationId xmlns:a16="http://schemas.microsoft.com/office/drawing/2014/main" id="{D2C18A04-94DD-41D1-BF90-5E3AC0F2FD6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465" y="6306311"/>
            <a:ext cx="345578" cy="24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76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495E4C-DD5C-2383-0DF3-91A8A7BA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Energimyndighetens roll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AE39DB-AB24-F1F1-0D9C-12360EC04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Utsedda som Kontoföringsmyndighet enligt svensk lagstiftning.</a:t>
            </a:r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</a:rPr>
              <a:t>Energimyndigheten administrerar den svenska delen av unionsregistret inklusive support till aktörer i unionsregistret.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480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E61448-D95E-3860-4E2C-2313CB22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Unionsregistret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AF4639-B3B0-3CD8-8C7F-82C2B792E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Unionsregistret är en elektronisk plattform där alla överföring bokförs</a:t>
            </a:r>
          </a:p>
          <a:p>
            <a:r>
              <a:rPr lang="sv-SE" dirty="0"/>
              <a:t>Notering och överlämnandet sker i unionsregistret</a:t>
            </a:r>
          </a:p>
          <a:p>
            <a:r>
              <a:rPr lang="sv-SE" dirty="0"/>
              <a:t>Unionsregistret är ingen handelsplattform </a:t>
            </a:r>
          </a:p>
          <a:p>
            <a:r>
              <a:rPr lang="sv-SE" dirty="0"/>
              <a:t>Verksamhetsutövare administrerar sitt egna konto i unionsregistret</a:t>
            </a:r>
          </a:p>
          <a:p>
            <a:r>
              <a:rPr lang="sv-SE" dirty="0"/>
              <a:t>Ansökan om behörighet till unionsregistret sker via Energimyndighetens ”Mina sidor”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198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9F8B19-FCA0-BBCD-DA29-32FC341D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Handel av utsläppsrätter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574B21-8C92-9203-9165-1574389FA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Inte möjligt att öppna depåkonto för sjöfartygsoperatörer i unionsregistret ännu</a:t>
            </a:r>
          </a:p>
          <a:p>
            <a:pPr algn="l"/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</a:rPr>
              <a:t>För att </a:t>
            </a:r>
            <a:r>
              <a:rPr lang="sv-SE" dirty="0">
                <a:solidFill>
                  <a:srgbClr val="000000"/>
                </a:solidFill>
                <a:latin typeface="HelveticaNeueRoman"/>
              </a:rPr>
              <a:t>köpa utsläppsrätter</a:t>
            </a:r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</a:rPr>
              <a:t> måste du som vill handla själv vända dig till en motpart: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</a:rPr>
              <a:t>Handel kan ske både genom så kallad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HelveticaNeueRoman"/>
              </a:rPr>
              <a:t>spothandel</a:t>
            </a:r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</a:rPr>
              <a:t> där enheter omedelbart efter köp förs över till köparen, OTC: </a:t>
            </a:r>
            <a:r>
              <a:rPr lang="sv-SE" dirty="0">
                <a:solidFill>
                  <a:srgbClr val="000000"/>
                </a:solidFill>
                <a:latin typeface="HelveticaNeueRoman"/>
                <a:hlinkClick r:id="rId2"/>
              </a:rPr>
              <a:t>EUTL</a:t>
            </a:r>
            <a:r>
              <a:rPr lang="sv-SE" dirty="0">
                <a:solidFill>
                  <a:srgbClr val="000000"/>
                </a:solidFill>
                <a:latin typeface="HelveticaNeueRoman"/>
              </a:rPr>
              <a:t> Alla som har ett konto i unionsregistret bedriva OTC-handel</a:t>
            </a:r>
            <a:endParaRPr lang="sv-SE" b="0" i="0" dirty="0">
              <a:solidFill>
                <a:srgbClr val="000000"/>
              </a:solidFill>
              <a:effectLst/>
              <a:latin typeface="HelveticaNeueRoman"/>
            </a:endParaRP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</a:rPr>
              <a:t>Utsläppsrätter säljs även av EU:s medlemsstater på auktion genom </a:t>
            </a:r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  <a:hlinkClick r:id="rId3"/>
              </a:rPr>
              <a:t>EEX</a:t>
            </a:r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</a:rPr>
              <a:t> eller </a:t>
            </a:r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  <a:hlinkClick r:id="rId4"/>
              </a:rPr>
              <a:t>ICE</a:t>
            </a:r>
            <a:endParaRPr lang="sv-SE" b="0" i="0" dirty="0">
              <a:solidFill>
                <a:srgbClr val="000000"/>
              </a:solidFill>
              <a:effectLst/>
              <a:latin typeface="HelveticaNeueRoman"/>
            </a:endParaRPr>
          </a:p>
          <a:p>
            <a:pPr lvl="1"/>
            <a:r>
              <a:rPr lang="sv-SE" dirty="0">
                <a:solidFill>
                  <a:srgbClr val="000000"/>
                </a:solidFill>
                <a:latin typeface="HelveticaNeueRoman"/>
              </a:rPr>
              <a:t>Handeln kan ske genom hjälp av mellanhand, s.k. mäklare.</a:t>
            </a:r>
            <a:endParaRPr lang="sv-SE" b="0" i="0" dirty="0">
              <a:solidFill>
                <a:srgbClr val="000000"/>
              </a:solidFill>
              <a:effectLst/>
              <a:latin typeface="HelveticaNeueRoman"/>
            </a:endParaRP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337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9EA606-2A93-5973-7DDB-6352FF8BF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Kort om auktionering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489043-7B33-415D-169E-B69BFC601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Auktionering är standardmetoden för att fördela utsläppsrätter inom EU ETS</a:t>
            </a:r>
          </a:p>
          <a:p>
            <a:r>
              <a:rPr lang="sv-SE" dirty="0"/>
              <a:t>Styrs av </a:t>
            </a:r>
            <a:r>
              <a:rPr lang="sv-SE" dirty="0">
                <a:hlinkClick r:id="rId2"/>
              </a:rPr>
              <a:t>auktioneringsförordningen</a:t>
            </a:r>
            <a:r>
              <a:rPr lang="sv-SE" dirty="0"/>
              <a:t>, reglerar </a:t>
            </a:r>
            <a:r>
              <a:rPr lang="sv-SE" dirty="0" err="1"/>
              <a:t>bl.a</a:t>
            </a:r>
            <a:r>
              <a:rPr lang="sv-SE" dirty="0"/>
              <a:t> leverans, auktionskalender.</a:t>
            </a:r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</a:rPr>
              <a:t>Den som uppfyller kraven hos respektive auktionsplattform kan delta i auktionerna.</a:t>
            </a:r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HelveticaNeueRoman"/>
              </a:rPr>
              <a:t> Auktionerna sker via internet och auktionsplattformarna erbjuder också dedikerade anslutningar.</a:t>
            </a:r>
            <a:endParaRPr lang="sv-SE" dirty="0"/>
          </a:p>
          <a:p>
            <a:r>
              <a:rPr lang="sv-SE" dirty="0" err="1"/>
              <a:t>Webinar</a:t>
            </a:r>
            <a:r>
              <a:rPr lang="sv-SE" dirty="0"/>
              <a:t> om auktionering </a:t>
            </a:r>
            <a:r>
              <a:rPr lang="fr-FR" dirty="0">
                <a:hlinkClick r:id="rId3"/>
              </a:rPr>
              <a:t>EU ETS </a:t>
            </a:r>
            <a:r>
              <a:rPr lang="fr-FR" dirty="0" err="1">
                <a:hlinkClick r:id="rId3"/>
              </a:rPr>
              <a:t>Auctions</a:t>
            </a:r>
            <a:r>
              <a:rPr lang="fr-FR" dirty="0">
                <a:hlinkClick r:id="rId3"/>
              </a:rPr>
              <a:t> (eex.com)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206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E8B348-1E2F-2363-AE45-5B1FADDCC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Avgifter för konton i unionsregistret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E874FF-A2C8-101F-3565-2024328CA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4" y="1580884"/>
            <a:ext cx="10377256" cy="349905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Årsavgiften debiteras i förskott enligt förordning (2020:1180) om vissa utsläpp av växthusgaser.</a:t>
            </a:r>
          </a:p>
          <a:p>
            <a:pPr marL="541020" lvl="1" indent="-283845"/>
            <a:r>
              <a:rPr lang="sv-SE" dirty="0"/>
              <a:t>Fakturering för 2024 årsavgifter skickades ut i oktober. </a:t>
            </a:r>
            <a:endParaRPr lang="sv-SE" dirty="0">
              <a:cs typeface="Arial"/>
            </a:endParaRPr>
          </a:p>
          <a:p>
            <a:endParaRPr lang="sv-SE" dirty="0"/>
          </a:p>
          <a:p>
            <a:r>
              <a:rPr lang="sv-SE" dirty="0" err="1"/>
              <a:t>Handelskonton</a:t>
            </a:r>
            <a:r>
              <a:rPr lang="sv-SE" dirty="0"/>
              <a:t> </a:t>
            </a:r>
            <a:endParaRPr lang="sv-SE" dirty="0">
              <a:cs typeface="Arial"/>
            </a:endParaRPr>
          </a:p>
          <a:p>
            <a:pPr marL="541020" lvl="1" indent="-283845"/>
            <a:r>
              <a:rPr lang="sv-SE" dirty="0"/>
              <a:t>Ansökningsavgift SEK 3 600 + Årsavgift SEK 2 000</a:t>
            </a:r>
            <a:endParaRPr lang="sv-SE" dirty="0">
              <a:cs typeface="Arial"/>
            </a:endParaRPr>
          </a:p>
          <a:p>
            <a:endParaRPr lang="sv-SE" dirty="0"/>
          </a:p>
          <a:p>
            <a:pPr marL="0" indent="0">
              <a:buNone/>
            </a:pPr>
            <a:endParaRPr lang="sv-SE" dirty="0">
              <a:cs typeface="Arial"/>
            </a:endParaRP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238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9A3F4-BBFC-F5F8-B5F5-A6E6B6408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datum inom EU ETS 2024</a:t>
            </a:r>
          </a:p>
        </p:txBody>
      </p:sp>
      <p:sp>
        <p:nvSpPr>
          <p:cNvPr id="4" name="Pil: femhörning 3">
            <a:extLst>
              <a:ext uri="{FF2B5EF4-FFF2-40B4-BE49-F238E27FC236}">
                <a16:creationId xmlns:a16="http://schemas.microsoft.com/office/drawing/2014/main" id="{600CA3E8-45F4-8ED0-F887-BA9BEC9304A3}"/>
              </a:ext>
            </a:extLst>
          </p:cNvPr>
          <p:cNvSpPr/>
          <p:nvPr/>
        </p:nvSpPr>
        <p:spPr>
          <a:xfrm>
            <a:off x="280697" y="3664100"/>
            <a:ext cx="11112429" cy="484632"/>
          </a:xfrm>
          <a:prstGeom prst="homePlate">
            <a:avLst/>
          </a:prstGeom>
          <a:solidFill>
            <a:srgbClr val="50B26C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2A80B99-18AD-F1D0-A9B6-5D09DB2575FA}"/>
              </a:ext>
            </a:extLst>
          </p:cNvPr>
          <p:cNvSpPr txBox="1"/>
          <p:nvPr/>
        </p:nvSpPr>
        <p:spPr>
          <a:xfrm>
            <a:off x="1290235" y="3731829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feb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9D872CC-A320-0FCA-D3B5-EBDD42D113A3}"/>
              </a:ext>
            </a:extLst>
          </p:cNvPr>
          <p:cNvSpPr txBox="1"/>
          <p:nvPr/>
        </p:nvSpPr>
        <p:spPr>
          <a:xfrm>
            <a:off x="2186658" y="3732971"/>
            <a:ext cx="564775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mar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F302CFD-E9F8-1DB4-5185-EB2C5CAD35CB}"/>
              </a:ext>
            </a:extLst>
          </p:cNvPr>
          <p:cNvSpPr txBox="1"/>
          <p:nvPr/>
        </p:nvSpPr>
        <p:spPr>
          <a:xfrm>
            <a:off x="3047800" y="3732971"/>
            <a:ext cx="554067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apr</a:t>
            </a:r>
            <a:endParaRPr lang="sv-SE" sz="16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8885FA6C-EA06-8A3B-6A46-4759EA0C6FAD}"/>
              </a:ext>
            </a:extLst>
          </p:cNvPr>
          <p:cNvSpPr txBox="1"/>
          <p:nvPr/>
        </p:nvSpPr>
        <p:spPr>
          <a:xfrm>
            <a:off x="3900449" y="3732316"/>
            <a:ext cx="540790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maj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AECBB66-03B4-7BC7-2B5E-93C5BE3FC779}"/>
              </a:ext>
            </a:extLst>
          </p:cNvPr>
          <p:cNvSpPr txBox="1"/>
          <p:nvPr/>
        </p:nvSpPr>
        <p:spPr>
          <a:xfrm>
            <a:off x="4651933" y="2003102"/>
            <a:ext cx="1856510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 dirty="0">
                <a:latin typeface="Arial"/>
                <a:cs typeface="Arial"/>
              </a:rPr>
              <a:t>30 juni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Sista dag för Energimyndigheten att tilldela årets utsläppsrätter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9373265-A017-4EC2-769D-9432C56AE937}"/>
              </a:ext>
            </a:extLst>
          </p:cNvPr>
          <p:cNvSpPr txBox="1"/>
          <p:nvPr/>
        </p:nvSpPr>
        <p:spPr>
          <a:xfrm>
            <a:off x="2075728" y="1499228"/>
            <a:ext cx="1856510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 dirty="0">
                <a:latin typeface="Arial"/>
                <a:cs typeface="Arial"/>
              </a:rPr>
              <a:t>31 mars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Sista dag för företag att lämna verifierad utsläppsrapport till Naturvårdsverket och notera utsläpp i unionsregistret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DD3B7DFE-6C78-902B-0CFE-9B1BE33CDF48}"/>
              </a:ext>
            </a:extLst>
          </p:cNvPr>
          <p:cNvSpPr txBox="1"/>
          <p:nvPr/>
        </p:nvSpPr>
        <p:spPr>
          <a:xfrm>
            <a:off x="1960463" y="4595595"/>
            <a:ext cx="2304473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 dirty="0">
                <a:latin typeface="Arial"/>
                <a:cs typeface="Arial"/>
              </a:rPr>
              <a:t>1 april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Konton spärras för utgående transaktioner för företag som inte 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har ett noterat och 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godkänt årsutsläpp i unionsregistret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FF75AAE8-64CB-24F7-2CCB-6BC855050880}"/>
              </a:ext>
            </a:extLst>
          </p:cNvPr>
          <p:cNvSpPr txBox="1"/>
          <p:nvPr/>
        </p:nvSpPr>
        <p:spPr>
          <a:xfrm>
            <a:off x="7311831" y="4604217"/>
            <a:ext cx="1960822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 dirty="0">
                <a:latin typeface="Arial"/>
                <a:cs typeface="Arial"/>
              </a:rPr>
              <a:t>30 september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Sista dag för företag att överlämna utsläppsrätter i unionsregistret</a:t>
            </a:r>
          </a:p>
        </p:txBody>
      </p:sp>
      <p:sp>
        <p:nvSpPr>
          <p:cNvPr id="13" name="Blockbåge 12">
            <a:extLst>
              <a:ext uri="{FF2B5EF4-FFF2-40B4-BE49-F238E27FC236}">
                <a16:creationId xmlns:a16="http://schemas.microsoft.com/office/drawing/2014/main" id="{1B830580-49BE-9E63-60BF-476DF0CA9EDD}"/>
              </a:ext>
            </a:extLst>
          </p:cNvPr>
          <p:cNvSpPr/>
          <p:nvPr/>
        </p:nvSpPr>
        <p:spPr>
          <a:xfrm rot="10800000">
            <a:off x="2099088" y="2311522"/>
            <a:ext cx="1801092" cy="928539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4" name="Blockbåge 13">
            <a:extLst>
              <a:ext uri="{FF2B5EF4-FFF2-40B4-BE49-F238E27FC236}">
                <a16:creationId xmlns:a16="http://schemas.microsoft.com/office/drawing/2014/main" id="{DE685688-4BF9-B27B-D339-D7FD07B9D003}"/>
              </a:ext>
            </a:extLst>
          </p:cNvPr>
          <p:cNvSpPr/>
          <p:nvPr/>
        </p:nvSpPr>
        <p:spPr>
          <a:xfrm rot="10800000">
            <a:off x="4679642" y="2345197"/>
            <a:ext cx="1801092" cy="937703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9AB624FC-651A-8E27-2646-4D98C39A0F1F}"/>
              </a:ext>
            </a:extLst>
          </p:cNvPr>
          <p:cNvCxnSpPr/>
          <p:nvPr/>
        </p:nvCxnSpPr>
        <p:spPr>
          <a:xfrm>
            <a:off x="3112701" y="4086428"/>
            <a:ext cx="0" cy="441759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ruta 15">
            <a:extLst>
              <a:ext uri="{FF2B5EF4-FFF2-40B4-BE49-F238E27FC236}">
                <a16:creationId xmlns:a16="http://schemas.microsoft.com/office/drawing/2014/main" id="{409FC1AD-3C36-A159-8953-4FB359D54730}"/>
              </a:ext>
            </a:extLst>
          </p:cNvPr>
          <p:cNvSpPr txBox="1"/>
          <p:nvPr/>
        </p:nvSpPr>
        <p:spPr>
          <a:xfrm>
            <a:off x="501988" y="3731829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jan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8AA01C2-D58C-71CE-B9B0-9CD436A0C0DC}"/>
              </a:ext>
            </a:extLst>
          </p:cNvPr>
          <p:cNvSpPr txBox="1"/>
          <p:nvPr/>
        </p:nvSpPr>
        <p:spPr>
          <a:xfrm>
            <a:off x="4750155" y="3731509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jun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A9CF91BF-BB1D-11C5-76BC-8406C3C68FC8}"/>
              </a:ext>
            </a:extLst>
          </p:cNvPr>
          <p:cNvSpPr txBox="1"/>
          <p:nvPr/>
        </p:nvSpPr>
        <p:spPr>
          <a:xfrm>
            <a:off x="5623199" y="3729031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jul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C06DD7D8-A228-157C-958E-581D33F04762}"/>
              </a:ext>
            </a:extLst>
          </p:cNvPr>
          <p:cNvSpPr txBox="1"/>
          <p:nvPr/>
        </p:nvSpPr>
        <p:spPr>
          <a:xfrm>
            <a:off x="6515321" y="3734614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aug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C35A41E7-5E4C-2D94-229F-AC43DFB005C1}"/>
              </a:ext>
            </a:extLst>
          </p:cNvPr>
          <p:cNvSpPr txBox="1"/>
          <p:nvPr/>
        </p:nvSpPr>
        <p:spPr>
          <a:xfrm>
            <a:off x="7404155" y="3731509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sep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F4516A47-DF08-82A9-C22E-4187B3C4F2C8}"/>
              </a:ext>
            </a:extLst>
          </p:cNvPr>
          <p:cNvSpPr txBox="1"/>
          <p:nvPr/>
        </p:nvSpPr>
        <p:spPr>
          <a:xfrm>
            <a:off x="8317742" y="3731985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okt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3DEC3A11-51C7-908D-AA6A-B2C22CE11432}"/>
              </a:ext>
            </a:extLst>
          </p:cNvPr>
          <p:cNvSpPr txBox="1"/>
          <p:nvPr/>
        </p:nvSpPr>
        <p:spPr>
          <a:xfrm>
            <a:off x="9189466" y="3717255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nov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EB29A89A-0DAF-DD50-40CB-54328E819CC8}"/>
              </a:ext>
            </a:extLst>
          </p:cNvPr>
          <p:cNvSpPr txBox="1"/>
          <p:nvPr/>
        </p:nvSpPr>
        <p:spPr>
          <a:xfrm>
            <a:off x="10061191" y="3715634"/>
            <a:ext cx="571039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chemeClr val="bg1"/>
                </a:solidFill>
                <a:latin typeface="Arial"/>
                <a:cs typeface="Arial"/>
              </a:rPr>
              <a:t>dec</a:t>
            </a:r>
          </a:p>
        </p:txBody>
      </p: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7804462C-94FD-E235-D269-513325210EB7}"/>
              </a:ext>
            </a:extLst>
          </p:cNvPr>
          <p:cNvCxnSpPr>
            <a:cxnSpLocks/>
          </p:cNvCxnSpPr>
          <p:nvPr/>
        </p:nvCxnSpPr>
        <p:spPr>
          <a:xfrm flipH="1">
            <a:off x="5580017" y="3271373"/>
            <a:ext cx="975" cy="416986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Blockbåge 24">
            <a:extLst>
              <a:ext uri="{FF2B5EF4-FFF2-40B4-BE49-F238E27FC236}">
                <a16:creationId xmlns:a16="http://schemas.microsoft.com/office/drawing/2014/main" id="{FD8F5082-6107-74E3-5E8E-4869D60D92EC}"/>
              </a:ext>
            </a:extLst>
          </p:cNvPr>
          <p:cNvSpPr/>
          <p:nvPr/>
        </p:nvSpPr>
        <p:spPr>
          <a:xfrm rot="10800000" flipV="1">
            <a:off x="2212153" y="4491000"/>
            <a:ext cx="1801092" cy="1073636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7BA4FEB1-1576-3D0D-C0E4-59C0EC23368C}"/>
              </a:ext>
            </a:extLst>
          </p:cNvPr>
          <p:cNvSpPr txBox="1"/>
          <p:nvPr/>
        </p:nvSpPr>
        <p:spPr>
          <a:xfrm>
            <a:off x="9565436" y="4866154"/>
            <a:ext cx="2488276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 dirty="0">
                <a:latin typeface="Arial"/>
                <a:cs typeface="Arial"/>
              </a:rPr>
              <a:t>31 december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Sista dag för intyg om att kontouppgifter i unionsregistret fortfarande 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är fullständiga, aktuella, tillförlitliga och sanningsenliga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D4FE293F-A957-8443-9F0D-1927F146BBBF}"/>
              </a:ext>
            </a:extLst>
          </p:cNvPr>
          <p:cNvSpPr txBox="1"/>
          <p:nvPr/>
        </p:nvSpPr>
        <p:spPr>
          <a:xfrm>
            <a:off x="9815616" y="1979168"/>
            <a:ext cx="1839862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 dirty="0">
                <a:latin typeface="Arial"/>
                <a:cs typeface="Arial"/>
              </a:rPr>
              <a:t>31 december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Sista dag för betalning av årsavgift för </a:t>
            </a:r>
            <a:r>
              <a:rPr lang="sv-SE" sz="1400" err="1">
                <a:latin typeface="Arial"/>
                <a:cs typeface="Arial"/>
              </a:rPr>
              <a:t>handelskonton</a:t>
            </a:r>
            <a:endParaRPr lang="sv-SE" sz="1400">
              <a:latin typeface="Arial"/>
              <a:cs typeface="Arial"/>
            </a:endParaRPr>
          </a:p>
        </p:txBody>
      </p:sp>
      <p:sp>
        <p:nvSpPr>
          <p:cNvPr id="28" name="Blockbåge 27">
            <a:extLst>
              <a:ext uri="{FF2B5EF4-FFF2-40B4-BE49-F238E27FC236}">
                <a16:creationId xmlns:a16="http://schemas.microsoft.com/office/drawing/2014/main" id="{84737002-0C76-F125-6142-E4CAD962A601}"/>
              </a:ext>
            </a:extLst>
          </p:cNvPr>
          <p:cNvSpPr/>
          <p:nvPr/>
        </p:nvSpPr>
        <p:spPr>
          <a:xfrm rot="10800000">
            <a:off x="9831491" y="2379830"/>
            <a:ext cx="1801092" cy="937703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5F6F08F6-F4BA-00D0-1983-090E3C1B93E0}"/>
              </a:ext>
            </a:extLst>
          </p:cNvPr>
          <p:cNvCxnSpPr>
            <a:cxnSpLocks/>
          </p:cNvCxnSpPr>
          <p:nvPr/>
        </p:nvCxnSpPr>
        <p:spPr>
          <a:xfrm>
            <a:off x="10734898" y="3300773"/>
            <a:ext cx="1" cy="420321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ckbåge 29">
            <a:extLst>
              <a:ext uri="{FF2B5EF4-FFF2-40B4-BE49-F238E27FC236}">
                <a16:creationId xmlns:a16="http://schemas.microsoft.com/office/drawing/2014/main" id="{58BAEB5F-FA37-F140-E505-70D4C298D565}"/>
              </a:ext>
            </a:extLst>
          </p:cNvPr>
          <p:cNvSpPr/>
          <p:nvPr/>
        </p:nvSpPr>
        <p:spPr>
          <a:xfrm rot="10800000" flipV="1">
            <a:off x="9845420" y="4594195"/>
            <a:ext cx="1801092" cy="1073636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423BE3EC-6E3D-32EB-DF61-D75C5BD5BD49}"/>
              </a:ext>
            </a:extLst>
          </p:cNvPr>
          <p:cNvCxnSpPr>
            <a:cxnSpLocks/>
          </p:cNvCxnSpPr>
          <p:nvPr/>
        </p:nvCxnSpPr>
        <p:spPr>
          <a:xfrm>
            <a:off x="10730091" y="4092903"/>
            <a:ext cx="4807" cy="530796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6FD7C455-F7C1-B16E-D796-6060C05FD7FA}"/>
              </a:ext>
            </a:extLst>
          </p:cNvPr>
          <p:cNvCxnSpPr>
            <a:cxnSpLocks/>
          </p:cNvCxnSpPr>
          <p:nvPr/>
        </p:nvCxnSpPr>
        <p:spPr>
          <a:xfrm>
            <a:off x="2997020" y="3205747"/>
            <a:ext cx="4807" cy="491109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ruta 32">
            <a:extLst>
              <a:ext uri="{FF2B5EF4-FFF2-40B4-BE49-F238E27FC236}">
                <a16:creationId xmlns:a16="http://schemas.microsoft.com/office/drawing/2014/main" id="{B54012FA-5F82-E100-6D2B-0CAEF5D3DE58}"/>
              </a:ext>
            </a:extLst>
          </p:cNvPr>
          <p:cNvSpPr txBox="1"/>
          <p:nvPr/>
        </p:nvSpPr>
        <p:spPr>
          <a:xfrm>
            <a:off x="7234675" y="1437206"/>
            <a:ext cx="2304473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400" b="1" dirty="0">
                <a:latin typeface="Arial"/>
                <a:cs typeface="Arial"/>
              </a:rPr>
              <a:t>30 november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Energimyndigheten skickar e-post till alla kontoombud och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kontoinnehavare som omfattas av årets granskning av </a:t>
            </a:r>
          </a:p>
          <a:p>
            <a:pPr algn="ctr"/>
            <a:r>
              <a:rPr lang="sv-SE" sz="1400" dirty="0">
                <a:latin typeface="Arial"/>
                <a:cs typeface="Arial"/>
              </a:rPr>
              <a:t>behörighet</a:t>
            </a:r>
          </a:p>
        </p:txBody>
      </p:sp>
      <p:sp>
        <p:nvSpPr>
          <p:cNvPr id="34" name="Blockbåge 33">
            <a:extLst>
              <a:ext uri="{FF2B5EF4-FFF2-40B4-BE49-F238E27FC236}">
                <a16:creationId xmlns:a16="http://schemas.microsoft.com/office/drawing/2014/main" id="{67BE06BD-1DE2-654C-9F54-304B81B059F3}"/>
              </a:ext>
            </a:extLst>
          </p:cNvPr>
          <p:cNvSpPr/>
          <p:nvPr/>
        </p:nvSpPr>
        <p:spPr>
          <a:xfrm rot="10800000" flipV="1">
            <a:off x="7391696" y="4410570"/>
            <a:ext cx="1801092" cy="1073636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35" name="Blockbåge 34">
            <a:extLst>
              <a:ext uri="{FF2B5EF4-FFF2-40B4-BE49-F238E27FC236}">
                <a16:creationId xmlns:a16="http://schemas.microsoft.com/office/drawing/2014/main" id="{6ADFA3EB-CA07-93F6-596D-269D739E143C}"/>
              </a:ext>
            </a:extLst>
          </p:cNvPr>
          <p:cNvSpPr/>
          <p:nvPr/>
        </p:nvSpPr>
        <p:spPr>
          <a:xfrm rot="10800000">
            <a:off x="7486366" y="2428441"/>
            <a:ext cx="1801092" cy="937703"/>
          </a:xfrm>
          <a:prstGeom prst="blockArc">
            <a:avLst>
              <a:gd name="adj1" fmla="val 10947977"/>
              <a:gd name="adj2" fmla="val 21472375"/>
              <a:gd name="adj3" fmla="val 5395"/>
            </a:avLst>
          </a:prstGeom>
          <a:solidFill>
            <a:srgbClr val="50B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36" name="Rak koppling 35">
            <a:extLst>
              <a:ext uri="{FF2B5EF4-FFF2-40B4-BE49-F238E27FC236}">
                <a16:creationId xmlns:a16="http://schemas.microsoft.com/office/drawing/2014/main" id="{5C50109F-E6A9-E7AF-3D09-231EE78B65C3}"/>
              </a:ext>
            </a:extLst>
          </p:cNvPr>
          <p:cNvCxnSpPr>
            <a:cxnSpLocks/>
          </p:cNvCxnSpPr>
          <p:nvPr/>
        </p:nvCxnSpPr>
        <p:spPr>
          <a:xfrm>
            <a:off x="8270117" y="4015124"/>
            <a:ext cx="1" cy="420321"/>
          </a:xfrm>
          <a:prstGeom prst="line">
            <a:avLst/>
          </a:prstGeom>
          <a:ln w="38100">
            <a:solidFill>
              <a:srgbClr val="50B2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Koppling: vinklad 36">
            <a:extLst>
              <a:ext uri="{FF2B5EF4-FFF2-40B4-BE49-F238E27FC236}">
                <a16:creationId xmlns:a16="http://schemas.microsoft.com/office/drawing/2014/main" id="{A42016DD-68F1-753A-3ADC-DB1147D76B79}"/>
              </a:ext>
            </a:extLst>
          </p:cNvPr>
          <p:cNvCxnSpPr>
            <a:cxnSpLocks/>
          </p:cNvCxnSpPr>
          <p:nvPr/>
        </p:nvCxnSpPr>
        <p:spPr>
          <a:xfrm>
            <a:off x="8515719" y="3338464"/>
            <a:ext cx="1995262" cy="424795"/>
          </a:xfrm>
          <a:prstGeom prst="bentConnector3">
            <a:avLst>
              <a:gd name="adj1" fmla="val 74023"/>
            </a:avLst>
          </a:prstGeom>
          <a:ln w="38100">
            <a:solidFill>
              <a:srgbClr val="50B26C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6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BE087C-7CD9-8062-E67A-5CBCFA7B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Nytt inom kontoföringen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7AF95D-7424-BA39-24DE-9FDE4FCEC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Ny delegerad registerförordning</a:t>
            </a:r>
          </a:p>
          <a:p>
            <a:r>
              <a:rPr lang="sv-SE" dirty="0"/>
              <a:t>Föreskrifter om kontoföring och registrering i unionsregistret, STEMFS 2023:1</a:t>
            </a:r>
          </a:p>
          <a:p>
            <a:r>
              <a:rPr lang="sv-SE" dirty="0"/>
              <a:t>Nytt gränssnitt för unionsregistret</a:t>
            </a:r>
          </a:p>
          <a:p>
            <a:r>
              <a:rPr lang="sv-SE" dirty="0"/>
              <a:t>E-tjänsten med ansökan via Mina sidor</a:t>
            </a:r>
            <a:endParaRPr lang="sv-SE" dirty="0">
              <a:cs typeface="Arial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248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nergimyndigheten Hav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875"/>
      </a:accent1>
      <a:accent2>
        <a:srgbClr val="F6AA72"/>
      </a:accent2>
      <a:accent3>
        <a:srgbClr val="7F1F10"/>
      </a:accent3>
      <a:accent4>
        <a:srgbClr val="C1DEBA"/>
      </a:accent4>
      <a:accent5>
        <a:srgbClr val="EF7B44"/>
      </a:accent5>
      <a:accent6>
        <a:srgbClr val="BBB5A8"/>
      </a:accent6>
      <a:hlink>
        <a:srgbClr val="0563C1"/>
      </a:hlink>
      <a:folHlink>
        <a:srgbClr val="954F72"/>
      </a:folHlink>
    </a:clrScheme>
    <a:fontScheme name="Energimyndighete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ergimyndigheten.potx" id="{A7642BB1-79F1-4359-9808-8B5FE46CC290}" vid="{E6BD18D7-9034-4676-983E-0F4DB694736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43F15479DD42A38CF17BAD109848" ma:contentTypeVersion="8" ma:contentTypeDescription="Skapa ett nytt dokument." ma:contentTypeScope="" ma:versionID="97883958369770a2cb19ee81ae5a6cbe">
  <xsd:schema xmlns:xsd="http://www.w3.org/2001/XMLSchema" xmlns:xs="http://www.w3.org/2001/XMLSchema" xmlns:p="http://schemas.microsoft.com/office/2006/metadata/properties" xmlns:ns2="52b1d789-09c0-47d4-a859-ecf8b1565756" xmlns:ns3="79690743-4b11-4e95-a995-0854ffc6e933" targetNamespace="http://schemas.microsoft.com/office/2006/metadata/properties" ma:root="true" ma:fieldsID="4568d6a0b2535c0584facb29d376d420" ns2:_="" ns3:_="">
    <xsd:import namespace="52b1d789-09c0-47d4-a859-ecf8b1565756"/>
    <xsd:import namespace="79690743-4b11-4e95-a995-0854ffc6e9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1d789-09c0-47d4-a859-ecf8b15657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690743-4b11-4e95-a995-0854ffc6e93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B36C01-29EA-442C-8B97-7C94C76A123D}"/>
</file>

<file path=customXml/itemProps2.xml><?xml version="1.0" encoding="utf-8"?>
<ds:datastoreItem xmlns:ds="http://schemas.openxmlformats.org/officeDocument/2006/customXml" ds:itemID="{C38D63C7-585C-4138-8A66-09D04712D94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B3D45E5-420B-4767-83C3-18F090642A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Energimyndigheten</Template>
  <TotalTime>3580</TotalTime>
  <Words>797</Words>
  <Application>Microsoft Office PowerPoint</Application>
  <PresentationFormat>Bredbild</PresentationFormat>
  <Paragraphs>145</Paragraphs>
  <Slides>20</Slides>
  <Notes>2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6" baseType="lpstr">
      <vt:lpstr>Arial</vt:lpstr>
      <vt:lpstr>Calibri</vt:lpstr>
      <vt:lpstr>HelveticaNeueRoman</vt:lpstr>
      <vt:lpstr>Times New Roman</vt:lpstr>
      <vt:lpstr>Office-tema</vt:lpstr>
      <vt:lpstr>Microsoft Excel-kalkylblad</vt:lpstr>
      <vt:lpstr>Unionsregistret</vt:lpstr>
      <vt:lpstr>Agenda</vt:lpstr>
      <vt:lpstr>Energimyndighetens roll</vt:lpstr>
      <vt:lpstr>Unionsregistret </vt:lpstr>
      <vt:lpstr>Handel av utsläppsrätter</vt:lpstr>
      <vt:lpstr>Kort om auktionering</vt:lpstr>
      <vt:lpstr>Avgifter för konton i unionsregistret</vt:lpstr>
      <vt:lpstr>Viktiga datum inom EU ETS 2024</vt:lpstr>
      <vt:lpstr>Nytt inom kontoföringen</vt:lpstr>
      <vt:lpstr>Ändringar i registerförordningen 2019/1122</vt:lpstr>
      <vt:lpstr>Vad innebär den nya förordningen?</vt:lpstr>
      <vt:lpstr>Föreskrifter</vt:lpstr>
      <vt:lpstr>Nytt gränssnitt för unionsregistret</vt:lpstr>
      <vt:lpstr>Det här kan du göra i vår e-tjänst</vt:lpstr>
      <vt:lpstr>Det här skickar du in via e-tjänsten</vt:lpstr>
      <vt:lpstr>Inför 1 januari 2024</vt:lpstr>
      <vt:lpstr>Övrig information</vt:lpstr>
      <vt:lpstr>Orolig för att missa något?</vt:lpstr>
      <vt:lpstr>Frågor eller funderingar?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Jessicka Strandell</dc:creator>
  <dc:description>EM7000, v5.2, 2022-09-19</dc:description>
  <cp:lastModifiedBy>Sharmin Chian</cp:lastModifiedBy>
  <cp:revision>174</cp:revision>
  <dcterms:created xsi:type="dcterms:W3CDTF">2022-09-22T09:24:06Z</dcterms:created>
  <dcterms:modified xsi:type="dcterms:W3CDTF">2023-12-01T09:46:52Z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0x010100BCF643F15479DD42A38CF17BAD109848</vt:lpwstr>
  </property>
</Properties>
</file>