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4"/>
  </p:sldMasterIdLst>
  <p:notesMasterIdLst>
    <p:notesMasterId r:id="rId25"/>
  </p:notesMasterIdLst>
  <p:sldIdLst>
    <p:sldId id="285" r:id="rId5"/>
    <p:sldId id="288" r:id="rId6"/>
    <p:sldId id="297" r:id="rId7"/>
    <p:sldId id="294" r:id="rId8"/>
    <p:sldId id="302" r:id="rId9"/>
    <p:sldId id="936" r:id="rId10"/>
    <p:sldId id="306" r:id="rId11"/>
    <p:sldId id="312" r:id="rId12"/>
    <p:sldId id="291" r:id="rId13"/>
    <p:sldId id="307" r:id="rId14"/>
    <p:sldId id="314" r:id="rId15"/>
    <p:sldId id="308" r:id="rId16"/>
    <p:sldId id="315" r:id="rId17"/>
    <p:sldId id="309" r:id="rId18"/>
    <p:sldId id="310" r:id="rId19"/>
    <p:sldId id="311" r:id="rId20"/>
    <p:sldId id="332" r:id="rId21"/>
    <p:sldId id="313" r:id="rId22"/>
    <p:sldId id="327" r:id="rId23"/>
    <p:sldId id="298" r:id="rId24"/>
  </p:sldIdLst>
  <p:sldSz cx="9144000" cy="5143500" type="screen16x9"/>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560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AFECB"/>
    <a:srgbClr val="FE823B"/>
    <a:srgbClr val="5D66FF"/>
    <a:srgbClr val="BE9F68"/>
    <a:srgbClr val="597A9B"/>
    <a:srgbClr val="C9E0E8"/>
    <a:srgbClr val="7E99AA"/>
    <a:srgbClr val="717F81"/>
    <a:srgbClr val="A3A86B"/>
    <a:srgbClr val="717F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988AE3-524F-4051-A24B-BA93B95ACD8C}" v="20" dt="2022-04-07T11:58:52.094"/>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0850" autoAdjust="0"/>
  </p:normalViewPr>
  <p:slideViewPr>
    <p:cSldViewPr snapToGrid="0">
      <p:cViewPr varScale="1">
        <p:scale>
          <a:sx n="62" d="100"/>
          <a:sy n="62" d="100"/>
        </p:scale>
        <p:origin x="1400" y="28"/>
      </p:cViewPr>
      <p:guideLst>
        <p:guide orient="horz" pos="1620"/>
        <p:guide pos="2880"/>
        <p:guide pos="560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rg, Märta" userId="7d1080d1-d0f0-46a0-a8f0-741b43b60b5c" providerId="ADAL" clId="{2D988AE3-524F-4051-A24B-BA93B95ACD8C}"/>
    <pc:docChg chg="undo custSel addSld delSld modSld">
      <pc:chgData name="Berg, Märta" userId="7d1080d1-d0f0-46a0-a8f0-741b43b60b5c" providerId="ADAL" clId="{2D988AE3-524F-4051-A24B-BA93B95ACD8C}" dt="2022-04-07T12:06:42.666" v="657" actId="6549"/>
      <pc:docMkLst>
        <pc:docMk/>
      </pc:docMkLst>
      <pc:sldChg chg="modNotesTx">
        <pc:chgData name="Berg, Märta" userId="7d1080d1-d0f0-46a0-a8f0-741b43b60b5c" providerId="ADAL" clId="{2D988AE3-524F-4051-A24B-BA93B95ACD8C}" dt="2022-03-08T19:25:47.296" v="110" actId="6549"/>
        <pc:sldMkLst>
          <pc:docMk/>
          <pc:sldMk cId="894565344" sldId="285"/>
        </pc:sldMkLst>
      </pc:sldChg>
      <pc:sldChg chg="modNotesTx">
        <pc:chgData name="Berg, Märta" userId="7d1080d1-d0f0-46a0-a8f0-741b43b60b5c" providerId="ADAL" clId="{2D988AE3-524F-4051-A24B-BA93B95ACD8C}" dt="2022-03-24T10:39:26.651" v="410" actId="6549"/>
        <pc:sldMkLst>
          <pc:docMk/>
          <pc:sldMk cId="2275659968" sldId="291"/>
        </pc:sldMkLst>
      </pc:sldChg>
      <pc:sldChg chg="modNotesTx">
        <pc:chgData name="Berg, Märta" userId="7d1080d1-d0f0-46a0-a8f0-741b43b60b5c" providerId="ADAL" clId="{2D988AE3-524F-4051-A24B-BA93B95ACD8C}" dt="2022-03-21T09:49:35.159" v="158" actId="6549"/>
        <pc:sldMkLst>
          <pc:docMk/>
          <pc:sldMk cId="2921582660" sldId="297"/>
        </pc:sldMkLst>
      </pc:sldChg>
      <pc:sldChg chg="modNotesTx">
        <pc:chgData name="Berg, Märta" userId="7d1080d1-d0f0-46a0-a8f0-741b43b60b5c" providerId="ADAL" clId="{2D988AE3-524F-4051-A24B-BA93B95ACD8C}" dt="2022-03-24T10:35:43.149" v="383" actId="6549"/>
        <pc:sldMkLst>
          <pc:docMk/>
          <pc:sldMk cId="3363013523" sldId="302"/>
        </pc:sldMkLst>
      </pc:sldChg>
      <pc:sldChg chg="modNotesTx">
        <pc:chgData name="Berg, Märta" userId="7d1080d1-d0f0-46a0-a8f0-741b43b60b5c" providerId="ADAL" clId="{2D988AE3-524F-4051-A24B-BA93B95ACD8C}" dt="2022-04-04T07:58:39.953" v="514" actId="6549"/>
        <pc:sldMkLst>
          <pc:docMk/>
          <pc:sldMk cId="2791245997" sldId="306"/>
        </pc:sldMkLst>
      </pc:sldChg>
      <pc:sldChg chg="modSp mod modNotesTx">
        <pc:chgData name="Berg, Märta" userId="7d1080d1-d0f0-46a0-a8f0-741b43b60b5c" providerId="ADAL" clId="{2D988AE3-524F-4051-A24B-BA93B95ACD8C}" dt="2022-04-07T11:59:54.054" v="571" actId="6549"/>
        <pc:sldMkLst>
          <pc:docMk/>
          <pc:sldMk cId="4151625112" sldId="307"/>
        </pc:sldMkLst>
        <pc:spChg chg="mod">
          <ac:chgData name="Berg, Märta" userId="7d1080d1-d0f0-46a0-a8f0-741b43b60b5c" providerId="ADAL" clId="{2D988AE3-524F-4051-A24B-BA93B95ACD8C}" dt="2022-03-21T09:50:39.875" v="269" actId="14100"/>
          <ac:spMkLst>
            <pc:docMk/>
            <pc:sldMk cId="4151625112" sldId="307"/>
            <ac:spMk id="13" creationId="{0E34A86A-0CAF-7443-89BB-9C508B0D2C73}"/>
          </ac:spMkLst>
        </pc:spChg>
      </pc:sldChg>
      <pc:sldChg chg="modSp mod modNotesTx">
        <pc:chgData name="Berg, Märta" userId="7d1080d1-d0f0-46a0-a8f0-741b43b60b5c" providerId="ADAL" clId="{2D988AE3-524F-4051-A24B-BA93B95ACD8C}" dt="2022-03-24T10:47:34.939" v="454" actId="6549"/>
        <pc:sldMkLst>
          <pc:docMk/>
          <pc:sldMk cId="1091252188" sldId="308"/>
        </pc:sldMkLst>
        <pc:spChg chg="mod">
          <ac:chgData name="Berg, Märta" userId="7d1080d1-d0f0-46a0-a8f0-741b43b60b5c" providerId="ADAL" clId="{2D988AE3-524F-4051-A24B-BA93B95ACD8C}" dt="2022-03-21T09:59:51.173" v="380" actId="1076"/>
          <ac:spMkLst>
            <pc:docMk/>
            <pc:sldMk cId="1091252188" sldId="308"/>
            <ac:spMk id="13" creationId="{0E34A86A-0CAF-7443-89BB-9C508B0D2C73}"/>
          </ac:spMkLst>
        </pc:spChg>
        <pc:picChg chg="mod">
          <ac:chgData name="Berg, Märta" userId="7d1080d1-d0f0-46a0-a8f0-741b43b60b5c" providerId="ADAL" clId="{2D988AE3-524F-4051-A24B-BA93B95ACD8C}" dt="2022-03-21T09:59:23.936" v="378" actId="1076"/>
          <ac:picMkLst>
            <pc:docMk/>
            <pc:sldMk cId="1091252188" sldId="308"/>
            <ac:picMk id="12" creationId="{4709610D-0DE0-4126-86D0-E4A2C0B0412C}"/>
          </ac:picMkLst>
        </pc:picChg>
      </pc:sldChg>
      <pc:sldChg chg="modNotesTx">
        <pc:chgData name="Berg, Märta" userId="7d1080d1-d0f0-46a0-a8f0-741b43b60b5c" providerId="ADAL" clId="{2D988AE3-524F-4051-A24B-BA93B95ACD8C}" dt="2022-04-07T12:03:38.295" v="597" actId="6549"/>
        <pc:sldMkLst>
          <pc:docMk/>
          <pc:sldMk cId="1772975231" sldId="309"/>
        </pc:sldMkLst>
      </pc:sldChg>
      <pc:sldChg chg="modSp mod">
        <pc:chgData name="Berg, Märta" userId="7d1080d1-d0f0-46a0-a8f0-741b43b60b5c" providerId="ADAL" clId="{2D988AE3-524F-4051-A24B-BA93B95ACD8C}" dt="2022-03-11T08:27:00.661" v="118" actId="14100"/>
        <pc:sldMkLst>
          <pc:docMk/>
          <pc:sldMk cId="3947628138" sldId="311"/>
        </pc:sldMkLst>
        <pc:spChg chg="mod">
          <ac:chgData name="Berg, Märta" userId="7d1080d1-d0f0-46a0-a8f0-741b43b60b5c" providerId="ADAL" clId="{2D988AE3-524F-4051-A24B-BA93B95ACD8C}" dt="2022-03-11T08:27:00.661" v="118" actId="14100"/>
          <ac:spMkLst>
            <pc:docMk/>
            <pc:sldMk cId="3947628138" sldId="311"/>
            <ac:spMk id="11" creationId="{14778906-B789-C447-89E3-634A10D9BBB4}"/>
          </ac:spMkLst>
        </pc:spChg>
      </pc:sldChg>
      <pc:sldChg chg="modNotesTx">
        <pc:chgData name="Berg, Märta" userId="7d1080d1-d0f0-46a0-a8f0-741b43b60b5c" providerId="ADAL" clId="{2D988AE3-524F-4051-A24B-BA93B95ACD8C}" dt="2022-04-07T11:58:51.478" v="570" actId="20577"/>
        <pc:sldMkLst>
          <pc:docMk/>
          <pc:sldMk cId="3165943603" sldId="312"/>
        </pc:sldMkLst>
      </pc:sldChg>
      <pc:sldChg chg="modNotesTx">
        <pc:chgData name="Berg, Märta" userId="7d1080d1-d0f0-46a0-a8f0-741b43b60b5c" providerId="ADAL" clId="{2D988AE3-524F-4051-A24B-BA93B95ACD8C}" dt="2022-04-07T12:00:49.900" v="577" actId="6549"/>
        <pc:sldMkLst>
          <pc:docMk/>
          <pc:sldMk cId="1885817985" sldId="314"/>
        </pc:sldMkLst>
      </pc:sldChg>
      <pc:sldChg chg="modSp mod">
        <pc:chgData name="Berg, Märta" userId="7d1080d1-d0f0-46a0-a8f0-741b43b60b5c" providerId="ADAL" clId="{2D988AE3-524F-4051-A24B-BA93B95ACD8C}" dt="2022-04-07T12:06:42.666" v="657" actId="6549"/>
        <pc:sldMkLst>
          <pc:docMk/>
          <pc:sldMk cId="154742525" sldId="332"/>
        </pc:sldMkLst>
        <pc:spChg chg="mod">
          <ac:chgData name="Berg, Märta" userId="7d1080d1-d0f0-46a0-a8f0-741b43b60b5c" providerId="ADAL" clId="{2D988AE3-524F-4051-A24B-BA93B95ACD8C}" dt="2022-04-07T12:06:42.666" v="657" actId="6549"/>
          <ac:spMkLst>
            <pc:docMk/>
            <pc:sldMk cId="154742525" sldId="332"/>
            <ac:spMk id="13" creationId="{0E34A86A-0CAF-7443-89BB-9C508B0D2C73}"/>
          </ac:spMkLst>
        </pc:spChg>
      </pc:sldChg>
      <pc:sldChg chg="del">
        <pc:chgData name="Berg, Märta" userId="7d1080d1-d0f0-46a0-a8f0-741b43b60b5c" providerId="ADAL" clId="{2D988AE3-524F-4051-A24B-BA93B95ACD8C}" dt="2022-03-11T08:24:54.341" v="116" actId="47"/>
        <pc:sldMkLst>
          <pc:docMk/>
          <pc:sldMk cId="574741119" sldId="399"/>
        </pc:sldMkLst>
      </pc:sldChg>
      <pc:sldChg chg="add del modNotesTx">
        <pc:chgData name="Berg, Märta" userId="7d1080d1-d0f0-46a0-a8f0-741b43b60b5c" providerId="ADAL" clId="{2D988AE3-524F-4051-A24B-BA93B95ACD8C}" dt="2022-03-20T23:15:26.218" v="120" actId="47"/>
        <pc:sldMkLst>
          <pc:docMk/>
          <pc:sldMk cId="3224666234" sldId="935"/>
        </pc:sldMkLst>
      </pc:sldChg>
      <pc:sldChg chg="add modNotesTx">
        <pc:chgData name="Berg, Märta" userId="7d1080d1-d0f0-46a0-a8f0-741b43b60b5c" providerId="ADAL" clId="{2D988AE3-524F-4051-A24B-BA93B95ACD8C}" dt="2022-04-07T11:57:06.584" v="568" actId="6549"/>
        <pc:sldMkLst>
          <pc:docMk/>
          <pc:sldMk cId="1532542088" sldId="936"/>
        </pc:sldMkLst>
      </pc:sldChg>
      <pc:sldChg chg="addSp delSp modSp add del mod">
        <pc:chgData name="Berg, Märta" userId="7d1080d1-d0f0-46a0-a8f0-741b43b60b5c" providerId="ADAL" clId="{2D988AE3-524F-4051-A24B-BA93B95ACD8C}" dt="2022-03-21T09:58:10.594" v="370" actId="47"/>
        <pc:sldMkLst>
          <pc:docMk/>
          <pc:sldMk cId="180826465" sldId="937"/>
        </pc:sldMkLst>
        <pc:spChg chg="mod">
          <ac:chgData name="Berg, Märta" userId="7d1080d1-d0f0-46a0-a8f0-741b43b60b5c" providerId="ADAL" clId="{2D988AE3-524F-4051-A24B-BA93B95ACD8C}" dt="2022-03-21T09:56:48.015" v="353" actId="1076"/>
          <ac:spMkLst>
            <pc:docMk/>
            <pc:sldMk cId="180826465" sldId="937"/>
            <ac:spMk id="2" creationId="{E8ABC5BF-714F-7041-82A1-6C5E0D9F61C4}"/>
          </ac:spMkLst>
        </pc:spChg>
        <pc:spChg chg="mod">
          <ac:chgData name="Berg, Märta" userId="7d1080d1-d0f0-46a0-a8f0-741b43b60b5c" providerId="ADAL" clId="{2D988AE3-524F-4051-A24B-BA93B95ACD8C}" dt="2022-03-21T09:56:54.179" v="355" actId="6549"/>
          <ac:spMkLst>
            <pc:docMk/>
            <pc:sldMk cId="180826465" sldId="937"/>
            <ac:spMk id="12" creationId="{5913C52F-35B2-4937-B3E2-937C14336C2B}"/>
          </ac:spMkLst>
        </pc:spChg>
        <pc:spChg chg="del">
          <ac:chgData name="Berg, Märta" userId="7d1080d1-d0f0-46a0-a8f0-741b43b60b5c" providerId="ADAL" clId="{2D988AE3-524F-4051-A24B-BA93B95ACD8C}" dt="2022-03-21T09:57:24.538" v="365" actId="478"/>
          <ac:spMkLst>
            <pc:docMk/>
            <pc:sldMk cId="180826465" sldId="937"/>
            <ac:spMk id="22" creationId="{6153188E-E416-40EB-8E19-E50C6CF7B50C}"/>
          </ac:spMkLst>
        </pc:spChg>
        <pc:spChg chg="del mod">
          <ac:chgData name="Berg, Märta" userId="7d1080d1-d0f0-46a0-a8f0-741b43b60b5c" providerId="ADAL" clId="{2D988AE3-524F-4051-A24B-BA93B95ACD8C}" dt="2022-03-21T09:57:22.931" v="364" actId="478"/>
          <ac:spMkLst>
            <pc:docMk/>
            <pc:sldMk cId="180826465" sldId="937"/>
            <ac:spMk id="23" creationId="{7AF8266E-8255-4A5B-9B7A-BCE36D5CF378}"/>
          </ac:spMkLst>
        </pc:spChg>
        <pc:spChg chg="del">
          <ac:chgData name="Berg, Märta" userId="7d1080d1-d0f0-46a0-a8f0-741b43b60b5c" providerId="ADAL" clId="{2D988AE3-524F-4051-A24B-BA93B95ACD8C}" dt="2022-03-21T09:57:01.555" v="357" actId="478"/>
          <ac:spMkLst>
            <pc:docMk/>
            <pc:sldMk cId="180826465" sldId="937"/>
            <ac:spMk id="26" creationId="{BA5496B8-3A2B-4E03-8F9C-D79D1EDA05A0}"/>
          </ac:spMkLst>
        </pc:spChg>
        <pc:spChg chg="del">
          <ac:chgData name="Berg, Märta" userId="7d1080d1-d0f0-46a0-a8f0-741b43b60b5c" providerId="ADAL" clId="{2D988AE3-524F-4051-A24B-BA93B95ACD8C}" dt="2022-03-21T09:57:04.428" v="358" actId="478"/>
          <ac:spMkLst>
            <pc:docMk/>
            <pc:sldMk cId="180826465" sldId="937"/>
            <ac:spMk id="27" creationId="{1FAF3A12-121C-413C-BA21-A899C8E8F162}"/>
          </ac:spMkLst>
        </pc:spChg>
        <pc:spChg chg="del">
          <ac:chgData name="Berg, Märta" userId="7d1080d1-d0f0-46a0-a8f0-741b43b60b5c" providerId="ADAL" clId="{2D988AE3-524F-4051-A24B-BA93B95ACD8C}" dt="2022-03-21T09:57:07.501" v="359" actId="478"/>
          <ac:spMkLst>
            <pc:docMk/>
            <pc:sldMk cId="180826465" sldId="937"/>
            <ac:spMk id="28" creationId="{A11A9EDB-FBAD-4C37-B7AE-C21DFC2487BC}"/>
          </ac:spMkLst>
        </pc:spChg>
        <pc:spChg chg="del mod">
          <ac:chgData name="Berg, Märta" userId="7d1080d1-d0f0-46a0-a8f0-741b43b60b5c" providerId="ADAL" clId="{2D988AE3-524F-4051-A24B-BA93B95ACD8C}" dt="2022-03-21T09:57:16.753" v="361" actId="478"/>
          <ac:spMkLst>
            <pc:docMk/>
            <pc:sldMk cId="180826465" sldId="937"/>
            <ac:spMk id="29" creationId="{14231371-0F31-4281-B362-9E609DFCDB37}"/>
          </ac:spMkLst>
        </pc:spChg>
        <pc:spChg chg="del">
          <ac:chgData name="Berg, Märta" userId="7d1080d1-d0f0-46a0-a8f0-741b43b60b5c" providerId="ADAL" clId="{2D988AE3-524F-4051-A24B-BA93B95ACD8C}" dt="2022-03-21T09:57:19.259" v="362" actId="478"/>
          <ac:spMkLst>
            <pc:docMk/>
            <pc:sldMk cId="180826465" sldId="937"/>
            <ac:spMk id="30" creationId="{ED323A40-0C4D-4BC8-A6AE-3434D8D73B82}"/>
          </ac:spMkLst>
        </pc:spChg>
        <pc:spChg chg="del">
          <ac:chgData name="Berg, Märta" userId="7d1080d1-d0f0-46a0-a8f0-741b43b60b5c" providerId="ADAL" clId="{2D988AE3-524F-4051-A24B-BA93B95ACD8C}" dt="2022-03-21T09:56:52.388" v="354" actId="478"/>
          <ac:spMkLst>
            <pc:docMk/>
            <pc:sldMk cId="180826465" sldId="937"/>
            <ac:spMk id="31" creationId="{19FA2C0C-E6F7-41C1-A3E9-45C678D93A00}"/>
          </ac:spMkLst>
        </pc:spChg>
        <pc:grpChg chg="del">
          <ac:chgData name="Berg, Märta" userId="7d1080d1-d0f0-46a0-a8f0-741b43b60b5c" providerId="ADAL" clId="{2D988AE3-524F-4051-A24B-BA93B95ACD8C}" dt="2022-03-21T09:56:57.918" v="356" actId="478"/>
          <ac:grpSpMkLst>
            <pc:docMk/>
            <pc:sldMk cId="180826465" sldId="937"/>
            <ac:grpSpMk id="7" creationId="{FB84B52E-62F2-4285-BD1E-F317DEA62819}"/>
          </ac:grpSpMkLst>
        </pc:grpChg>
        <pc:picChg chg="add mod">
          <ac:chgData name="Berg, Märta" userId="7d1080d1-d0f0-46a0-a8f0-741b43b60b5c" providerId="ADAL" clId="{2D988AE3-524F-4051-A24B-BA93B95ACD8C}" dt="2022-03-21T09:57:39.317" v="369" actId="1076"/>
          <ac:picMkLst>
            <pc:docMk/>
            <pc:sldMk cId="180826465" sldId="937"/>
            <ac:picMk id="5" creationId="{3D9E3A66-756A-4EF2-8232-94E8FC41BE27}"/>
          </ac:picMkLst>
        </pc:picChg>
      </pc:sldChg>
      <pc:sldMasterChg chg="delSldLayout">
        <pc:chgData name="Berg, Märta" userId="7d1080d1-d0f0-46a0-a8f0-741b43b60b5c" providerId="ADAL" clId="{2D988AE3-524F-4051-A24B-BA93B95ACD8C}" dt="2022-03-20T23:15:26.218" v="120" actId="47"/>
        <pc:sldMasterMkLst>
          <pc:docMk/>
          <pc:sldMasterMk cId="3974725713" sldId="2147483681"/>
        </pc:sldMasterMkLst>
        <pc:sldLayoutChg chg="del">
          <pc:chgData name="Berg, Märta" userId="7d1080d1-d0f0-46a0-a8f0-741b43b60b5c" providerId="ADAL" clId="{2D988AE3-524F-4051-A24B-BA93B95ACD8C}" dt="2022-03-20T23:15:26.218" v="120" actId="47"/>
          <pc:sldLayoutMkLst>
            <pc:docMk/>
            <pc:sldMasterMk cId="3974725713" sldId="2147483681"/>
            <pc:sldLayoutMk cId="2385188031" sldId="2147483747"/>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Times New Roman" panose="02020603050405020304" pitchFamily="18" charset="0"/>
              </a:defRPr>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Times New Roman" panose="02020603050405020304" pitchFamily="18" charset="0"/>
              </a:defRPr>
            </a:lvl1pPr>
          </a:lstStyle>
          <a:p>
            <a:fld id="{95C1DA4F-C733-4485-BCAA-ED66A1937FEB}" type="datetimeFigureOut">
              <a:rPr lang="sv-SE" smtClean="0"/>
              <a:pPr/>
              <a:t>2022-04-07</a:t>
            </a:fld>
            <a:endParaRPr lang="sv-SE"/>
          </a:p>
        </p:txBody>
      </p:sp>
      <p:sp>
        <p:nvSpPr>
          <p:cNvPr id="4" name="Platshållare för bildobjekt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Times New Roman" panose="02020603050405020304" pitchFamily="18" charset="0"/>
              </a:defRPr>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Times New Roman" panose="02020603050405020304" pitchFamily="18" charset="0"/>
              </a:defRPr>
            </a:lvl1pPr>
          </a:lstStyle>
          <a:p>
            <a:fld id="{97AE7156-62F3-4CA3-9C03-D68BF7374B4F}" type="slidenum">
              <a:rPr lang="sv-SE" smtClean="0"/>
              <a:pPr/>
              <a:t>‹#›</a:t>
            </a:fld>
            <a:endParaRPr lang="sv-SE"/>
          </a:p>
        </p:txBody>
      </p:sp>
    </p:spTree>
    <p:extLst>
      <p:ext uri="{BB962C8B-B14F-4D97-AF65-F5344CB8AC3E}">
        <p14:creationId xmlns:p14="http://schemas.microsoft.com/office/powerpoint/2010/main" val="2767279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Times New Roman" panose="02020603050405020304" pitchFamily="18"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r>
              <a:rPr lang="sv-SE" sz="1200" b="1" dirty="0"/>
              <a:t>Syfte och målgrupp för denna presentation</a:t>
            </a:r>
            <a:r>
              <a:rPr lang="sv-SE"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Times New Roman" panose="02020603050405020304" pitchFamily="18" charset="0"/>
                <a:ea typeface="+mn-ea"/>
                <a:cs typeface="+mn-cs"/>
              </a:rPr>
              <a:t>Presentationen ger grundläggande information om </a:t>
            </a:r>
            <a:r>
              <a:rPr lang="sv-SE" sz="1200" b="0" i="0" kern="1200" dirty="0" err="1">
                <a:solidFill>
                  <a:schemeClr val="tx1"/>
                </a:solidFill>
                <a:effectLst/>
                <a:latin typeface="Times New Roman" panose="02020603050405020304" pitchFamily="18" charset="0"/>
                <a:ea typeface="+mn-ea"/>
                <a:cs typeface="+mn-cs"/>
              </a:rPr>
              <a:t>ekosystemtjänster</a:t>
            </a:r>
            <a:r>
              <a:rPr lang="sv-SE" sz="1200" b="0" i="0" kern="1200" dirty="0">
                <a:solidFill>
                  <a:schemeClr val="tx1"/>
                </a:solidFill>
                <a:effectLst/>
                <a:latin typeface="Times New Roman" panose="02020603050405020304" pitchFamily="18" charset="0"/>
                <a:ea typeface="+mn-ea"/>
                <a:cs typeface="+mn-cs"/>
              </a:rPr>
              <a:t> och </a:t>
            </a:r>
            <a:r>
              <a:rPr lang="sv-SE" sz="1200" dirty="0"/>
              <a:t>tips som främjar utveckling av arbete med </a:t>
            </a:r>
            <a:r>
              <a:rPr lang="sv-SE" sz="1200" dirty="0" err="1"/>
              <a:t>ekosystemtjänster</a:t>
            </a:r>
            <a:r>
              <a:rPr lang="sv-SE" sz="1200" dirty="0"/>
              <a:t>. </a:t>
            </a:r>
            <a:r>
              <a:rPr lang="sv-SE" sz="1200" b="0" i="0" kern="1200" dirty="0">
                <a:solidFill>
                  <a:schemeClr val="tx1"/>
                </a:solidFill>
                <a:effectLst/>
                <a:latin typeface="Times New Roman" panose="02020603050405020304" pitchFamily="18" charset="0"/>
                <a:ea typeface="+mn-ea"/>
                <a:cs typeface="+mn-cs"/>
              </a:rPr>
              <a:t>Presentationen kan användas i olika sammanhang beroende på målgrupp </a:t>
            </a:r>
            <a:r>
              <a:rPr lang="sv-SE" sz="1200" dirty="0"/>
              <a:t>och texterna kan även användas som underlag till exempelvis kommunikationsmaterial. Anteckningarna </a:t>
            </a:r>
            <a:r>
              <a:rPr lang="sv-SE" sz="1200" b="0" i="0" kern="1200" dirty="0">
                <a:solidFill>
                  <a:schemeClr val="tx1"/>
                </a:solidFill>
                <a:effectLst/>
                <a:latin typeface="Times New Roman" panose="02020603050405020304" pitchFamily="18" charset="0"/>
                <a:ea typeface="+mn-ea"/>
                <a:cs typeface="+mn-cs"/>
              </a:rPr>
              <a:t>till bilderna är relativt utförliga i syfte att ge olika valmöjligheter beroende på sammanhang. </a:t>
            </a:r>
            <a:endParaRPr lang="sv-SE" sz="1200" b="0" i="1" kern="1200" dirty="0">
              <a:solidFill>
                <a:schemeClr val="tx1"/>
              </a:solidFill>
              <a:effectLst/>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1" i="0" kern="1200" dirty="0">
              <a:solidFill>
                <a:schemeClr val="tx1"/>
              </a:solidFill>
              <a:effectLst/>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i="0" kern="1200" dirty="0">
                <a:solidFill>
                  <a:schemeClr val="tx1"/>
                </a:solidFill>
                <a:effectLst/>
                <a:latin typeface="Times New Roman" panose="02020603050405020304" pitchFamily="18" charset="0"/>
                <a:ea typeface="+mn-ea"/>
                <a:cs typeface="+mn-cs"/>
              </a:rPr>
              <a:t>Fotografierna</a:t>
            </a:r>
            <a:r>
              <a:rPr lang="sv-SE" sz="1200" b="0" i="0" kern="1200" dirty="0">
                <a:solidFill>
                  <a:schemeClr val="tx1"/>
                </a:solidFill>
                <a:effectLst/>
                <a:latin typeface="Times New Roman" panose="02020603050405020304" pitchFamily="18" charset="0"/>
                <a:ea typeface="+mn-ea"/>
                <a:cs typeface="+mn-cs"/>
              </a:rPr>
              <a:t> i presentationen får på grund av bildrättighetsavtal inte användas i andra sammanhang än i denna presentation eller i annat material från Naturvårdsverket.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i="0" kern="1200" dirty="0">
                <a:solidFill>
                  <a:schemeClr val="tx1"/>
                </a:solidFill>
                <a:effectLst/>
                <a:latin typeface="Times New Roman" panose="02020603050405020304" pitchFamily="18" charset="0"/>
                <a:ea typeface="+mn-ea"/>
                <a:cs typeface="+mn-cs"/>
              </a:rPr>
              <a:t>Illustrationerna</a:t>
            </a:r>
            <a:r>
              <a:rPr lang="sv-SE" sz="1200" b="0" i="0" kern="1200" dirty="0">
                <a:solidFill>
                  <a:schemeClr val="tx1"/>
                </a:solidFill>
                <a:effectLst/>
                <a:latin typeface="Times New Roman" panose="02020603050405020304" pitchFamily="18" charset="0"/>
                <a:ea typeface="+mn-ea"/>
                <a:cs typeface="+mn-cs"/>
              </a:rPr>
              <a:t> finns att ladda ner på Naturvårdsverkets webb och får användas i sammanhang kopplade till grön infrastruktur.</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kern="1200" dirty="0">
              <a:solidFill>
                <a:schemeClr val="tx1"/>
              </a:solidFill>
              <a:effectLst/>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Fotograf: </a:t>
            </a:r>
            <a:r>
              <a:rPr lang="sv-SE" sz="1200" b="0" i="0" kern="1200" dirty="0">
                <a:solidFill>
                  <a:schemeClr val="tx1"/>
                </a:solidFill>
                <a:effectLst/>
                <a:latin typeface="Times New Roman" panose="02020603050405020304" pitchFamily="18" charset="0"/>
                <a:ea typeface="+mn-ea"/>
                <a:cs typeface="+mn-cs"/>
              </a:rPr>
              <a:t>Matilda Holmqvist/</a:t>
            </a:r>
            <a:r>
              <a:rPr lang="sv-SE" sz="1200" b="0" i="0" kern="1200" dirty="0" err="1">
                <a:solidFill>
                  <a:schemeClr val="tx1"/>
                </a:solidFill>
                <a:effectLst/>
                <a:latin typeface="Times New Roman" panose="02020603050405020304" pitchFamily="18" charset="0"/>
                <a:ea typeface="+mn-ea"/>
                <a:cs typeface="+mn-cs"/>
              </a:rPr>
              <a:t>Johnér</a:t>
            </a:r>
            <a:endParaRPr lang="sv-SE"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1</a:t>
            </a:fld>
            <a:endParaRPr lang="sv-SE"/>
          </a:p>
        </p:txBody>
      </p:sp>
    </p:spTree>
    <p:extLst>
      <p:ext uri="{BB962C8B-B14F-4D97-AF65-F5344CB8AC3E}">
        <p14:creationId xmlns:p14="http://schemas.microsoft.com/office/powerpoint/2010/main" val="1414686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Trots att </a:t>
            </a:r>
            <a:r>
              <a:rPr lang="sv-SE" dirty="0" err="1"/>
              <a:t>ekosystemtjänster</a:t>
            </a:r>
            <a:r>
              <a:rPr lang="sv-SE" dirty="0"/>
              <a:t> är en grundförutsättning för vår hälsa och välfärd tar vi inte alltid hänsyn till </a:t>
            </a:r>
            <a:r>
              <a:rPr lang="sv-SE" dirty="0" err="1"/>
              <a:t>ekosystemtjänster</a:t>
            </a:r>
            <a:r>
              <a:rPr lang="sv-SE" dirty="0"/>
              <a:t> i beslut om mark- och vattenanvändning. Den biologiska mångfalden och ekosystemen påverkas på olika sätt av bland annat klimatförändringar, förändrad markanvändning och övernyttjande av arter genom jakt och fiske. Det innebär att ekosystemens förmåga att tillhandahålla de tjänster vi människor är beroende av försämras. Mer specifikt påverkas ekosystemtjänsterna av </a:t>
            </a:r>
            <a:r>
              <a:rPr lang="sv-SE" dirty="0" err="1"/>
              <a:t>bl</a:t>
            </a:r>
            <a:r>
              <a:rPr lang="sv-SE" dirty="0"/>
              <a:t> a b</a:t>
            </a:r>
            <a:r>
              <a:rPr lang="sv-SE" dirty="0">
                <a:ea typeface="Calibri" panose="020F0502020204030204" pitchFamily="34" charset="0"/>
                <a:cs typeface="Times New Roman" panose="02020603050405020304" pitchFamily="18" charset="0"/>
              </a:rPr>
              <a:t>ebyggelse och transportinfrastruktur (</a:t>
            </a:r>
            <a:r>
              <a:rPr lang="sv-SE" dirty="0" err="1">
                <a:ea typeface="Calibri" panose="020F0502020204030204" pitchFamily="34" charset="0"/>
                <a:cs typeface="Times New Roman" panose="02020603050405020304" pitchFamily="18" charset="0"/>
              </a:rPr>
              <a:t>inkl</a:t>
            </a:r>
            <a:r>
              <a:rPr lang="sv-SE" dirty="0">
                <a:ea typeface="Calibri" panose="020F0502020204030204" pitchFamily="34" charset="0"/>
                <a:cs typeface="Times New Roman" panose="02020603050405020304" pitchFamily="18" charset="0"/>
              </a:rPr>
              <a:t> fysisk planering), jord- och skogsbruk, </a:t>
            </a:r>
            <a:r>
              <a:rPr lang="sv-SE" dirty="0" err="1">
                <a:ea typeface="Calibri" panose="020F0502020204030204" pitchFamily="34" charset="0"/>
                <a:cs typeface="Times New Roman" panose="02020603050405020304" pitchFamily="18" charset="0"/>
              </a:rPr>
              <a:t>invasiva</a:t>
            </a:r>
            <a:r>
              <a:rPr lang="sv-SE" dirty="0">
                <a:ea typeface="Calibri" panose="020F0502020204030204" pitchFamily="34" charset="0"/>
                <a:cs typeface="Times New Roman" panose="02020603050405020304" pitchFamily="18" charset="0"/>
              </a:rPr>
              <a:t> arter, flygtrafik, vindkraftverk, industriområden, gruvor/täkter m </a:t>
            </a:r>
            <a:r>
              <a:rPr lang="sv-SE" dirty="0" err="1">
                <a:ea typeface="Calibri" panose="020F0502020204030204" pitchFamily="34" charset="0"/>
                <a:cs typeface="Times New Roman" panose="02020603050405020304" pitchFamily="18" charset="0"/>
              </a:rPr>
              <a:t>m</a:t>
            </a:r>
            <a:r>
              <a:rPr lang="sv-SE" dirty="0">
                <a:ea typeface="Calibri" panose="020F0502020204030204" pitchFamily="34" charset="0"/>
                <a:cs typeface="Times New Roman" panose="02020603050405020304" pitchFamily="18" charset="0"/>
              </a:rPr>
              <a:t>.</a:t>
            </a:r>
            <a:br>
              <a:rPr lang="sv-SE" dirty="0"/>
            </a:br>
            <a:r>
              <a:rPr lang="sv-SE" dirty="0"/>
              <a:t> </a:t>
            </a:r>
            <a:br>
              <a:rPr lang="sv-SE" dirty="0"/>
            </a:br>
            <a:r>
              <a:rPr lang="sv-SE" dirty="0"/>
              <a:t>Människan kan delvis ersätta vissa </a:t>
            </a:r>
            <a:r>
              <a:rPr lang="sv-SE" dirty="0" err="1"/>
              <a:t>ekosystemtjänster</a:t>
            </a:r>
            <a:r>
              <a:rPr lang="sv-SE" dirty="0"/>
              <a:t>, men många är oersättliga. Flera alternativ till </a:t>
            </a:r>
            <a:r>
              <a:rPr lang="sv-SE" dirty="0" err="1"/>
              <a:t>ekosystemtjänster</a:t>
            </a:r>
            <a:r>
              <a:rPr lang="sv-SE" dirty="0"/>
              <a:t> som har utvecklats av människor har visat sig vara mindre effektiva och dessutom dyra. Ett exempel är konstruktioner byggda för att skydda mot översvämningar vid kuster. Ekosystemen, med dess biologiska mångfald, behövs i en oviss framtid. Slår vi ut ekosystemens förmåga att tillhandahålla </a:t>
            </a:r>
            <a:r>
              <a:rPr lang="sv-SE" dirty="0" err="1"/>
              <a:t>ekosystemtjänster</a:t>
            </a:r>
            <a:r>
              <a:rPr lang="sv-SE" dirty="0"/>
              <a:t> får det konsekvenser för oss människor. </a:t>
            </a:r>
            <a:endParaRPr lang="sv-SE" sz="1200" b="0" i="0" kern="1200" dirty="0">
              <a:solidFill>
                <a:schemeClr val="tx1"/>
              </a:solidFill>
              <a:effectLst/>
              <a:latin typeface="Times New Roman" panose="02020603050405020304" pitchFamily="18" charset="0"/>
              <a:ea typeface="+mn-ea"/>
              <a:cs typeface="+mn-cs"/>
            </a:endParaRPr>
          </a:p>
          <a:p>
            <a:endParaRPr lang="sv-SE" dirty="0"/>
          </a:p>
          <a:p>
            <a:r>
              <a:rPr lang="sv-SE" dirty="0"/>
              <a:t>Det är i första hand de reglerande, kulturella och stödjande tjänsterna som påverkas negativt. Om den nuvarande utvecklingen fortsätter, med minskad biologisk mångfald, försämring av ekosystemens funktioner och minskad leverans av </a:t>
            </a:r>
            <a:r>
              <a:rPr lang="sv-SE" dirty="0" err="1"/>
              <a:t>ekosystemtjänster</a:t>
            </a:r>
            <a:r>
              <a:rPr lang="sv-SE" dirty="0"/>
              <a:t>, kommer de globala Agenda 2030-målen för hållbar utveckling inte att nås. Läs mer om statusen för </a:t>
            </a:r>
            <a:r>
              <a:rPr lang="sv-SE" dirty="0" err="1"/>
              <a:t>ekosystemtjänster</a:t>
            </a:r>
            <a:r>
              <a:rPr lang="sv-SE" dirty="0"/>
              <a:t> i IPBES utvärdering av biologisk mångfald och </a:t>
            </a:r>
            <a:r>
              <a:rPr lang="sv-SE" dirty="0" err="1"/>
              <a:t>ekosystemtjänster</a:t>
            </a:r>
            <a:r>
              <a:rPr lang="sv-SE" dirty="0"/>
              <a:t> (se Naturvårdsverkets webb, rapport 6917).</a:t>
            </a:r>
            <a:endParaRPr lang="sv-SE" b="1"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10</a:t>
            </a:fld>
            <a:endParaRPr lang="sv-SE"/>
          </a:p>
        </p:txBody>
      </p:sp>
    </p:spTree>
    <p:extLst>
      <p:ext uri="{BB962C8B-B14F-4D97-AF65-F5344CB8AC3E}">
        <p14:creationId xmlns:p14="http://schemas.microsoft.com/office/powerpoint/2010/main" val="3578936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Beroende på hur vi </a:t>
            </a:r>
            <a:r>
              <a:rPr lang="sv-SE" sz="1200" b="0" i="0" kern="1200" dirty="0">
                <a:solidFill>
                  <a:schemeClr val="tx1"/>
                </a:solidFill>
                <a:effectLst/>
                <a:latin typeface="Times New Roman" panose="02020603050405020304" pitchFamily="18" charset="0"/>
                <a:ea typeface="+mn-ea"/>
                <a:cs typeface="+mn-cs"/>
              </a:rPr>
              <a:t>använder mark och vatten, planerar och bygger </a:t>
            </a:r>
            <a:r>
              <a:rPr lang="sv-SE" dirty="0"/>
              <a:t>påverkar vi </a:t>
            </a:r>
            <a:r>
              <a:rPr lang="sv-SE" dirty="0" err="1"/>
              <a:t>ekosystemtjänster</a:t>
            </a:r>
            <a:r>
              <a:rPr lang="sv-SE" dirty="0"/>
              <a:t> på olika sätt. </a:t>
            </a:r>
            <a:r>
              <a:rPr lang="sv-SE" dirty="0" err="1"/>
              <a:t>Ekosystemtjänster</a:t>
            </a:r>
            <a:r>
              <a:rPr lang="sv-SE" dirty="0"/>
              <a:t> fördelas och upplevs olika mellan olika sociala grupper, regioner och länder. Genom att gynna vissa tjänster kan produktionen av dessa öka, men detta sker ofta på bekostnad av andra tjänster. Vad som är en nytta för några kan ha negativa effekter för andra. Till exempel kan livsmedels- och virkesproduktion orsaka ekologiska förändringar som försvagar andra, ofta reglerande och kulturella </a:t>
            </a:r>
            <a:r>
              <a:rPr lang="sv-SE" dirty="0" err="1"/>
              <a:t>ekosystemtjänster</a:t>
            </a:r>
            <a:r>
              <a:rPr lang="sv-SE" dirty="0"/>
              <a:t> såsom pollinering, vattenrening eller möjlighet till naturupplevelser. Det är alltså svårt att främja alla </a:t>
            </a:r>
            <a:r>
              <a:rPr lang="sv-SE" dirty="0" err="1"/>
              <a:t>ekosystemtjänster</a:t>
            </a:r>
            <a:r>
              <a:rPr lang="sv-SE" dirty="0"/>
              <a:t> samtidigt, vilket innebär att man ofta måste göra avvägningar när man fattar beslut som påverkar dem. Det kan handla både om avvägningar mellan tjänster men också mellan tjänster och andra intressen i samhället. För att underlätta avvägningar kan ex en ekosystemtjänstanalys göras, som ger underlag som sedan kan värderas (</a:t>
            </a:r>
            <a:r>
              <a:rPr lang="sv-SE" i="0" dirty="0">
                <a:cs typeface="Calibri"/>
              </a:rPr>
              <a:t>monetärt, </a:t>
            </a:r>
            <a:r>
              <a:rPr lang="sv-SE" sz="1200" b="0" i="0" kern="1200" dirty="0">
                <a:solidFill>
                  <a:schemeClr val="tx1"/>
                </a:solidFill>
                <a:effectLst/>
                <a:latin typeface="Times New Roman" panose="02020603050405020304" pitchFamily="18" charset="0"/>
                <a:ea typeface="+mn-ea"/>
                <a:cs typeface="+mn-cs"/>
              </a:rPr>
              <a:t>kvalitativt och/eller kvantitativt).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kern="1200" dirty="0">
              <a:solidFill>
                <a:schemeClr val="tx1"/>
              </a:solidFill>
              <a:effectLst/>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Times New Roman" panose="02020603050405020304" pitchFamily="18" charset="0"/>
                <a:ea typeface="+mn-ea"/>
                <a:cs typeface="+mn-cs"/>
              </a:rPr>
              <a:t>Fotografer:</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Times New Roman" panose="02020603050405020304" pitchFamily="18" charset="0"/>
                <a:ea typeface="+mn-ea"/>
                <a:cs typeface="+mn-cs"/>
              </a:rPr>
              <a:t>Lars-Olof Johansson/Naturbild/</a:t>
            </a:r>
            <a:r>
              <a:rPr lang="sv-SE" sz="1200" b="0" i="0" kern="1200" dirty="0" err="1">
                <a:solidFill>
                  <a:schemeClr val="tx1"/>
                </a:solidFill>
                <a:effectLst/>
                <a:latin typeface="Times New Roman" panose="02020603050405020304" pitchFamily="18" charset="0"/>
                <a:ea typeface="+mn-ea"/>
                <a:cs typeface="+mn-cs"/>
              </a:rPr>
              <a:t>Johnér</a:t>
            </a:r>
            <a:endParaRPr lang="sv-SE" sz="1200" b="0" i="0" kern="1200" dirty="0">
              <a:solidFill>
                <a:schemeClr val="tx1"/>
              </a:solidFill>
              <a:effectLst/>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Times New Roman" panose="02020603050405020304" pitchFamily="18" charset="0"/>
                <a:ea typeface="+mn-ea"/>
                <a:cs typeface="+mn-cs"/>
              </a:rPr>
              <a:t>Naturvårdsverket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Times New Roman" panose="02020603050405020304" pitchFamily="18" charset="0"/>
                <a:ea typeface="+mn-ea"/>
                <a:cs typeface="+mn-cs"/>
              </a:rPr>
              <a:t>Jeppe Gustafsson/IBL</a:t>
            </a:r>
          </a:p>
        </p:txBody>
      </p:sp>
      <p:sp>
        <p:nvSpPr>
          <p:cNvPr id="4" name="Platshållare för bildnummer 3"/>
          <p:cNvSpPr>
            <a:spLocks noGrp="1"/>
          </p:cNvSpPr>
          <p:nvPr>
            <p:ph type="sldNum" sz="quarter" idx="5"/>
          </p:nvPr>
        </p:nvSpPr>
        <p:spPr/>
        <p:txBody>
          <a:bodyPr/>
          <a:lstStyle/>
          <a:p>
            <a:fld id="{97AE7156-62F3-4CA3-9C03-D68BF7374B4F}" type="slidenum">
              <a:rPr lang="sv-SE" smtClean="0"/>
              <a:pPr/>
              <a:t>11</a:t>
            </a:fld>
            <a:endParaRPr lang="sv-SE"/>
          </a:p>
        </p:txBody>
      </p:sp>
    </p:spTree>
    <p:extLst>
      <p:ext uri="{BB962C8B-B14F-4D97-AF65-F5344CB8AC3E}">
        <p14:creationId xmlns:p14="http://schemas.microsoft.com/office/powerpoint/2010/main" val="42594419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kern="1200" dirty="0">
                <a:solidFill>
                  <a:schemeClr val="tx1"/>
                </a:solidFill>
                <a:effectLst/>
                <a:latin typeface="Times New Roman" panose="02020603050405020304" pitchFamily="18" charset="0"/>
                <a:ea typeface="+mn-ea"/>
                <a:cs typeface="+mn-cs"/>
              </a:rPr>
              <a:t>Arbete med </a:t>
            </a:r>
            <a:r>
              <a:rPr lang="sv-SE" sz="1200" b="0" i="0" kern="1200" dirty="0" err="1">
                <a:solidFill>
                  <a:schemeClr val="tx1"/>
                </a:solidFill>
                <a:effectLst/>
                <a:latin typeface="Times New Roman" panose="02020603050405020304" pitchFamily="18" charset="0"/>
                <a:ea typeface="+mn-ea"/>
                <a:cs typeface="+mn-cs"/>
              </a:rPr>
              <a:t>ekosystemtjänster</a:t>
            </a:r>
            <a:r>
              <a:rPr lang="sv-SE" sz="1200" b="0" i="0" kern="1200" dirty="0">
                <a:solidFill>
                  <a:schemeClr val="tx1"/>
                </a:solidFill>
                <a:effectLst/>
                <a:latin typeface="Times New Roman" panose="02020603050405020304" pitchFamily="18" charset="0"/>
                <a:ea typeface="+mn-ea"/>
                <a:cs typeface="+mn-cs"/>
              </a:rPr>
              <a:t> har stöd i både internationella konventioner, EU:s strategi för biologisk mångfald och nationellt från riksdag och regering, bland annat genom formuleringar i miljömålsarbetet. En viktig grund för arbetet med </a:t>
            </a:r>
            <a:r>
              <a:rPr lang="sv-SE" sz="1200" b="0" i="0" kern="1200" dirty="0" err="1">
                <a:solidFill>
                  <a:schemeClr val="tx1"/>
                </a:solidFill>
                <a:effectLst/>
                <a:latin typeface="Times New Roman" panose="02020603050405020304" pitchFamily="18" charset="0"/>
                <a:ea typeface="+mn-ea"/>
                <a:cs typeface="+mn-cs"/>
              </a:rPr>
              <a:t>ekosystemtjänster</a:t>
            </a:r>
            <a:r>
              <a:rPr lang="sv-SE" sz="1200" b="0" i="0" kern="1200" dirty="0">
                <a:solidFill>
                  <a:schemeClr val="tx1"/>
                </a:solidFill>
                <a:effectLst/>
                <a:latin typeface="Times New Roman" panose="02020603050405020304" pitchFamily="18" charset="0"/>
                <a:ea typeface="+mn-ea"/>
                <a:cs typeface="+mn-cs"/>
              </a:rPr>
              <a:t> är FN:s konvention om biologisk mångfald (CBD). </a:t>
            </a:r>
            <a:r>
              <a:rPr lang="sv-SE" sz="1200" b="0" i="0" kern="1200" dirty="0" err="1">
                <a:solidFill>
                  <a:schemeClr val="tx1"/>
                </a:solidFill>
                <a:effectLst/>
                <a:latin typeface="Times New Roman" panose="02020603050405020304" pitchFamily="18" charset="0"/>
                <a:ea typeface="+mn-ea"/>
                <a:cs typeface="+mn-cs"/>
              </a:rPr>
              <a:t>Ekosystemtjänster</a:t>
            </a:r>
            <a:r>
              <a:rPr lang="sv-SE" sz="1200" b="0" i="0" kern="1200" dirty="0">
                <a:solidFill>
                  <a:schemeClr val="tx1"/>
                </a:solidFill>
                <a:effectLst/>
                <a:latin typeface="Times New Roman" panose="02020603050405020304" pitchFamily="18" charset="0"/>
                <a:ea typeface="+mn-ea"/>
                <a:cs typeface="+mn-cs"/>
              </a:rPr>
              <a:t> anknyter även till de flesta av de globala målen för hållbar utveckling, Agenda 2030. </a:t>
            </a:r>
          </a:p>
          <a:p>
            <a:r>
              <a:rPr lang="sv-SE" sz="1200" b="0" i="0" kern="1200" dirty="0">
                <a:solidFill>
                  <a:schemeClr val="tx1"/>
                </a:solidFill>
                <a:effectLst/>
                <a:latin typeface="Times New Roman" panose="02020603050405020304" pitchFamily="18" charset="0"/>
                <a:ea typeface="+mn-ea"/>
                <a:cs typeface="+mn-cs"/>
              </a:rPr>
              <a:t> </a:t>
            </a:r>
          </a:p>
          <a:p>
            <a:r>
              <a:rPr lang="sv-SE" sz="1200" b="0" i="0" kern="1200" dirty="0">
                <a:solidFill>
                  <a:schemeClr val="tx1"/>
                </a:solidFill>
                <a:effectLst/>
                <a:latin typeface="Times New Roman" panose="02020603050405020304" pitchFamily="18" charset="0"/>
                <a:ea typeface="+mn-ea"/>
                <a:cs typeface="+mn-cs"/>
              </a:rPr>
              <a:t>För att leva upp till internationella målsättningar har Sveriges riksdag antagit miljömål och en strategi för biologisk mångfald och </a:t>
            </a:r>
            <a:r>
              <a:rPr lang="sv-SE" sz="1200" b="0" i="0" kern="1200" dirty="0" err="1">
                <a:solidFill>
                  <a:schemeClr val="tx1"/>
                </a:solidFill>
                <a:effectLst/>
                <a:latin typeface="Times New Roman" panose="02020603050405020304" pitchFamily="18" charset="0"/>
                <a:ea typeface="+mn-ea"/>
                <a:cs typeface="+mn-cs"/>
              </a:rPr>
              <a:t>ekosystemtjänster</a:t>
            </a:r>
            <a:r>
              <a:rPr lang="sv-SE" sz="1200" b="0" i="0" kern="1200" dirty="0">
                <a:solidFill>
                  <a:schemeClr val="tx1"/>
                </a:solidFill>
                <a:effectLst/>
                <a:latin typeface="Times New Roman" panose="02020603050405020304" pitchFamily="18" charset="0"/>
                <a:ea typeface="+mn-ea"/>
                <a:cs typeface="+mn-cs"/>
              </a:rPr>
              <a:t>. </a:t>
            </a:r>
          </a:p>
          <a:p>
            <a:r>
              <a:rPr lang="sv-SE" sz="1200" b="0" i="0" kern="1200" dirty="0">
                <a:solidFill>
                  <a:schemeClr val="tx1"/>
                </a:solidFill>
                <a:effectLst/>
                <a:latin typeface="Times New Roman" panose="02020603050405020304" pitchFamily="18" charset="0"/>
                <a:ea typeface="+mn-ea"/>
                <a:cs typeface="+mn-cs"/>
              </a:rPr>
              <a:t> </a:t>
            </a:r>
          </a:p>
          <a:p>
            <a:r>
              <a:rPr lang="sv-SE" sz="1200" b="0" i="0" kern="1200" dirty="0">
                <a:solidFill>
                  <a:schemeClr val="tx1"/>
                </a:solidFill>
                <a:effectLst/>
                <a:latin typeface="Times New Roman" panose="02020603050405020304" pitchFamily="18" charset="0"/>
                <a:ea typeface="+mn-ea"/>
                <a:cs typeface="+mn-cs"/>
              </a:rPr>
              <a:t>Åtta av miljökvalitetsmålen innehåller preciseringar som handlar om att vidmakthålla </a:t>
            </a:r>
            <a:r>
              <a:rPr lang="sv-SE" sz="1200" b="0" i="0" kern="1200" dirty="0" err="1">
                <a:solidFill>
                  <a:schemeClr val="tx1"/>
                </a:solidFill>
                <a:effectLst/>
                <a:latin typeface="Times New Roman" panose="02020603050405020304" pitchFamily="18" charset="0"/>
                <a:ea typeface="+mn-ea"/>
                <a:cs typeface="+mn-cs"/>
              </a:rPr>
              <a:t>ekosystemtjänster</a:t>
            </a:r>
            <a:r>
              <a:rPr lang="sv-SE" sz="1200" b="0" i="0" kern="1200" dirty="0">
                <a:solidFill>
                  <a:schemeClr val="tx1"/>
                </a:solidFill>
                <a:effectLst/>
                <a:latin typeface="Times New Roman" panose="02020603050405020304" pitchFamily="18" charset="0"/>
                <a:ea typeface="+mn-ea"/>
                <a:cs typeface="+mn-cs"/>
              </a:rPr>
              <a:t>; </a:t>
            </a:r>
            <a:r>
              <a:rPr lang="sv-SE" sz="1200" b="0" i="1" kern="1200" dirty="0">
                <a:solidFill>
                  <a:schemeClr val="tx1"/>
                </a:solidFill>
                <a:effectLst/>
                <a:latin typeface="Times New Roman" panose="02020603050405020304" pitchFamily="18" charset="0"/>
                <a:ea typeface="+mn-ea"/>
                <a:cs typeface="+mn-cs"/>
              </a:rPr>
              <a:t>Levande sjöar och vattendrag, Hav i balans samt levande kust och skärgård, Myllrande våtmarker, Levande skogar, Ett rikt odlingslandskap, Storslagen fjällmiljö, God bebyggd miljö</a:t>
            </a:r>
            <a:r>
              <a:rPr lang="sv-SE" sz="1200" b="0" i="0" kern="1200" dirty="0">
                <a:solidFill>
                  <a:schemeClr val="tx1"/>
                </a:solidFill>
                <a:effectLst/>
                <a:latin typeface="Times New Roman" panose="02020603050405020304" pitchFamily="18" charset="0"/>
                <a:ea typeface="+mn-ea"/>
                <a:cs typeface="+mn-cs"/>
              </a:rPr>
              <a:t> och </a:t>
            </a:r>
            <a:r>
              <a:rPr lang="sv-SE" sz="1200" b="0" i="1" kern="1200" dirty="0">
                <a:solidFill>
                  <a:schemeClr val="tx1"/>
                </a:solidFill>
                <a:effectLst/>
                <a:latin typeface="Times New Roman" panose="02020603050405020304" pitchFamily="18" charset="0"/>
                <a:ea typeface="+mn-ea"/>
                <a:cs typeface="+mn-cs"/>
              </a:rPr>
              <a:t>Ett rikt växt- och djurliv</a:t>
            </a:r>
            <a:r>
              <a:rPr lang="sv-SE" sz="1200" b="0" i="0" kern="1200" dirty="0">
                <a:solidFill>
                  <a:schemeClr val="tx1"/>
                </a:solidFill>
                <a:effectLst/>
                <a:latin typeface="Times New Roman" panose="02020603050405020304" pitchFamily="18" charset="0"/>
                <a:ea typeface="+mn-ea"/>
                <a:cs typeface="+mn-cs"/>
              </a:rPr>
              <a:t>. Flera av etappmålen i miljömålssystemet har en tydlig koppling till och påverkan på förutsättningarna för </a:t>
            </a:r>
            <a:r>
              <a:rPr lang="sv-SE" sz="1200" b="0" i="0" kern="1200" dirty="0" err="1">
                <a:solidFill>
                  <a:schemeClr val="tx1"/>
                </a:solidFill>
                <a:effectLst/>
                <a:latin typeface="Times New Roman" panose="02020603050405020304" pitchFamily="18" charset="0"/>
                <a:ea typeface="+mn-ea"/>
                <a:cs typeface="+mn-cs"/>
              </a:rPr>
              <a:t>ekosystemtjänster</a:t>
            </a:r>
            <a:r>
              <a:rPr lang="sv-SE" sz="1200" b="0" i="0" kern="1200" dirty="0">
                <a:solidFill>
                  <a:schemeClr val="tx1"/>
                </a:solidFill>
                <a:effectLst/>
                <a:latin typeface="Times New Roman" panose="02020603050405020304" pitchFamily="18" charset="0"/>
                <a:ea typeface="+mn-ea"/>
                <a:cs typeface="+mn-cs"/>
              </a:rPr>
              <a:t>. </a:t>
            </a:r>
          </a:p>
          <a:p>
            <a:r>
              <a:rPr lang="sv-SE" sz="1200" b="1" i="0" kern="1200" dirty="0">
                <a:solidFill>
                  <a:schemeClr val="tx1"/>
                </a:solidFill>
                <a:effectLst/>
                <a:latin typeface="Times New Roman" panose="02020603050405020304" pitchFamily="18" charset="0"/>
                <a:ea typeface="+mn-ea"/>
                <a:cs typeface="+mn-cs"/>
              </a:rPr>
              <a:t> </a:t>
            </a:r>
            <a:endParaRPr lang="sv-SE" sz="1200" b="0" i="0" kern="1200" dirty="0">
              <a:solidFill>
                <a:schemeClr val="tx1"/>
              </a:solidFill>
              <a:effectLst/>
              <a:latin typeface="Times New Roman" panose="02020603050405020304" pitchFamily="18" charset="0"/>
              <a:ea typeface="+mn-ea"/>
              <a:cs typeface="+mn-cs"/>
            </a:endParaRPr>
          </a:p>
          <a:p>
            <a:r>
              <a:rPr lang="sv-SE" sz="1200" b="0" i="0" kern="1200" dirty="0">
                <a:solidFill>
                  <a:schemeClr val="tx1"/>
                </a:solidFill>
                <a:effectLst/>
                <a:latin typeface="Times New Roman" panose="02020603050405020304" pitchFamily="18" charset="0"/>
                <a:ea typeface="+mn-ea"/>
                <a:cs typeface="+mn-cs"/>
              </a:rPr>
              <a:t>Upprätthållande och utveckling av </a:t>
            </a:r>
            <a:r>
              <a:rPr lang="sv-SE" sz="1200" b="0" i="0" kern="1200" dirty="0" err="1">
                <a:solidFill>
                  <a:schemeClr val="tx1"/>
                </a:solidFill>
                <a:effectLst/>
                <a:latin typeface="Times New Roman" panose="02020603050405020304" pitchFamily="18" charset="0"/>
                <a:ea typeface="+mn-ea"/>
                <a:cs typeface="+mn-cs"/>
              </a:rPr>
              <a:t>ekosystemtjänster</a:t>
            </a:r>
            <a:r>
              <a:rPr lang="sv-SE" sz="1200" b="0" i="0" kern="1200" dirty="0">
                <a:solidFill>
                  <a:schemeClr val="tx1"/>
                </a:solidFill>
                <a:effectLst/>
                <a:latin typeface="Times New Roman" panose="02020603050405020304" pitchFamily="18" charset="0"/>
                <a:ea typeface="+mn-ea"/>
                <a:cs typeface="+mn-cs"/>
              </a:rPr>
              <a:t> är grundläggande för att nå även andra samhällsmål, såsom folkhälsomålen, friluftslivsmålen och mål för kulturmiljöarbetet.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kern="1200" dirty="0">
              <a:solidFill>
                <a:schemeClr val="tx1"/>
              </a:solidFill>
              <a:effectLst/>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Times New Roman" panose="02020603050405020304" pitchFamily="18" charset="0"/>
                <a:ea typeface="+mn-ea"/>
                <a:cs typeface="+mn-cs"/>
              </a:rPr>
              <a:t>Begreppet </a:t>
            </a:r>
            <a:r>
              <a:rPr lang="sv-SE" sz="1200" b="0" i="0" kern="1200" dirty="0" err="1">
                <a:solidFill>
                  <a:schemeClr val="tx1"/>
                </a:solidFill>
                <a:effectLst/>
                <a:latin typeface="Times New Roman" panose="02020603050405020304" pitchFamily="18" charset="0"/>
                <a:ea typeface="+mn-ea"/>
                <a:cs typeface="+mn-cs"/>
              </a:rPr>
              <a:t>ekosystemtjänster</a:t>
            </a:r>
            <a:r>
              <a:rPr lang="sv-SE" sz="1200" b="0" i="0" kern="1200" dirty="0">
                <a:solidFill>
                  <a:schemeClr val="tx1"/>
                </a:solidFill>
                <a:effectLst/>
                <a:latin typeface="Times New Roman" panose="02020603050405020304" pitchFamily="18" charset="0"/>
                <a:ea typeface="+mn-ea"/>
                <a:cs typeface="+mn-cs"/>
              </a:rPr>
              <a:t> står inte uttryckt i svensk lagstiftning, men </a:t>
            </a:r>
            <a:r>
              <a:rPr lang="sv-SE" sz="1200" b="0" i="0" kern="1200" dirty="0" err="1">
                <a:solidFill>
                  <a:schemeClr val="tx1"/>
                </a:solidFill>
                <a:effectLst/>
                <a:latin typeface="Times New Roman" panose="02020603050405020304" pitchFamily="18" charset="0"/>
                <a:ea typeface="+mn-ea"/>
                <a:cs typeface="+mn-cs"/>
              </a:rPr>
              <a:t>ekosystemtjänster</a:t>
            </a:r>
            <a:r>
              <a:rPr lang="sv-SE" sz="1200" b="0" i="0" kern="1200" dirty="0">
                <a:solidFill>
                  <a:schemeClr val="tx1"/>
                </a:solidFill>
                <a:effectLst/>
                <a:latin typeface="Times New Roman" panose="02020603050405020304" pitchFamily="18" charset="0"/>
                <a:ea typeface="+mn-ea"/>
                <a:cs typeface="+mn-cs"/>
              </a:rPr>
              <a:t> finns med indirekt i exempelvis både miljöbalken, plan- och bygglagen och skogsvårdslagen på så sätt att många begrepp som står i olika bestämmelser innefattar </a:t>
            </a:r>
            <a:r>
              <a:rPr lang="sv-SE" sz="1200" b="0" i="0" kern="1200" dirty="0" err="1">
                <a:solidFill>
                  <a:schemeClr val="tx1"/>
                </a:solidFill>
                <a:effectLst/>
                <a:latin typeface="Times New Roman" panose="02020603050405020304" pitchFamily="18" charset="0"/>
                <a:ea typeface="+mn-ea"/>
                <a:cs typeface="+mn-cs"/>
              </a:rPr>
              <a:t>ekosystemtjänster</a:t>
            </a:r>
            <a:r>
              <a:rPr lang="sv-SE" sz="1200" b="0" i="0" kern="1200" dirty="0">
                <a:solidFill>
                  <a:schemeClr val="tx1"/>
                </a:solidFill>
                <a:effectLst/>
                <a:latin typeface="Times New Roman" panose="02020603050405020304" pitchFamily="18" charset="0"/>
                <a:ea typeface="+mn-ea"/>
                <a:cs typeface="+mn-cs"/>
              </a:rPr>
              <a:t>. Arbete med </a:t>
            </a:r>
            <a:r>
              <a:rPr lang="sv-SE" sz="1200" b="0" i="0" kern="1200" dirty="0" err="1">
                <a:solidFill>
                  <a:schemeClr val="tx1"/>
                </a:solidFill>
                <a:effectLst/>
                <a:latin typeface="Times New Roman" panose="02020603050405020304" pitchFamily="18" charset="0"/>
                <a:ea typeface="+mn-ea"/>
                <a:cs typeface="+mn-cs"/>
              </a:rPr>
              <a:t>ekosystemtjänster</a:t>
            </a:r>
            <a:r>
              <a:rPr lang="sv-SE" sz="1200" b="0" i="0" kern="1200" dirty="0">
                <a:solidFill>
                  <a:schemeClr val="tx1"/>
                </a:solidFill>
                <a:effectLst/>
                <a:latin typeface="Times New Roman" panose="02020603050405020304" pitchFamily="18" charset="0"/>
                <a:ea typeface="+mn-ea"/>
                <a:cs typeface="+mn-cs"/>
              </a:rPr>
              <a:t> stämmer överens med de avsikter som ligger bakom bland annat hushållningsbestämmelserna i 3 kap. miljöbalken och flera av de allmänna principerna i 2 kap.  i plan- och bygglagen. Befintlig lagstiftning ger därmed stöd för att i många fall ta tillvara och integrera </a:t>
            </a:r>
            <a:r>
              <a:rPr lang="sv-SE" sz="1200" b="0" i="0" kern="1200" dirty="0" err="1">
                <a:solidFill>
                  <a:schemeClr val="tx1"/>
                </a:solidFill>
                <a:effectLst/>
                <a:latin typeface="Times New Roman" panose="02020603050405020304" pitchFamily="18" charset="0"/>
                <a:ea typeface="+mn-ea"/>
                <a:cs typeface="+mn-cs"/>
              </a:rPr>
              <a:t>ekosystemtjänster</a:t>
            </a:r>
            <a:r>
              <a:rPr lang="sv-SE" sz="1200" b="0" i="0" kern="1200" dirty="0">
                <a:solidFill>
                  <a:schemeClr val="tx1"/>
                </a:solidFill>
                <a:effectLst/>
                <a:latin typeface="Times New Roman" panose="02020603050405020304" pitchFamily="18" charset="0"/>
                <a:ea typeface="+mn-ea"/>
                <a:cs typeface="+mn-cs"/>
              </a:rPr>
              <a:t> i olika verksamheter.</a:t>
            </a:r>
          </a:p>
        </p:txBody>
      </p:sp>
      <p:sp>
        <p:nvSpPr>
          <p:cNvPr id="4" name="Platshållare för bildnummer 3"/>
          <p:cNvSpPr>
            <a:spLocks noGrp="1"/>
          </p:cNvSpPr>
          <p:nvPr>
            <p:ph type="sldNum" sz="quarter" idx="5"/>
          </p:nvPr>
        </p:nvSpPr>
        <p:spPr/>
        <p:txBody>
          <a:bodyPr/>
          <a:lstStyle/>
          <a:p>
            <a:fld id="{97AE7156-62F3-4CA3-9C03-D68BF7374B4F}" type="slidenum">
              <a:rPr lang="sv-SE" smtClean="0"/>
              <a:pPr/>
              <a:t>12</a:t>
            </a:fld>
            <a:endParaRPr lang="sv-SE"/>
          </a:p>
        </p:txBody>
      </p:sp>
    </p:spTree>
    <p:extLst>
      <p:ext uri="{BB962C8B-B14F-4D97-AF65-F5344CB8AC3E}">
        <p14:creationId xmlns:p14="http://schemas.microsoft.com/office/powerpoint/2010/main" val="20235929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Det finns många argument för arbete med </a:t>
            </a:r>
            <a:r>
              <a:rPr lang="sv-SE" dirty="0" err="1"/>
              <a:t>ekosystemtjänster</a:t>
            </a:r>
            <a:r>
              <a:rPr lang="sv-SE" dirty="0"/>
              <a:t>. Begreppet </a:t>
            </a:r>
            <a:r>
              <a:rPr lang="sv-SE" dirty="0" err="1"/>
              <a:t>ekosystemtjänster</a:t>
            </a:r>
            <a:r>
              <a:rPr lang="sv-SE" dirty="0"/>
              <a:t> kan ses som ett pedagogiskt kommunikationsverktyg som kan användas på olika sätt för olika målgrupper i syfte att skapa medvetenhet om att människan är beroende av naturen. Genom att öka kunskapen om alla de tjänster som ekosystemen ger, och vilka risker som uppstår om de inte förvaltas på ett hållbart sätt, skapas ökad förståelse och ökat engagemang för att bevara och hållbart nyttja biologisk mångfald och fungerande ekosystem. </a:t>
            </a:r>
            <a:endParaRPr lang="sv-SE" sz="1200" b="0" i="0" kern="1200" dirty="0">
              <a:solidFill>
                <a:schemeClr val="tx1"/>
              </a:solidFill>
              <a:effectLst/>
              <a:latin typeface="Times New Roman" panose="02020603050405020304" pitchFamily="18" charset="0"/>
              <a:ea typeface="+mn-ea"/>
              <a:cs typeface="+mn-cs"/>
            </a:endParaRPr>
          </a:p>
          <a:p>
            <a:endParaRPr lang="sv-SE" sz="1200" b="0" i="0" kern="1200" dirty="0">
              <a:solidFill>
                <a:schemeClr val="tx1"/>
              </a:solidFill>
              <a:effectLst/>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err="1">
                <a:solidFill>
                  <a:schemeClr val="tx1"/>
                </a:solidFill>
                <a:effectLst/>
                <a:latin typeface="Times New Roman" panose="02020603050405020304" pitchFamily="18" charset="0"/>
                <a:ea typeface="+mn-ea"/>
                <a:cs typeface="+mn-cs"/>
              </a:rPr>
              <a:t>Ekosystemtjänster</a:t>
            </a:r>
            <a:r>
              <a:rPr lang="sv-SE" sz="1200" b="0" i="0" kern="1200" dirty="0">
                <a:solidFill>
                  <a:schemeClr val="tx1"/>
                </a:solidFill>
                <a:effectLst/>
                <a:latin typeface="Times New Roman" panose="02020603050405020304" pitchFamily="18" charset="0"/>
                <a:ea typeface="+mn-ea"/>
                <a:cs typeface="+mn-cs"/>
              </a:rPr>
              <a:t> bidrar ofta till synergier i samverkan med andra tvärgående sakområden, exempelvis klimatfrågor och grön infrastruktur. Genom att arbeta med dessa områden på ett samordnat sätt kan länsstyrelsen synliggöra och främja naturens alla värden som helhet, vilket ger en god grund för de avvägningar som behöver göras och de beslut som fattas. </a:t>
            </a:r>
          </a:p>
          <a:p>
            <a:endParaRPr lang="sv-SE" sz="1200" b="0" i="0" kern="1200" dirty="0">
              <a:solidFill>
                <a:schemeClr val="tx1"/>
              </a:solidFill>
              <a:effectLst/>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Times New Roman" panose="02020603050405020304" pitchFamily="18" charset="0"/>
                <a:ea typeface="+mn-ea"/>
                <a:cs typeface="+mn-cs"/>
              </a:rPr>
              <a:t>Genom att beakta </a:t>
            </a:r>
            <a:r>
              <a:rPr lang="sv-SE" sz="1200" b="0" i="0" kern="1200" dirty="0" err="1">
                <a:solidFill>
                  <a:schemeClr val="tx1"/>
                </a:solidFill>
                <a:effectLst/>
                <a:latin typeface="Times New Roman" panose="02020603050405020304" pitchFamily="18" charset="0"/>
                <a:ea typeface="+mn-ea"/>
                <a:cs typeface="+mn-cs"/>
              </a:rPr>
              <a:t>ekosystemtjänster</a:t>
            </a:r>
            <a:r>
              <a:rPr lang="sv-SE" sz="1200" b="0" i="0" kern="1200" dirty="0">
                <a:solidFill>
                  <a:schemeClr val="tx1"/>
                </a:solidFill>
                <a:effectLst/>
                <a:latin typeface="Times New Roman" panose="02020603050405020304" pitchFamily="18" charset="0"/>
                <a:ea typeface="+mn-ea"/>
                <a:cs typeface="+mn-cs"/>
              </a:rPr>
              <a:t> kan vi främja positiv påverkan på </a:t>
            </a:r>
            <a:r>
              <a:rPr lang="sv-SE" sz="1200" b="0" i="0" kern="1200" dirty="0" err="1">
                <a:solidFill>
                  <a:schemeClr val="tx1"/>
                </a:solidFill>
                <a:effectLst/>
                <a:latin typeface="Times New Roman" panose="02020603050405020304" pitchFamily="18" charset="0"/>
                <a:ea typeface="+mn-ea"/>
                <a:cs typeface="+mn-cs"/>
              </a:rPr>
              <a:t>ekosystemtjänster</a:t>
            </a:r>
            <a:r>
              <a:rPr lang="sv-SE" sz="1200" b="0" i="0" kern="1200" dirty="0">
                <a:solidFill>
                  <a:schemeClr val="tx1"/>
                </a:solidFill>
                <a:effectLst/>
                <a:latin typeface="Times New Roman" panose="02020603050405020304" pitchFamily="18" charset="0"/>
                <a:ea typeface="+mn-ea"/>
                <a:cs typeface="+mn-cs"/>
              </a:rPr>
              <a:t> och minska negativ påverkan på </a:t>
            </a:r>
            <a:r>
              <a:rPr lang="sv-SE" sz="1200" b="0" i="0" kern="1200" dirty="0" err="1">
                <a:solidFill>
                  <a:schemeClr val="tx1"/>
                </a:solidFill>
                <a:effectLst/>
                <a:latin typeface="Times New Roman" panose="02020603050405020304" pitchFamily="18" charset="0"/>
                <a:ea typeface="+mn-ea"/>
                <a:cs typeface="+mn-cs"/>
              </a:rPr>
              <a:t>ekosystemtjänster</a:t>
            </a:r>
            <a:r>
              <a:rPr lang="sv-SE" sz="1200" b="0" i="0" kern="1200" dirty="0">
                <a:solidFill>
                  <a:schemeClr val="tx1"/>
                </a:solidFill>
                <a:effectLst/>
                <a:latin typeface="Times New Roman" panose="02020603050405020304" pitchFamily="18" charset="0"/>
                <a:ea typeface="+mn-ea"/>
                <a:cs typeface="+mn-cs"/>
              </a:rPr>
              <a:t>. Detta bidrar i sin tur till att olika samhällsmål uppnås.</a:t>
            </a:r>
          </a:p>
          <a:p>
            <a:endParaRPr lang="sv-SE" sz="1200" b="0" i="0" kern="1200" dirty="0">
              <a:solidFill>
                <a:schemeClr val="tx1"/>
              </a:solidFill>
              <a:effectLst/>
              <a:latin typeface="Times New Roman" panose="02020603050405020304" pitchFamily="18" charset="0"/>
              <a:ea typeface="+mn-ea"/>
              <a:cs typeface="+mn-cs"/>
            </a:endParaRPr>
          </a:p>
          <a:p>
            <a:r>
              <a:rPr lang="sv-SE" sz="1200" b="0" i="0" kern="1200" dirty="0">
                <a:solidFill>
                  <a:schemeClr val="tx1"/>
                </a:solidFill>
                <a:effectLst/>
                <a:latin typeface="Times New Roman" panose="02020603050405020304" pitchFamily="18" charset="0"/>
                <a:ea typeface="+mn-ea"/>
                <a:cs typeface="+mn-cs"/>
              </a:rPr>
              <a:t>Fotograf: Fredrik Schlyter/</a:t>
            </a:r>
            <a:r>
              <a:rPr lang="sv-SE" sz="1200" b="0" i="0" kern="1200" dirty="0" err="1">
                <a:solidFill>
                  <a:schemeClr val="tx1"/>
                </a:solidFill>
                <a:effectLst/>
                <a:latin typeface="Times New Roman" panose="02020603050405020304" pitchFamily="18" charset="0"/>
                <a:ea typeface="+mn-ea"/>
                <a:cs typeface="+mn-cs"/>
              </a:rPr>
              <a:t>Johnér</a:t>
            </a:r>
            <a:endParaRPr lang="sv-SE" dirty="0">
              <a:cs typeface="Calibri"/>
            </a:endParaRPr>
          </a:p>
        </p:txBody>
      </p:sp>
      <p:sp>
        <p:nvSpPr>
          <p:cNvPr id="4" name="Platshållare för bildnummer 3"/>
          <p:cNvSpPr>
            <a:spLocks noGrp="1"/>
          </p:cNvSpPr>
          <p:nvPr>
            <p:ph type="sldNum" sz="quarter" idx="5"/>
          </p:nvPr>
        </p:nvSpPr>
        <p:spPr/>
        <p:txBody>
          <a:bodyPr/>
          <a:lstStyle/>
          <a:p>
            <a:fld id="{97AE7156-62F3-4CA3-9C03-D68BF7374B4F}" type="slidenum">
              <a:rPr lang="sv-SE" smtClean="0"/>
              <a:pPr/>
              <a:t>13</a:t>
            </a:fld>
            <a:endParaRPr lang="sv-SE"/>
          </a:p>
        </p:txBody>
      </p:sp>
    </p:spTree>
    <p:extLst>
      <p:ext uri="{BB962C8B-B14F-4D97-AF65-F5344CB8AC3E}">
        <p14:creationId xmlns:p14="http://schemas.microsoft.com/office/powerpoint/2010/main" val="20870919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Times New Roman" panose="02020603050405020304" pitchFamily="18" charset="0"/>
                <a:ea typeface="+mn-ea"/>
                <a:cs typeface="+mn-cs"/>
              </a:rPr>
              <a:t>Hur arbeta för att beakta </a:t>
            </a:r>
            <a:r>
              <a:rPr lang="sv-SE" sz="1200" b="0" i="0" kern="1200" dirty="0" err="1">
                <a:solidFill>
                  <a:schemeClr val="tx1"/>
                </a:solidFill>
                <a:effectLst/>
                <a:latin typeface="Times New Roman" panose="02020603050405020304" pitchFamily="18" charset="0"/>
                <a:ea typeface="+mn-ea"/>
                <a:cs typeface="+mn-cs"/>
              </a:rPr>
              <a:t>ekosystemtjänster</a:t>
            </a:r>
            <a:r>
              <a:rPr lang="sv-SE" sz="1200" b="0" i="0" kern="1200" dirty="0">
                <a:solidFill>
                  <a:schemeClr val="tx1"/>
                </a:solidFill>
                <a:effectLst/>
                <a:latin typeface="Times New Roman" panose="02020603050405020304" pitchFamily="18" charset="0"/>
                <a:ea typeface="+mn-ea"/>
                <a:cs typeface="+mn-cs"/>
              </a:rPr>
              <a:t>? </a:t>
            </a:r>
            <a:r>
              <a:rPr lang="sv-SE" dirty="0"/>
              <a:t>Arbetet kan se ut på olika sätt beroende på syfte, mål och organisation. </a:t>
            </a:r>
            <a:r>
              <a:rPr lang="sv-SE" dirty="0" err="1"/>
              <a:t>Ekosystemtjänster</a:t>
            </a:r>
            <a:r>
              <a:rPr lang="sv-SE" dirty="0"/>
              <a:t> kan koppla till övergripande beslut som handlar om exempelvis planering, mark- och vattenanvändning, miljöarbete inom industriverksamhet eller kommunikation. Det kan också handla om mer interna beslut, till exempel kopplade till policyer, upphandling och uppföljning. Det kan handla om enskilda ärenden, avgränsade projekt ärenden eller löpande processer.</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err="1"/>
              <a:t>Ekosystemtjänster</a:t>
            </a:r>
            <a:r>
              <a:rPr lang="sv-SE" dirty="0"/>
              <a:t> är ett brett och komplext område, med många olika verktyg, metoder och arbetssätt. Ofta handlar arbetet om att göra någon form av ekosystemtjänstanalys som identifierar, kartlägger eller värderar de </a:t>
            </a:r>
            <a:r>
              <a:rPr lang="sv-SE" dirty="0" err="1"/>
              <a:t>ekosystemtjänster</a:t>
            </a:r>
            <a:r>
              <a:rPr lang="sv-SE" dirty="0"/>
              <a:t> som kopplar till verksamheten i fråga. Utifrån denna analys kan man dra slutsatser om hur det fortsatta arbetet ska bedrivas.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Bilden visar ett par frågor som kan vara bra att fundera kring (beroende på sakområde/verksamhet). På Naturvårdsverkets webb finns stöd om du vill utveckla arbetet med </a:t>
            </a:r>
            <a:r>
              <a:rPr lang="sv-SE" dirty="0" err="1"/>
              <a:t>ekosystemtjänster</a:t>
            </a:r>
            <a:r>
              <a:rPr lang="sv-SE"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Fotograf: </a:t>
            </a:r>
            <a:r>
              <a:rPr lang="sv-SE" sz="1200" b="0" i="0" kern="1200" dirty="0">
                <a:solidFill>
                  <a:schemeClr val="tx1"/>
                </a:solidFill>
                <a:effectLst/>
                <a:latin typeface="Times New Roman" panose="02020603050405020304" pitchFamily="18" charset="0"/>
                <a:ea typeface="+mn-ea"/>
                <a:cs typeface="+mn-cs"/>
              </a:rPr>
              <a:t>Kenneth Bengtsson/</a:t>
            </a:r>
            <a:r>
              <a:rPr lang="sv-SE" sz="1200" b="0" i="0" kern="1200" dirty="0" err="1">
                <a:solidFill>
                  <a:schemeClr val="tx1"/>
                </a:solidFill>
                <a:effectLst/>
                <a:latin typeface="Times New Roman" panose="02020603050405020304" pitchFamily="18" charset="0"/>
                <a:ea typeface="+mn-ea"/>
                <a:cs typeface="+mn-cs"/>
              </a:rPr>
              <a:t>Johnér</a:t>
            </a:r>
            <a:endParaRPr lang="sv-SE"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14</a:t>
            </a:fld>
            <a:endParaRPr lang="sv-SE"/>
          </a:p>
        </p:txBody>
      </p:sp>
    </p:spTree>
    <p:extLst>
      <p:ext uri="{BB962C8B-B14F-4D97-AF65-F5344CB8AC3E}">
        <p14:creationId xmlns:p14="http://schemas.microsoft.com/office/powerpoint/2010/main" val="32020618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dirty="0"/>
              <a:t>Tips och framgångsfaktorer i arbetet med </a:t>
            </a:r>
            <a:r>
              <a:rPr lang="sv-SE" b="0" dirty="0" err="1"/>
              <a:t>ekosystemtjänster</a:t>
            </a:r>
            <a:r>
              <a:rPr lang="sv-SE" b="0" dirty="0"/>
              <a:t>:</a:t>
            </a:r>
          </a:p>
          <a:p>
            <a:endParaRPr lang="sv-SE" b="1" dirty="0"/>
          </a:p>
          <a:p>
            <a:r>
              <a:rPr lang="sv-SE" b="1" dirty="0"/>
              <a:t>Läs på – orientering behövs och information finns: </a:t>
            </a:r>
            <a:r>
              <a:rPr lang="sv-SE" dirty="0"/>
              <a:t>Arbete med </a:t>
            </a:r>
            <a:r>
              <a:rPr lang="sv-SE" dirty="0" err="1"/>
              <a:t>ekosystemtjänster</a:t>
            </a:r>
            <a:r>
              <a:rPr lang="sv-SE" dirty="0"/>
              <a:t> är under utveckling. Det innebär att olika metoder och arbetssätt utvecklas parallellt av både myndigheter, företag och konsulter. Det finns dock tillräckligt med erfarenhet och material för den som vill orientera sig. </a:t>
            </a:r>
          </a:p>
          <a:p>
            <a:r>
              <a:rPr lang="sv-SE" b="1" dirty="0"/>
              <a:t>Kontakta erfarna personer: </a:t>
            </a:r>
            <a:r>
              <a:rPr lang="sv-SE" dirty="0"/>
              <a:t>Många olika aktörer har intresse av och kompetens att bidra i arbetet med </a:t>
            </a:r>
            <a:r>
              <a:rPr lang="sv-SE" dirty="0" err="1"/>
              <a:t>ekosystemtjänster</a:t>
            </a:r>
            <a:r>
              <a:rPr lang="sv-SE" dirty="0"/>
              <a:t>. </a:t>
            </a:r>
          </a:p>
          <a:p>
            <a:r>
              <a:rPr lang="sv-SE" b="1" dirty="0"/>
              <a:t>Förankra på ledningsnivå: </a:t>
            </a:r>
            <a:r>
              <a:rPr lang="sv-SE" dirty="0"/>
              <a:t>För att medarbetare som ska arbeta med </a:t>
            </a:r>
            <a:r>
              <a:rPr lang="sv-SE" dirty="0" err="1"/>
              <a:t>ekosystemtjänster</a:t>
            </a:r>
            <a:r>
              <a:rPr lang="sv-SE" dirty="0"/>
              <a:t> ska kunna ta egna initiativ och ta kollegors tid i anspråk bör mandatet för arbetet med </a:t>
            </a:r>
            <a:r>
              <a:rPr lang="sv-SE" dirty="0" err="1"/>
              <a:t>ekosystemtjänster</a:t>
            </a:r>
            <a:r>
              <a:rPr lang="sv-SE" dirty="0"/>
              <a:t> vara tydligt formulerat från chefer och ledare i organisationen. För att förändra synsätt och arbetssätt behövs öppenhet för nytänkande och en förståelse för att resultatet av arbete med </a:t>
            </a:r>
            <a:r>
              <a:rPr lang="sv-SE" dirty="0" err="1"/>
              <a:t>ekosystemtjänster</a:t>
            </a:r>
            <a:r>
              <a:rPr lang="sv-SE" dirty="0"/>
              <a:t> oftast inte syns direkt.</a:t>
            </a:r>
          </a:p>
          <a:p>
            <a:r>
              <a:rPr lang="sv-SE" b="1" dirty="0"/>
              <a:t>Anpassa efter verksamhetens behov – börja i liten skala: </a:t>
            </a:r>
            <a:r>
              <a:rPr lang="sv-SE" dirty="0"/>
              <a:t>Starta med de förutsättningar som råder i verksamheten och arbeta utifrån dessa. Det kan handla om att motivera, sprida information och skapa intresse inom organisationen för att därefter få igång praktiska insatser.</a:t>
            </a:r>
          </a:p>
          <a:p>
            <a:r>
              <a:rPr lang="sv-SE" b="1" dirty="0"/>
              <a:t>Hitta relevans – begreppet ekosystemtjänst behöver ibland anpassas: </a:t>
            </a:r>
            <a:r>
              <a:rPr lang="sv-SE" dirty="0"/>
              <a:t>Begreppet </a:t>
            </a:r>
            <a:r>
              <a:rPr lang="sv-SE" dirty="0" err="1"/>
              <a:t>ekosystemtjänster</a:t>
            </a:r>
            <a:r>
              <a:rPr lang="sv-SE" dirty="0"/>
              <a:t> upplevs ibland som teoretiskt. Att använda liknelser eller att översätta begreppet </a:t>
            </a:r>
            <a:r>
              <a:rPr lang="sv-SE" dirty="0" err="1"/>
              <a:t>ekosystemtjänster</a:t>
            </a:r>
            <a:r>
              <a:rPr lang="sv-SE" dirty="0"/>
              <a:t> till begrepp som är mer konkreta för verksamheten kan vara ett sätt att skapa förståelse och dialog. Det kan också handla om att välja ut ett antal specifika </a:t>
            </a:r>
            <a:r>
              <a:rPr lang="sv-SE" dirty="0" err="1"/>
              <a:t>ekosystemtjänster</a:t>
            </a:r>
            <a:r>
              <a:rPr lang="sv-SE" dirty="0"/>
              <a:t> och fokusera arbetet på dem.  </a:t>
            </a:r>
          </a:p>
          <a:p>
            <a:r>
              <a:rPr lang="sv-SE" b="1" dirty="0"/>
              <a:t>Värdera </a:t>
            </a:r>
            <a:r>
              <a:rPr lang="sv-SE" b="1" dirty="0" err="1"/>
              <a:t>ekosystemtjänster</a:t>
            </a:r>
            <a:r>
              <a:rPr lang="sv-SE" b="1" dirty="0"/>
              <a:t> på olika sätt: </a:t>
            </a:r>
            <a:r>
              <a:rPr lang="sv-SE" dirty="0"/>
              <a:t>Det kan vara relevant för planering och beslutsfattande att bedöma ekosystemtjänsternas värde med siffror, men det är en utmaning att uppskatta vissa värden monetärt. Ofta kan kvantitativ och kvalitativ information ge minst lika bra underlag. Värden hos olika </a:t>
            </a:r>
            <a:r>
              <a:rPr lang="sv-SE" dirty="0" err="1"/>
              <a:t>ekosystemtjänster</a:t>
            </a:r>
            <a:r>
              <a:rPr lang="sv-SE" dirty="0"/>
              <a:t> är dessutom plats- och situationsberoende eftersom värdena handlar om människans användning och nytta.</a:t>
            </a:r>
          </a:p>
          <a:p>
            <a:r>
              <a:rPr lang="sv-SE" b="1" dirty="0"/>
              <a:t>Beakta i rutiner, kvalitetsarbete och organisation: </a:t>
            </a:r>
            <a:r>
              <a:rPr lang="sv-SE" dirty="0"/>
              <a:t>Att arbeta med </a:t>
            </a:r>
            <a:r>
              <a:rPr lang="sv-SE" dirty="0" err="1"/>
              <a:t>ekosystemtjänster</a:t>
            </a:r>
            <a:r>
              <a:rPr lang="sv-SE" dirty="0"/>
              <a:t> kan handla om ett avgränsat projekt, men ofta behöver </a:t>
            </a:r>
            <a:r>
              <a:rPr lang="sv-SE" dirty="0" err="1"/>
              <a:t>ekosystemtjänster</a:t>
            </a:r>
            <a:r>
              <a:rPr lang="sv-SE" dirty="0"/>
              <a:t> beaktas i organisationens kärnverksamhet, exempelvis i rutiner, planering och kvalitetssystem. Genom smidiga rutiner kan flera olika </a:t>
            </a:r>
            <a:r>
              <a:rPr lang="sv-SE" dirty="0" err="1"/>
              <a:t>ekosystemtjänster</a:t>
            </a:r>
            <a:r>
              <a:rPr lang="sv-SE" dirty="0"/>
              <a:t> främjas och när detta påvisas blir det mer självklart att beakta </a:t>
            </a:r>
            <a:r>
              <a:rPr lang="sv-SE" dirty="0" err="1"/>
              <a:t>ekosystemtjänster</a:t>
            </a:r>
            <a:r>
              <a:rPr lang="sv-SE" dirty="0"/>
              <a:t> som en naturlig del av den dagliga verksamheten.</a:t>
            </a:r>
          </a:p>
          <a:p>
            <a:endParaRPr lang="sv-SE" sz="1200" b="0" i="0" kern="1200" dirty="0">
              <a:solidFill>
                <a:schemeClr val="tx1"/>
              </a:solidFill>
              <a:effectLst/>
              <a:latin typeface="Times New Roman" panose="02020603050405020304" pitchFamily="18" charset="0"/>
              <a:ea typeface="+mn-ea"/>
              <a:cs typeface="+mn-cs"/>
            </a:endParaRPr>
          </a:p>
          <a:p>
            <a:r>
              <a:rPr lang="sv-SE" sz="1200" b="0" i="0" kern="1200" dirty="0">
                <a:solidFill>
                  <a:schemeClr val="tx1"/>
                </a:solidFill>
                <a:effectLst/>
                <a:latin typeface="Times New Roman" panose="02020603050405020304" pitchFamily="18" charset="0"/>
                <a:ea typeface="+mn-ea"/>
                <a:cs typeface="+mn-cs"/>
              </a:rPr>
              <a:t>Fotograf: Ola </a:t>
            </a:r>
            <a:r>
              <a:rPr lang="sv-SE" sz="1200" b="0" i="0" kern="1200" dirty="0" err="1">
                <a:solidFill>
                  <a:schemeClr val="tx1"/>
                </a:solidFill>
                <a:effectLst/>
                <a:latin typeface="Times New Roman" panose="02020603050405020304" pitchFamily="18" charset="0"/>
                <a:ea typeface="+mn-ea"/>
                <a:cs typeface="+mn-cs"/>
              </a:rPr>
              <a:t>Jennersten</a:t>
            </a:r>
            <a:r>
              <a:rPr lang="sv-SE" sz="1200" b="0" i="0" kern="1200" dirty="0">
                <a:solidFill>
                  <a:schemeClr val="tx1"/>
                </a:solidFill>
                <a:effectLst/>
                <a:latin typeface="Times New Roman" panose="02020603050405020304" pitchFamily="18" charset="0"/>
                <a:ea typeface="+mn-ea"/>
                <a:cs typeface="+mn-cs"/>
              </a:rPr>
              <a:t>/IBL</a:t>
            </a:r>
          </a:p>
        </p:txBody>
      </p:sp>
      <p:sp>
        <p:nvSpPr>
          <p:cNvPr id="4" name="Platshållare för bildnummer 3"/>
          <p:cNvSpPr>
            <a:spLocks noGrp="1"/>
          </p:cNvSpPr>
          <p:nvPr>
            <p:ph type="sldNum" sz="quarter" idx="5"/>
          </p:nvPr>
        </p:nvSpPr>
        <p:spPr/>
        <p:txBody>
          <a:bodyPr/>
          <a:lstStyle/>
          <a:p>
            <a:fld id="{97AE7156-62F3-4CA3-9C03-D68BF7374B4F}" type="slidenum">
              <a:rPr lang="sv-SE" smtClean="0"/>
              <a:pPr/>
              <a:t>15</a:t>
            </a:fld>
            <a:endParaRPr lang="sv-SE"/>
          </a:p>
        </p:txBody>
      </p:sp>
    </p:spTree>
    <p:extLst>
      <p:ext uri="{BB962C8B-B14F-4D97-AF65-F5344CB8AC3E}">
        <p14:creationId xmlns:p14="http://schemas.microsoft.com/office/powerpoint/2010/main" val="10624224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kern="1200" dirty="0">
                <a:solidFill>
                  <a:schemeClr val="tx1"/>
                </a:solidFill>
                <a:effectLst/>
                <a:latin typeface="Times New Roman" panose="02020603050405020304" pitchFamily="18" charset="0"/>
                <a:ea typeface="+mn-ea"/>
                <a:cs typeface="+mn-cs"/>
              </a:rPr>
              <a:t>Beroende på verksamhetens karaktär.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kern="1200" dirty="0">
              <a:solidFill>
                <a:schemeClr val="tx1"/>
              </a:solidFill>
              <a:effectLst/>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Times New Roman" panose="02020603050405020304" pitchFamily="18" charset="0"/>
                <a:ea typeface="+mn-ea"/>
                <a:cs typeface="+mn-cs"/>
              </a:rPr>
              <a:t>(Positiv/negativ påverkan: Verksamheten ökar/minskar förekomsten av eller kvaliteten på ekosystemtjänsten.)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kern="1200" dirty="0">
              <a:solidFill>
                <a:schemeClr val="tx1"/>
              </a:solidFill>
              <a:effectLst/>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kern="1200" dirty="0">
              <a:solidFill>
                <a:schemeClr val="tx1"/>
              </a:solidFill>
              <a:effectLst/>
              <a:latin typeface="Times New Roman" panose="02020603050405020304" pitchFamily="18" charset="0"/>
              <a:ea typeface="+mn-ea"/>
              <a:cs typeface="+mn-cs"/>
            </a:endParaRPr>
          </a:p>
          <a:p>
            <a:endParaRPr lang="sv-SE" sz="1200" b="0" i="0" kern="1200" dirty="0">
              <a:solidFill>
                <a:schemeClr val="tx1"/>
              </a:solidFill>
              <a:effectLst/>
              <a:latin typeface="Times New Roman" panose="02020603050405020304" pitchFamily="18" charset="0"/>
              <a:ea typeface="+mn-ea"/>
              <a:cs typeface="+mn-cs"/>
            </a:endParaRPr>
          </a:p>
        </p:txBody>
      </p:sp>
      <p:sp>
        <p:nvSpPr>
          <p:cNvPr id="4" name="Platshållare för bildnummer 3"/>
          <p:cNvSpPr>
            <a:spLocks noGrp="1"/>
          </p:cNvSpPr>
          <p:nvPr>
            <p:ph type="sldNum" sz="quarter" idx="5"/>
          </p:nvPr>
        </p:nvSpPr>
        <p:spPr/>
        <p:txBody>
          <a:bodyPr/>
          <a:lstStyle/>
          <a:p>
            <a:fld id="{97AE7156-62F3-4CA3-9C03-D68BF7374B4F}" type="slidenum">
              <a:rPr lang="sv-SE" smtClean="0"/>
              <a:pPr/>
              <a:t>16</a:t>
            </a:fld>
            <a:endParaRPr lang="sv-SE"/>
          </a:p>
        </p:txBody>
      </p:sp>
    </p:spTree>
    <p:extLst>
      <p:ext uri="{BB962C8B-B14F-4D97-AF65-F5344CB8AC3E}">
        <p14:creationId xmlns:p14="http://schemas.microsoft.com/office/powerpoint/2010/main" val="7977747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Naturvårdsverket arbetar med </a:t>
            </a:r>
            <a:r>
              <a:rPr lang="sv-SE" dirty="0" err="1"/>
              <a:t>ekosystemtjänster</a:t>
            </a:r>
            <a:r>
              <a:rPr lang="sv-SE" dirty="0"/>
              <a:t> på olika sätt och </a:t>
            </a:r>
            <a:r>
              <a:rPr lang="sv-SE" dirty="0" err="1"/>
              <a:t>ekosystemtjänster</a:t>
            </a:r>
            <a:r>
              <a:rPr lang="sv-SE" dirty="0"/>
              <a:t> ingår i många verksamheter, även om begreppet inte alltid används.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Fotograf: Jerker Norlander/IBL</a:t>
            </a:r>
          </a:p>
        </p:txBody>
      </p:sp>
      <p:sp>
        <p:nvSpPr>
          <p:cNvPr id="4" name="Platshållare för bildnummer 3"/>
          <p:cNvSpPr>
            <a:spLocks noGrp="1"/>
          </p:cNvSpPr>
          <p:nvPr>
            <p:ph type="sldNum" sz="quarter" idx="5"/>
          </p:nvPr>
        </p:nvSpPr>
        <p:spPr/>
        <p:txBody>
          <a:bodyPr/>
          <a:lstStyle/>
          <a:p>
            <a:fld id="{97AE7156-62F3-4CA3-9C03-D68BF7374B4F}" type="slidenum">
              <a:rPr lang="sv-SE" smtClean="0"/>
              <a:pPr/>
              <a:t>17</a:t>
            </a:fld>
            <a:endParaRPr lang="sv-SE"/>
          </a:p>
        </p:txBody>
      </p:sp>
    </p:spTree>
    <p:extLst>
      <p:ext uri="{BB962C8B-B14F-4D97-AF65-F5344CB8AC3E}">
        <p14:creationId xmlns:p14="http://schemas.microsoft.com/office/powerpoint/2010/main" val="27588825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lvl="0"/>
            <a:r>
              <a:rPr lang="sv-SE" sz="1200" b="0" i="0" kern="1200" dirty="0">
                <a:solidFill>
                  <a:schemeClr val="tx1"/>
                </a:solidFill>
                <a:effectLst/>
                <a:latin typeface="Times New Roman" panose="02020603050405020304" pitchFamily="18" charset="0"/>
                <a:ea typeface="+mn-ea"/>
                <a:cs typeface="+mn-cs"/>
              </a:rPr>
              <a:t>Både Naturvårdsverket, andra nationella myndigheter, länsstyrelser, kommuner och andra aktörer jobbar med kommunikation kring </a:t>
            </a:r>
            <a:r>
              <a:rPr lang="sv-SE" sz="1200" b="0" i="0" kern="1200" dirty="0" err="1">
                <a:solidFill>
                  <a:schemeClr val="tx1"/>
                </a:solidFill>
                <a:effectLst/>
                <a:latin typeface="Times New Roman" panose="02020603050405020304" pitchFamily="18" charset="0"/>
                <a:ea typeface="+mn-ea"/>
                <a:cs typeface="+mn-cs"/>
              </a:rPr>
              <a:t>ekosystemtjänster</a:t>
            </a:r>
            <a:r>
              <a:rPr lang="sv-SE" sz="1200" b="0" i="0" kern="1200" dirty="0">
                <a:solidFill>
                  <a:schemeClr val="tx1"/>
                </a:solidFill>
                <a:effectLst/>
                <a:latin typeface="Times New Roman" panose="02020603050405020304" pitchFamily="18" charset="0"/>
                <a:ea typeface="+mn-ea"/>
                <a:cs typeface="+mn-cs"/>
              </a:rPr>
              <a:t> på olika sätt, och det finns en hel del stöd att få i arbetet med </a:t>
            </a:r>
            <a:r>
              <a:rPr lang="sv-SE" sz="1200" b="0" i="0" kern="1200" dirty="0" err="1">
                <a:solidFill>
                  <a:schemeClr val="tx1"/>
                </a:solidFill>
                <a:effectLst/>
                <a:latin typeface="Times New Roman" panose="02020603050405020304" pitchFamily="18" charset="0"/>
                <a:ea typeface="+mn-ea"/>
                <a:cs typeface="+mn-cs"/>
              </a:rPr>
              <a:t>ekosystemtjänster</a:t>
            </a:r>
            <a:r>
              <a:rPr lang="sv-SE" sz="1200" b="0" i="0" kern="1200" dirty="0">
                <a:solidFill>
                  <a:schemeClr val="tx1"/>
                </a:solidFill>
                <a:effectLst/>
                <a:latin typeface="Times New Roman" panose="02020603050405020304" pitchFamily="18" charset="0"/>
                <a:ea typeface="+mn-ea"/>
                <a:cs typeface="+mn-cs"/>
              </a:rPr>
              <a:t>.</a:t>
            </a:r>
          </a:p>
          <a:p>
            <a:pPr lvl="0"/>
            <a:endParaRPr lang="sv-SE" sz="1200" b="0" i="0" kern="1200" dirty="0">
              <a:solidFill>
                <a:schemeClr val="tx1"/>
              </a:solidFill>
              <a:effectLst/>
              <a:latin typeface="Times New Roman" panose="02020603050405020304" pitchFamily="18" charset="0"/>
              <a:ea typeface="+mn-ea"/>
              <a:cs typeface="+mn-cs"/>
            </a:endParaRPr>
          </a:p>
        </p:txBody>
      </p:sp>
      <p:sp>
        <p:nvSpPr>
          <p:cNvPr id="4" name="Platshållare för bildnummer 3"/>
          <p:cNvSpPr>
            <a:spLocks noGrp="1"/>
          </p:cNvSpPr>
          <p:nvPr>
            <p:ph type="sldNum" sz="quarter" idx="5"/>
          </p:nvPr>
        </p:nvSpPr>
        <p:spPr/>
        <p:txBody>
          <a:bodyPr/>
          <a:lstStyle/>
          <a:p>
            <a:fld id="{97AE7156-62F3-4CA3-9C03-D68BF7374B4F}" type="slidenum">
              <a:rPr lang="sv-SE" smtClean="0"/>
              <a:pPr/>
              <a:t>18</a:t>
            </a:fld>
            <a:endParaRPr lang="sv-SE"/>
          </a:p>
        </p:txBody>
      </p:sp>
    </p:spTree>
    <p:extLst>
      <p:ext uri="{BB962C8B-B14F-4D97-AF65-F5344CB8AC3E}">
        <p14:creationId xmlns:p14="http://schemas.microsoft.com/office/powerpoint/2010/main" val="8560010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Fotograf: Ola </a:t>
            </a:r>
            <a:r>
              <a:rPr lang="sv-SE" dirty="0" err="1"/>
              <a:t>Jennersten</a:t>
            </a:r>
            <a:r>
              <a:rPr lang="sv-SE" dirty="0"/>
              <a:t>, N/IBL</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kern="1200" dirty="0">
              <a:solidFill>
                <a:schemeClr val="tx1"/>
              </a:solidFill>
              <a:effectLst/>
              <a:latin typeface="Times New Roman" panose="02020603050405020304" pitchFamily="18" charset="0"/>
              <a:ea typeface="+mn-ea"/>
              <a:cs typeface="+mn-cs"/>
            </a:endParaRPr>
          </a:p>
        </p:txBody>
      </p:sp>
      <p:sp>
        <p:nvSpPr>
          <p:cNvPr id="4" name="Platshållare för bildnummer 3"/>
          <p:cNvSpPr>
            <a:spLocks noGrp="1"/>
          </p:cNvSpPr>
          <p:nvPr>
            <p:ph type="sldNum" sz="quarter" idx="5"/>
          </p:nvPr>
        </p:nvSpPr>
        <p:spPr/>
        <p:txBody>
          <a:bodyPr/>
          <a:lstStyle/>
          <a:p>
            <a:fld id="{97AE7156-62F3-4CA3-9C03-D68BF7374B4F}" type="slidenum">
              <a:rPr lang="sv-SE" smtClean="0"/>
              <a:pPr/>
              <a:t>19</a:t>
            </a:fld>
            <a:endParaRPr lang="sv-SE"/>
          </a:p>
        </p:txBody>
      </p:sp>
    </p:spTree>
    <p:extLst>
      <p:ext uri="{BB962C8B-B14F-4D97-AF65-F5344CB8AC3E}">
        <p14:creationId xmlns:p14="http://schemas.microsoft.com/office/powerpoint/2010/main" val="333755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1" kern="1200" dirty="0">
                <a:solidFill>
                  <a:schemeClr val="tx1"/>
                </a:solidFill>
                <a:effectLst/>
                <a:latin typeface="Times New Roman" panose="02020603050405020304" pitchFamily="18" charset="0"/>
                <a:ea typeface="+mn-ea"/>
                <a:cs typeface="+mn-cs"/>
              </a:rPr>
              <a:t>Anpassa och plocka bort bilder och text/anteckningar beroende på målgrupp och tillfälle.</a:t>
            </a:r>
          </a:p>
          <a:p>
            <a:pPr marL="0" indent="0">
              <a:buNone/>
            </a:pPr>
            <a:endParaRPr lang="sv-SE" dirty="0"/>
          </a:p>
          <a:p>
            <a:pPr marL="0" indent="0">
              <a:buNone/>
            </a:pPr>
            <a:r>
              <a:rPr lang="sv-SE" dirty="0"/>
              <a:t>Fotograf: </a:t>
            </a:r>
            <a:r>
              <a:rPr lang="sv-SE" sz="1200" b="0" i="0" kern="1200" dirty="0">
                <a:solidFill>
                  <a:schemeClr val="tx1"/>
                </a:solidFill>
                <a:effectLst/>
                <a:latin typeface="Times New Roman" panose="02020603050405020304" pitchFamily="18" charset="0"/>
                <a:ea typeface="+mn-ea"/>
                <a:cs typeface="+mn-cs"/>
              </a:rPr>
              <a:t>Matilda Holmqvist/</a:t>
            </a:r>
            <a:r>
              <a:rPr lang="sv-SE" sz="1200" b="0" i="0" kern="1200" dirty="0" err="1">
                <a:solidFill>
                  <a:schemeClr val="tx1"/>
                </a:solidFill>
                <a:effectLst/>
                <a:latin typeface="Times New Roman" panose="02020603050405020304" pitchFamily="18" charset="0"/>
                <a:ea typeface="+mn-ea"/>
                <a:cs typeface="+mn-cs"/>
              </a:rPr>
              <a:t>Johnér</a:t>
            </a:r>
            <a:endParaRPr lang="sv-SE"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2</a:t>
            </a:fld>
            <a:endParaRPr lang="sv-SE"/>
          </a:p>
        </p:txBody>
      </p:sp>
    </p:spTree>
    <p:extLst>
      <p:ext uri="{BB962C8B-B14F-4D97-AF65-F5344CB8AC3E}">
        <p14:creationId xmlns:p14="http://schemas.microsoft.com/office/powerpoint/2010/main" val="1214245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Times New Roman" panose="02020603050405020304" pitchFamily="18" charset="0"/>
                <a:ea typeface="+mn-ea"/>
                <a:cs typeface="+mn-cs"/>
              </a:rPr>
              <a:t>Till vardags tänker vi inte på ekosystemen, utan tar dem ofta för givet. Men vi är beroende av att ekosystemenen och dess tjänster fungerar. Som exempel kan ges att v</a:t>
            </a:r>
            <a:r>
              <a:rPr lang="sv-SE" dirty="0"/>
              <a:t>i alla är beroende av tillgång till ren luft och rent dricksvatten. En stor del av världens livsmedelsgrödor är beroende av pollinering av djur. Marina ekosystem och landekosystem binder cirka 60 procent av de koldioxidutsläpp som orsakas av människans aktiviteter. Fungerande ekosystem som tillhandahåller </a:t>
            </a:r>
            <a:r>
              <a:rPr lang="sv-SE" dirty="0" err="1"/>
              <a:t>ekosystemtjänster</a:t>
            </a:r>
            <a:r>
              <a:rPr lang="sv-SE" dirty="0"/>
              <a:t> är avgörande för att kunna stå emot klimatförändringar. </a:t>
            </a:r>
          </a:p>
          <a:p>
            <a:endParaRPr lang="sv-SE" sz="1200" b="0" i="0" kern="1200" dirty="0">
              <a:solidFill>
                <a:schemeClr val="tx1"/>
              </a:solidFill>
              <a:effectLst/>
              <a:latin typeface="Times New Roman" panose="02020603050405020304" pitchFamily="18" charset="0"/>
              <a:ea typeface="+mn-ea"/>
              <a:cs typeface="+mn-cs"/>
            </a:endParaRPr>
          </a:p>
          <a:p>
            <a:r>
              <a:rPr lang="sv-SE" sz="1200" b="0" i="0" kern="1200" dirty="0">
                <a:solidFill>
                  <a:schemeClr val="tx1"/>
                </a:solidFill>
                <a:effectLst/>
                <a:latin typeface="Times New Roman" panose="02020603050405020304" pitchFamily="18" charset="0"/>
                <a:ea typeface="+mn-ea"/>
                <a:cs typeface="+mn-cs"/>
              </a:rPr>
              <a:t>I ekosystemet samverkar och påverkar alla organismer varandra.</a:t>
            </a:r>
            <a:r>
              <a:rPr lang="sv-SE" sz="1200" b="0" i="0" kern="1200" baseline="0" dirty="0">
                <a:solidFill>
                  <a:schemeClr val="tx1"/>
                </a:solidFill>
                <a:effectLst/>
                <a:latin typeface="Times New Roman" panose="02020603050405020304" pitchFamily="18" charset="0"/>
                <a:ea typeface="+mn-ea"/>
                <a:cs typeface="+mn-cs"/>
              </a:rPr>
              <a:t> M</a:t>
            </a:r>
            <a:r>
              <a:rPr lang="sv-SE" sz="1200" b="0" i="0" kern="1200" dirty="0">
                <a:solidFill>
                  <a:schemeClr val="tx1"/>
                </a:solidFill>
                <a:effectLst/>
                <a:latin typeface="Times New Roman" panose="02020603050405020304" pitchFamily="18" charset="0"/>
                <a:ea typeface="+mn-ea"/>
                <a:cs typeface="+mn-cs"/>
              </a:rPr>
              <a:t>ed begreppet </a:t>
            </a:r>
            <a:r>
              <a:rPr lang="sv-SE" sz="1200" b="0" i="0" kern="1200" dirty="0" err="1">
                <a:solidFill>
                  <a:schemeClr val="tx1"/>
                </a:solidFill>
                <a:effectLst/>
                <a:latin typeface="Times New Roman" panose="02020603050405020304" pitchFamily="18" charset="0"/>
                <a:ea typeface="+mn-ea"/>
                <a:cs typeface="+mn-cs"/>
              </a:rPr>
              <a:t>ekosystemtjänster</a:t>
            </a:r>
            <a:r>
              <a:rPr lang="sv-SE" sz="1200" b="0" i="0" kern="1200" dirty="0">
                <a:solidFill>
                  <a:schemeClr val="tx1"/>
                </a:solidFill>
                <a:effectLst/>
                <a:latin typeface="Times New Roman" panose="02020603050405020304" pitchFamily="18" charset="0"/>
                <a:ea typeface="+mn-ea"/>
                <a:cs typeface="+mn-cs"/>
              </a:rPr>
              <a:t> blir människans del i systemet synlig. Det blir synligt hur tjänsterna påverkar människans välfärd, välbefinnande och livskvalitet.</a:t>
            </a:r>
          </a:p>
          <a:p>
            <a:endParaRPr lang="sv-SE" sz="1200" b="0" i="0" kern="1200" dirty="0">
              <a:solidFill>
                <a:schemeClr val="tx1"/>
              </a:solidFill>
              <a:effectLst/>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Times New Roman" panose="02020603050405020304" pitchFamily="18" charset="0"/>
                <a:ea typeface="+mn-ea"/>
                <a:cs typeface="+mn-cs"/>
              </a:rPr>
              <a:t>Fotografer (uppifrån från höger till vänster):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kern="1200" dirty="0">
              <a:solidFill>
                <a:schemeClr val="tx1"/>
              </a:solidFill>
              <a:effectLst/>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Times New Roman" panose="02020603050405020304" pitchFamily="18" charset="0"/>
                <a:ea typeface="+mn-ea"/>
                <a:cs typeface="+mn-cs"/>
              </a:rPr>
              <a:t>Bi: Alf </a:t>
            </a:r>
            <a:r>
              <a:rPr lang="sv-SE" sz="1200" b="0" i="0" kern="1200" dirty="0" err="1">
                <a:solidFill>
                  <a:schemeClr val="tx1"/>
                </a:solidFill>
                <a:effectLst/>
                <a:latin typeface="Times New Roman" panose="02020603050405020304" pitchFamily="18" charset="0"/>
                <a:ea typeface="+mn-ea"/>
                <a:cs typeface="+mn-cs"/>
              </a:rPr>
              <a:t>Linderheim</a:t>
            </a:r>
            <a:r>
              <a:rPr lang="sv-SE" sz="1200" b="0" i="0" kern="1200" dirty="0">
                <a:solidFill>
                  <a:schemeClr val="tx1"/>
                </a:solidFill>
                <a:effectLst/>
                <a:latin typeface="Times New Roman" panose="02020603050405020304" pitchFamily="18" charset="0"/>
                <a:ea typeface="+mn-ea"/>
                <a:cs typeface="+mn-cs"/>
              </a:rPr>
              <a:t>/IBL</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Times New Roman" panose="02020603050405020304" pitchFamily="18" charset="0"/>
                <a:ea typeface="+mn-ea"/>
                <a:cs typeface="+mn-cs"/>
              </a:rPr>
              <a:t>Promenerande man: Plattform/</a:t>
            </a:r>
            <a:r>
              <a:rPr lang="sv-SE" sz="1200" b="0" i="0" kern="1200" dirty="0" err="1">
                <a:solidFill>
                  <a:schemeClr val="tx1"/>
                </a:solidFill>
                <a:effectLst/>
                <a:latin typeface="Times New Roman" panose="02020603050405020304" pitchFamily="18" charset="0"/>
                <a:ea typeface="+mn-ea"/>
                <a:cs typeface="+mn-cs"/>
              </a:rPr>
              <a:t>Johnér</a:t>
            </a:r>
            <a:endParaRPr lang="sv-SE" sz="1200" b="0" i="0" kern="1200" dirty="0">
              <a:solidFill>
                <a:schemeClr val="tx1"/>
              </a:solidFill>
              <a:effectLst/>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Times New Roman" panose="02020603050405020304" pitchFamily="18" charset="0"/>
                <a:ea typeface="+mn-ea"/>
                <a:cs typeface="+mn-cs"/>
              </a:rPr>
              <a:t>Fiskare: Matton Collection/</a:t>
            </a:r>
            <a:r>
              <a:rPr lang="sv-SE" sz="1200" b="0" i="0" kern="1200" dirty="0" err="1">
                <a:solidFill>
                  <a:schemeClr val="tx1"/>
                </a:solidFill>
                <a:effectLst/>
                <a:latin typeface="Times New Roman" panose="02020603050405020304" pitchFamily="18" charset="0"/>
                <a:ea typeface="+mn-ea"/>
                <a:cs typeface="+mn-cs"/>
              </a:rPr>
              <a:t>Johnér</a:t>
            </a:r>
            <a:endParaRPr lang="sv-SE" sz="1200" b="0" i="0" kern="1200" dirty="0">
              <a:solidFill>
                <a:schemeClr val="tx1"/>
              </a:solidFill>
              <a:effectLst/>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Times New Roman" panose="02020603050405020304" pitchFamily="18" charset="0"/>
                <a:ea typeface="+mn-ea"/>
                <a:cs typeface="+mn-cs"/>
              </a:rPr>
              <a:t>Roddbåt: Matton Collection/</a:t>
            </a:r>
            <a:r>
              <a:rPr lang="sv-SE" sz="1200" b="0" i="0" kern="1200" dirty="0" err="1">
                <a:solidFill>
                  <a:schemeClr val="tx1"/>
                </a:solidFill>
                <a:effectLst/>
                <a:latin typeface="Times New Roman" panose="02020603050405020304" pitchFamily="18" charset="0"/>
                <a:ea typeface="+mn-ea"/>
                <a:cs typeface="+mn-cs"/>
              </a:rPr>
              <a:t>Johnér</a:t>
            </a:r>
            <a:endParaRPr lang="sv-SE" sz="1200" b="0" i="0" kern="1200" dirty="0">
              <a:solidFill>
                <a:schemeClr val="tx1"/>
              </a:solidFill>
              <a:effectLst/>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Times New Roman" panose="02020603050405020304" pitchFamily="18" charset="0"/>
                <a:ea typeface="+mn-ea"/>
                <a:cs typeface="+mn-cs"/>
              </a:rPr>
              <a:t>Stad: Jeppe Gustafsson/IBL</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Times New Roman" panose="02020603050405020304" pitchFamily="18" charset="0"/>
                <a:ea typeface="+mn-ea"/>
                <a:cs typeface="+mn-cs"/>
              </a:rPr>
              <a:t>Person som kvistar träd: Berit </a:t>
            </a:r>
            <a:r>
              <a:rPr lang="sv-SE" sz="1200" b="0" i="0" kern="1200" dirty="0" err="1">
                <a:solidFill>
                  <a:schemeClr val="tx1"/>
                </a:solidFill>
                <a:effectLst/>
                <a:latin typeface="Times New Roman" panose="02020603050405020304" pitchFamily="18" charset="0"/>
                <a:ea typeface="+mn-ea"/>
                <a:cs typeface="+mn-cs"/>
              </a:rPr>
              <a:t>Djuse</a:t>
            </a:r>
            <a:r>
              <a:rPr lang="sv-SE" sz="1200" b="0" i="0" kern="1200" dirty="0">
                <a:solidFill>
                  <a:schemeClr val="tx1"/>
                </a:solidFill>
                <a:effectLst/>
                <a:latin typeface="Times New Roman" panose="02020603050405020304" pitchFamily="18" charset="0"/>
                <a:ea typeface="+mn-ea"/>
                <a:cs typeface="+mn-cs"/>
              </a:rPr>
              <a:t>/Naturbild/</a:t>
            </a:r>
            <a:r>
              <a:rPr lang="sv-SE" sz="1200" b="0" i="0" kern="1200" dirty="0" err="1">
                <a:solidFill>
                  <a:schemeClr val="tx1"/>
                </a:solidFill>
                <a:effectLst/>
                <a:latin typeface="Times New Roman" panose="02020603050405020304" pitchFamily="18" charset="0"/>
                <a:ea typeface="+mn-ea"/>
                <a:cs typeface="+mn-cs"/>
              </a:rPr>
              <a:t>Johnér</a:t>
            </a:r>
            <a:endParaRPr lang="sv-SE" sz="1200" b="0" i="0" kern="1200" dirty="0">
              <a:solidFill>
                <a:schemeClr val="tx1"/>
              </a:solidFill>
              <a:effectLst/>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Times New Roman" panose="02020603050405020304" pitchFamily="18" charset="0"/>
                <a:ea typeface="+mn-ea"/>
                <a:cs typeface="+mn-cs"/>
              </a:rPr>
              <a:t>Simmare: Matton Collection/</a:t>
            </a:r>
            <a:r>
              <a:rPr lang="sv-SE" sz="1200" b="0" i="0" kern="1200" dirty="0" err="1">
                <a:solidFill>
                  <a:schemeClr val="tx1"/>
                </a:solidFill>
                <a:effectLst/>
                <a:latin typeface="Times New Roman" panose="02020603050405020304" pitchFamily="18" charset="0"/>
                <a:ea typeface="+mn-ea"/>
                <a:cs typeface="+mn-cs"/>
              </a:rPr>
              <a:t>Johnér</a:t>
            </a:r>
            <a:endParaRPr lang="sv-SE" sz="1200" b="0" i="0" kern="1200" dirty="0">
              <a:solidFill>
                <a:schemeClr val="tx1"/>
              </a:solidFill>
              <a:effectLst/>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Times New Roman" panose="02020603050405020304" pitchFamily="18" charset="0"/>
                <a:ea typeface="+mn-ea"/>
                <a:cs typeface="+mn-cs"/>
              </a:rPr>
              <a:t>Tomater: Lena </a:t>
            </a:r>
            <a:r>
              <a:rPr lang="sv-SE" sz="1200" b="0" i="0" kern="1200" dirty="0" err="1">
                <a:solidFill>
                  <a:schemeClr val="tx1"/>
                </a:solidFill>
                <a:effectLst/>
                <a:latin typeface="Times New Roman" panose="02020603050405020304" pitchFamily="18" charset="0"/>
                <a:ea typeface="+mn-ea"/>
                <a:cs typeface="+mn-cs"/>
              </a:rPr>
              <a:t>Granefelt</a:t>
            </a:r>
            <a:r>
              <a:rPr lang="sv-SE" sz="1200" b="0" i="0" kern="1200" dirty="0">
                <a:solidFill>
                  <a:schemeClr val="tx1"/>
                </a:solidFill>
                <a:effectLst/>
                <a:latin typeface="Times New Roman" panose="02020603050405020304" pitchFamily="18" charset="0"/>
                <a:ea typeface="+mn-ea"/>
                <a:cs typeface="+mn-cs"/>
              </a:rPr>
              <a:t>/</a:t>
            </a:r>
            <a:r>
              <a:rPr lang="sv-SE" sz="1200" b="0" i="0" kern="1200" dirty="0" err="1">
                <a:solidFill>
                  <a:schemeClr val="tx1"/>
                </a:solidFill>
                <a:effectLst/>
                <a:latin typeface="Times New Roman" panose="02020603050405020304" pitchFamily="18" charset="0"/>
                <a:ea typeface="+mn-ea"/>
                <a:cs typeface="+mn-cs"/>
              </a:rPr>
              <a:t>Johnér</a:t>
            </a:r>
            <a:endParaRPr lang="sv-SE" sz="1200" b="0" i="0" kern="1200" dirty="0">
              <a:solidFill>
                <a:schemeClr val="tx1"/>
              </a:solidFill>
              <a:effectLst/>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Times New Roman" panose="02020603050405020304" pitchFamily="18" charset="0"/>
                <a:ea typeface="+mn-ea"/>
                <a:cs typeface="+mn-cs"/>
              </a:rPr>
              <a:t>Löv: Matton Collection/</a:t>
            </a:r>
            <a:r>
              <a:rPr lang="sv-SE" sz="1200" b="0" i="0" kern="1200" dirty="0" err="1">
                <a:solidFill>
                  <a:schemeClr val="tx1"/>
                </a:solidFill>
                <a:effectLst/>
                <a:latin typeface="Times New Roman" panose="02020603050405020304" pitchFamily="18" charset="0"/>
                <a:ea typeface="+mn-ea"/>
                <a:cs typeface="+mn-cs"/>
              </a:rPr>
              <a:t>Johnér</a:t>
            </a:r>
            <a:endParaRPr lang="sv-SE" sz="1200" b="0" i="0" kern="1200" dirty="0">
              <a:solidFill>
                <a:schemeClr val="tx1"/>
              </a:solidFill>
              <a:effectLst/>
              <a:latin typeface="Times New Roman" panose="02020603050405020304" pitchFamily="18" charset="0"/>
              <a:ea typeface="+mn-ea"/>
              <a:cs typeface="+mn-cs"/>
            </a:endParaRPr>
          </a:p>
        </p:txBody>
      </p:sp>
      <p:sp>
        <p:nvSpPr>
          <p:cNvPr id="4" name="Platshållare för bildnummer 3"/>
          <p:cNvSpPr>
            <a:spLocks noGrp="1"/>
          </p:cNvSpPr>
          <p:nvPr>
            <p:ph type="sldNum" sz="quarter" idx="5"/>
          </p:nvPr>
        </p:nvSpPr>
        <p:spPr/>
        <p:txBody>
          <a:bodyPr/>
          <a:lstStyle/>
          <a:p>
            <a:fld id="{97AE7156-62F3-4CA3-9C03-D68BF7374B4F}" type="slidenum">
              <a:rPr lang="sv-SE" smtClean="0"/>
              <a:pPr/>
              <a:t>3</a:t>
            </a:fld>
            <a:endParaRPr lang="sv-SE"/>
          </a:p>
        </p:txBody>
      </p:sp>
    </p:spTree>
    <p:extLst>
      <p:ext uri="{BB962C8B-B14F-4D97-AF65-F5344CB8AC3E}">
        <p14:creationId xmlns:p14="http://schemas.microsoft.com/office/powerpoint/2010/main" val="704265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ltLang="sv-SE" dirty="0" err="1">
                <a:cs typeface="Calibri"/>
              </a:rPr>
              <a:t>Ekosystemtjänster</a:t>
            </a:r>
            <a:r>
              <a:rPr lang="sv-SE" altLang="sv-SE" dirty="0">
                <a:cs typeface="Calibri"/>
              </a:rPr>
              <a:t> är alla produkter och tjänster som ekosystemen ger oss människor och som bidrar till vår välfärd och livskvalitet. </a:t>
            </a:r>
            <a:r>
              <a:rPr lang="sv-SE" dirty="0"/>
              <a:t>Begreppet används för att skapa förståelse för att människors överlevnad och välmående är beroende av de tjänster som ekosystemen ger.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altLang="sv-SE"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altLang="sv-SE" dirty="0">
                <a:cs typeface="Calibri"/>
              </a:rPr>
              <a:t>Fotograf: </a:t>
            </a:r>
            <a:r>
              <a:rPr lang="sv-SE" sz="1200" b="0" i="0" kern="1200" dirty="0">
                <a:solidFill>
                  <a:schemeClr val="tx1"/>
                </a:solidFill>
                <a:effectLst/>
                <a:latin typeface="Times New Roman" panose="02020603050405020304" pitchFamily="18" charset="0"/>
                <a:ea typeface="+mn-ea"/>
                <a:cs typeface="+mn-cs"/>
              </a:rPr>
              <a:t>Peter </a:t>
            </a:r>
            <a:r>
              <a:rPr lang="sv-SE" sz="1200" b="0" i="0" kern="1200" dirty="0" err="1">
                <a:solidFill>
                  <a:schemeClr val="tx1"/>
                </a:solidFill>
                <a:effectLst/>
                <a:latin typeface="Times New Roman" panose="02020603050405020304" pitchFamily="18" charset="0"/>
                <a:ea typeface="+mn-ea"/>
                <a:cs typeface="+mn-cs"/>
              </a:rPr>
              <a:t>Rutherhagen</a:t>
            </a:r>
            <a:r>
              <a:rPr lang="sv-SE" sz="1200" b="0" i="0" kern="1200" dirty="0">
                <a:solidFill>
                  <a:schemeClr val="tx1"/>
                </a:solidFill>
                <a:effectLst/>
                <a:latin typeface="Times New Roman" panose="02020603050405020304" pitchFamily="18" charset="0"/>
                <a:ea typeface="+mn-ea"/>
                <a:cs typeface="+mn-cs"/>
              </a:rPr>
              <a:t>/</a:t>
            </a:r>
            <a:r>
              <a:rPr lang="sv-SE" sz="1200" b="0" i="0" kern="1200" dirty="0" err="1">
                <a:solidFill>
                  <a:schemeClr val="tx1"/>
                </a:solidFill>
                <a:effectLst/>
                <a:latin typeface="Times New Roman" panose="02020603050405020304" pitchFamily="18" charset="0"/>
                <a:ea typeface="+mn-ea"/>
                <a:cs typeface="+mn-cs"/>
              </a:rPr>
              <a:t>Johnér</a:t>
            </a:r>
            <a:endParaRPr lang="sv-SE" altLang="sv-SE" dirty="0">
              <a:cs typeface="Calibri"/>
            </a:endParaRPr>
          </a:p>
          <a:p>
            <a:endParaRPr lang="sv-SE" dirty="0"/>
          </a:p>
          <a:p>
            <a:endParaRPr lang="sv-SE"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4</a:t>
            </a:fld>
            <a:endParaRPr lang="sv-SE"/>
          </a:p>
        </p:txBody>
      </p:sp>
    </p:spTree>
    <p:extLst>
      <p:ext uri="{BB962C8B-B14F-4D97-AF65-F5344CB8AC3E}">
        <p14:creationId xmlns:p14="http://schemas.microsoft.com/office/powerpoint/2010/main" val="2076439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Times New Roman" panose="02020603050405020304" pitchFamily="18" charset="0"/>
                <a:ea typeface="+mn-ea"/>
                <a:cs typeface="+mn-cs"/>
              </a:rPr>
              <a:t>Det finns ett stort antal olika </a:t>
            </a:r>
            <a:r>
              <a:rPr lang="sv-SE" sz="1200" b="0" i="0" kern="1200" dirty="0" err="1">
                <a:solidFill>
                  <a:schemeClr val="tx1"/>
                </a:solidFill>
                <a:effectLst/>
                <a:latin typeface="Times New Roman" panose="02020603050405020304" pitchFamily="18" charset="0"/>
                <a:ea typeface="+mn-ea"/>
                <a:cs typeface="+mn-cs"/>
              </a:rPr>
              <a:t>e</a:t>
            </a:r>
            <a:r>
              <a:rPr lang="sv-SE" altLang="sv-SE" dirty="0" err="1">
                <a:cs typeface="Calibri"/>
              </a:rPr>
              <a:t>kosystemtjänster</a:t>
            </a:r>
            <a:r>
              <a:rPr lang="sv-SE" sz="1200" b="0" i="0" kern="1200" dirty="0">
                <a:solidFill>
                  <a:schemeClr val="tx1"/>
                </a:solidFill>
                <a:effectLst/>
                <a:latin typeface="Times New Roman" panose="02020603050405020304" pitchFamily="18" charset="0"/>
                <a:ea typeface="+mn-ea"/>
                <a:cs typeface="+mn-cs"/>
              </a:rPr>
              <a:t> och de flesta verksamheter antingen påverkar eller påverkas av </a:t>
            </a:r>
            <a:r>
              <a:rPr lang="sv-SE" sz="1200" b="0" i="0" kern="1200" dirty="0" err="1">
                <a:solidFill>
                  <a:schemeClr val="tx1"/>
                </a:solidFill>
                <a:effectLst/>
                <a:latin typeface="Times New Roman" panose="02020603050405020304" pitchFamily="18" charset="0"/>
                <a:ea typeface="+mn-ea"/>
                <a:cs typeface="+mn-cs"/>
              </a:rPr>
              <a:t>e</a:t>
            </a:r>
            <a:r>
              <a:rPr lang="sv-SE" altLang="sv-SE" dirty="0" err="1">
                <a:cs typeface="Calibri"/>
              </a:rPr>
              <a:t>kosystemtjänster</a:t>
            </a:r>
            <a:r>
              <a:rPr lang="sv-SE" sz="1200" b="0" i="0" kern="1200" dirty="0">
                <a:solidFill>
                  <a:schemeClr val="tx1"/>
                </a:solidFill>
                <a:effectLst/>
                <a:latin typeface="Times New Roman" panose="02020603050405020304" pitchFamily="18" charset="0"/>
                <a:ea typeface="+mn-ea"/>
                <a:cs typeface="+mn-cs"/>
              </a:rPr>
              <a:t>. </a:t>
            </a:r>
            <a:r>
              <a:rPr lang="sv-SE" sz="1200" b="0" i="0" kern="1200" dirty="0" err="1">
                <a:solidFill>
                  <a:schemeClr val="tx1"/>
                </a:solidFill>
                <a:effectLst/>
                <a:latin typeface="Times New Roman" panose="02020603050405020304" pitchFamily="18" charset="0"/>
                <a:ea typeface="+mn-ea"/>
                <a:cs typeface="+mn-cs"/>
              </a:rPr>
              <a:t>E</a:t>
            </a:r>
            <a:r>
              <a:rPr lang="sv-SE" altLang="sv-SE" dirty="0" err="1">
                <a:cs typeface="Calibri"/>
              </a:rPr>
              <a:t>kosystemtjänster</a:t>
            </a:r>
            <a:r>
              <a:rPr lang="sv-SE" sz="1200" b="0" i="0" kern="1200" dirty="0">
                <a:solidFill>
                  <a:schemeClr val="tx1"/>
                </a:solidFill>
                <a:effectLst/>
                <a:latin typeface="Times New Roman" panose="02020603050405020304" pitchFamily="18" charset="0"/>
                <a:ea typeface="+mn-ea"/>
                <a:cs typeface="+mn-cs"/>
              </a:rPr>
              <a:t> d</a:t>
            </a:r>
            <a:r>
              <a:rPr lang="sv-SE" dirty="0"/>
              <a:t>elas ibland in </a:t>
            </a:r>
            <a:r>
              <a:rPr lang="sv-SE" sz="1200" b="0" i="0" kern="1200" dirty="0">
                <a:solidFill>
                  <a:schemeClr val="tx1"/>
                </a:solidFill>
                <a:effectLst/>
                <a:latin typeface="Times New Roman" panose="02020603050405020304" pitchFamily="18" charset="0"/>
                <a:ea typeface="+mn-ea"/>
                <a:cs typeface="+mn-cs"/>
              </a:rPr>
              <a:t>i olika kategorier; försörjande, reglerande, kulturella och stödjande</a:t>
            </a:r>
            <a:r>
              <a:rPr lang="sv-SE" dirty="0"/>
              <a:t> </a:t>
            </a:r>
            <a:r>
              <a:rPr lang="sv-SE" dirty="0" err="1"/>
              <a:t>ekosystemtjänster</a:t>
            </a:r>
            <a:r>
              <a:rPr lang="sv-SE" sz="1200" b="0" i="0" kern="1200" dirty="0">
                <a:solidFill>
                  <a:schemeClr val="tx1"/>
                </a:solidFill>
                <a:effectLst/>
                <a:latin typeface="Times New Roman" panose="02020603050405020304" pitchFamily="18" charset="0"/>
                <a:ea typeface="+mn-ea"/>
                <a:cs typeface="+mn-cs"/>
              </a:rPr>
              <a:t>.</a:t>
            </a:r>
            <a:r>
              <a:rPr lang="sv-SE" dirty="0"/>
              <a:t> </a:t>
            </a:r>
            <a:endParaRPr lang="sv-SE" sz="1200" b="0" i="0" kern="1200" dirty="0">
              <a:solidFill>
                <a:schemeClr val="tx1"/>
              </a:solidFill>
              <a:effectLst/>
              <a:latin typeface="Times New Roman" panose="02020603050405020304" pitchFamily="18" charset="0"/>
              <a:ea typeface="+mn-ea"/>
              <a:cs typeface="Calibri"/>
            </a:endParaRPr>
          </a:p>
          <a:p>
            <a:pPr marL="171450" indent="-171450">
              <a:buFontTx/>
              <a:buChar char="-"/>
            </a:pPr>
            <a:r>
              <a:rPr lang="sv-SE" dirty="0"/>
              <a:t>Försörjande tjänster är sådana som kan ses som varor eller produkter, de har ofta ett marknadsvärde.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u="none" dirty="0"/>
              <a:t>Reglerande tjänster reglerar utbudet av försörjande tjänster eller hjälper till att begränsa negativa effekter av t.ex. koldioxid, erosion, stormar, buller, översvämningar.</a:t>
            </a:r>
          </a:p>
          <a:p>
            <a:pPr marL="171450" indent="-171450">
              <a:buFontTx/>
              <a:buChar char="-"/>
            </a:pPr>
            <a:r>
              <a:rPr lang="sv-SE" dirty="0"/>
              <a:t>Kulturella tjänster handlar om att ekosystemen tillhandahåller naturmiljöer som i sin tur främjar upplevelser, ger möjligheter till friluftsliv, inspirerande och hälsofrämjande utevistelser, upplevelser av natur- och kulturarv, t</a:t>
            </a:r>
            <a:r>
              <a:rPr lang="sv-SE" dirty="0">
                <a:cs typeface="Calibri"/>
              </a:rPr>
              <a:t>illhandahåller områden med vetenskapligt intressanta arter eller hotade arter m </a:t>
            </a:r>
            <a:r>
              <a:rPr lang="sv-SE" dirty="0" err="1">
                <a:cs typeface="Calibri"/>
              </a:rPr>
              <a:t>m</a:t>
            </a:r>
            <a:r>
              <a:rPr lang="sv-SE" dirty="0">
                <a:cs typeface="Calibri"/>
              </a:rPr>
              <a:t>.</a:t>
            </a:r>
          </a:p>
          <a:p>
            <a:pPr marL="171450" indent="-171450">
              <a:buFontTx/>
              <a:buChar char="-"/>
            </a:pPr>
            <a:r>
              <a:rPr lang="sv-SE" dirty="0">
                <a:cs typeface="Calibri"/>
              </a:rPr>
              <a:t>De stödjande tjänsterna ligger till grund för alla de andra tjänsterna, de har ingen </a:t>
            </a:r>
            <a:r>
              <a:rPr lang="sv-SE" u="none" dirty="0">
                <a:cs typeface="Calibri"/>
              </a:rPr>
              <a:t>direkt</a:t>
            </a:r>
            <a:r>
              <a:rPr lang="sv-SE" dirty="0">
                <a:cs typeface="Calibri"/>
              </a:rPr>
              <a:t> nytta för människan utan mer indirekt.</a:t>
            </a:r>
            <a:endParaRPr lang="sv-SE"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5</a:t>
            </a:fld>
            <a:endParaRPr lang="sv-SE"/>
          </a:p>
        </p:txBody>
      </p:sp>
    </p:spTree>
    <p:extLst>
      <p:ext uri="{BB962C8B-B14F-4D97-AF65-F5344CB8AC3E}">
        <p14:creationId xmlns:p14="http://schemas.microsoft.com/office/powerpoint/2010/main" val="2371188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1" kern="1200" dirty="0">
                <a:solidFill>
                  <a:schemeClr val="tx1"/>
                </a:solidFill>
                <a:effectLst/>
                <a:latin typeface="Times New Roman" panose="02020603050405020304" pitchFamily="18" charset="0"/>
                <a:ea typeface="+mn-ea"/>
                <a:cs typeface="+mn-cs"/>
              </a:rPr>
              <a:t>Mer specifik information om förhållandet ”ekosystem – värde för människan”, den </a:t>
            </a:r>
            <a:r>
              <a:rPr lang="sv-SE" sz="1200" b="0" i="1" kern="1200" dirty="0" err="1">
                <a:solidFill>
                  <a:schemeClr val="tx1"/>
                </a:solidFill>
                <a:effectLst/>
                <a:latin typeface="Times New Roman" panose="02020603050405020304" pitchFamily="18" charset="0"/>
                <a:ea typeface="+mn-ea"/>
                <a:cs typeface="+mn-cs"/>
              </a:rPr>
              <a:t>sk</a:t>
            </a:r>
            <a:r>
              <a:rPr lang="sv-SE" sz="1200" b="0" i="1" kern="1200" dirty="0">
                <a:solidFill>
                  <a:schemeClr val="tx1"/>
                </a:solidFill>
                <a:effectLst/>
                <a:latin typeface="Times New Roman" panose="02020603050405020304" pitchFamily="18" charset="0"/>
                <a:ea typeface="+mn-ea"/>
                <a:cs typeface="+mn-cs"/>
              </a:rPr>
              <a:t> kaskadmodellen: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Times New Roman" panose="02020603050405020304" pitchFamily="18" charset="0"/>
                <a:ea typeface="+mn-ea"/>
                <a:cs typeface="+mn-cs"/>
              </a:rPr>
              <a:t>Bilden ger ett exempel på sambanden</a:t>
            </a:r>
            <a:r>
              <a:rPr lang="sv-SE" dirty="0"/>
              <a:t> mellan ekosystemen och de nyttor och värden vi människor får genom </a:t>
            </a:r>
            <a:r>
              <a:rPr lang="sv-SE" dirty="0" err="1"/>
              <a:t>ekosystemtjänster</a:t>
            </a:r>
            <a:r>
              <a:rPr lang="sv-SE" dirty="0"/>
              <a:t>. </a:t>
            </a:r>
            <a:r>
              <a:rPr lang="sv-SE" sz="1200" b="0" i="0" kern="1200" dirty="0">
                <a:solidFill>
                  <a:schemeClr val="tx1"/>
                </a:solidFill>
                <a:effectLst/>
                <a:latin typeface="Times New Roman" panose="02020603050405020304" pitchFamily="18" charset="0"/>
                <a:ea typeface="+mn-ea"/>
                <a:cs typeface="+mn-cs"/>
              </a:rPr>
              <a:t>Här ges ett exempel kopplat till ekosystemtjänsten vattenreglering. </a:t>
            </a:r>
            <a:r>
              <a:rPr lang="sv-SE" dirty="0"/>
              <a:t>Grunden är ekosystemen och den biologiska mångfalden. Det är strukturer, funktioner och processer i ekosystemen som genererar de tjänster</a:t>
            </a:r>
            <a:r>
              <a:rPr lang="sv-SE" sz="1200" b="0" i="0" kern="1200" dirty="0">
                <a:solidFill>
                  <a:schemeClr val="tx1"/>
                </a:solidFill>
                <a:effectLst/>
                <a:latin typeface="Times New Roman" panose="02020603050405020304" pitchFamily="18" charset="0"/>
                <a:ea typeface="+mn-ea"/>
                <a:cs typeface="+mn-cs"/>
              </a:rPr>
              <a:t> som skapar </a:t>
            </a:r>
            <a:r>
              <a:rPr lang="sv-SE" dirty="0"/>
              <a:t>nyttor</a:t>
            </a:r>
            <a:r>
              <a:rPr lang="sv-SE" sz="1200" b="0" i="0" kern="1200" dirty="0">
                <a:solidFill>
                  <a:schemeClr val="tx1"/>
                </a:solidFill>
                <a:effectLst/>
                <a:latin typeface="Times New Roman" panose="02020603050405020304" pitchFamily="18" charset="0"/>
                <a:ea typeface="+mn-ea"/>
                <a:cs typeface="+mn-cs"/>
              </a:rPr>
              <a:t> för människor som vi kan sätta ett värde på, antingen kvalitativt, kvantitativt eller monetärt. Påverkansfaktorer kan vara olika former av styrmedel som påverkar hur ekosystemen utnyttjas och därmed deras förmåga att tillhandahålla </a:t>
            </a:r>
            <a:r>
              <a:rPr lang="sv-SE" sz="1200" b="0" i="0" kern="1200" dirty="0" err="1">
                <a:solidFill>
                  <a:schemeClr val="tx1"/>
                </a:solidFill>
                <a:effectLst/>
                <a:latin typeface="Times New Roman" panose="02020603050405020304" pitchFamily="18" charset="0"/>
                <a:ea typeface="+mn-ea"/>
                <a:cs typeface="+mn-cs"/>
              </a:rPr>
              <a:t>ekosystemtjänster</a:t>
            </a:r>
            <a:r>
              <a:rPr lang="sv-SE" sz="1200" b="0" i="0" kern="1200" dirty="0">
                <a:solidFill>
                  <a:schemeClr val="tx1"/>
                </a:solidFill>
                <a:effectLst/>
                <a:latin typeface="Times New Roman" panose="02020603050405020304" pitchFamily="18" charset="0"/>
                <a:ea typeface="+mn-ea"/>
                <a:cs typeface="+mn-cs"/>
              </a:rPr>
              <a:t>, t ex lagar och regler som styr markanvändningen, ekonomiska styrmedel som driver mot viss typ av produktion, avsättande av skyddade områden m </a:t>
            </a:r>
            <a:r>
              <a:rPr lang="sv-SE" sz="1200" b="0" i="0" kern="1200" dirty="0" err="1">
                <a:solidFill>
                  <a:schemeClr val="tx1"/>
                </a:solidFill>
                <a:effectLst/>
                <a:latin typeface="Times New Roman" panose="02020603050405020304" pitchFamily="18" charset="0"/>
                <a:ea typeface="+mn-ea"/>
                <a:cs typeface="+mn-cs"/>
              </a:rPr>
              <a:t>m</a:t>
            </a:r>
            <a:r>
              <a:rPr lang="sv-SE" sz="1200" b="0" i="0" kern="1200" dirty="0">
                <a:solidFill>
                  <a:schemeClr val="tx1"/>
                </a:solidFill>
                <a:effectLst/>
                <a:latin typeface="Times New Roman" panose="02020603050405020304" pitchFamily="18"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kern="1200" dirty="0">
              <a:solidFill>
                <a:schemeClr val="tx1"/>
              </a:solidFill>
              <a:effectLst/>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Times New Roman" panose="02020603050405020304" pitchFamily="18" charset="0"/>
                <a:ea typeface="+mn-ea"/>
                <a:cs typeface="+mn-cs"/>
              </a:rPr>
              <a:t>Kaskadmodellen är ett pedagogiskt sätt att illustrera samspelet mellan natur och människa. Ofta kan modellens olika delar inte avgränsas tydligt, exempelvis kan en trädstam ses som både råvara för pappersmassa (försörjande ekosystemtjänst), som en del av en organism som renar luften (reglerande ekosystemtjänst) och samtidigt som vacker att se på och ett potentiellt framtida konstverk (kulturell ekosystemtjänst). Modellen kan ge sken av att tjänster, nyttor och värden är neutrala. Det är emellertid viktigt att komma ihåg att tjänster, nyttor och värden kan upplevas som positiva, negativa eller neutrala beroende på kulturellt, socioekonomiskt, tids- och rumsmässigt sammanhang.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kern="1200" dirty="0">
              <a:solidFill>
                <a:schemeClr val="tx1"/>
              </a:solidFill>
              <a:effectLst/>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Times New Roman" panose="02020603050405020304" pitchFamily="18" charset="0"/>
                <a:ea typeface="+mn-ea"/>
                <a:cs typeface="+mn-cs"/>
              </a:rPr>
              <a:t>Behovet av att skilja på begreppen tjänst, nytta och värde beror på sammanhanget. I vissa mer övergripande sammanhang kan det gå bra att använda alla tre begreppen så länge syftet är att uppmärksamma allt det vi får från naturen och öka medvetenheten kring </a:t>
            </a:r>
            <a:r>
              <a:rPr lang="sv-SE" sz="1200" b="0" i="0" kern="1200" dirty="0" err="1">
                <a:solidFill>
                  <a:schemeClr val="tx1"/>
                </a:solidFill>
                <a:effectLst/>
                <a:latin typeface="Times New Roman" panose="02020603050405020304" pitchFamily="18" charset="0"/>
                <a:ea typeface="+mn-ea"/>
                <a:cs typeface="+mn-cs"/>
              </a:rPr>
              <a:t>ekosystemtjänster</a:t>
            </a:r>
            <a:r>
              <a:rPr lang="sv-SE" sz="1200" b="0" i="0" kern="1200" dirty="0">
                <a:solidFill>
                  <a:schemeClr val="tx1"/>
                </a:solidFill>
                <a:effectLst/>
                <a:latin typeface="Times New Roman" panose="02020603050405020304" pitchFamily="18" charset="0"/>
                <a:ea typeface="+mn-ea"/>
                <a:cs typeface="+mn-cs"/>
              </a:rPr>
              <a:t>. I mer specifikt arbete som kartläggning, värdering eller i forskning bör man dock skilja på begreppen för att undvika risk för exempelvis dubbelkartering eller dubbelvärdering. </a:t>
            </a:r>
            <a:endParaRPr lang="sv-SE"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6</a:t>
            </a:fld>
            <a:endParaRPr lang="sv-SE"/>
          </a:p>
        </p:txBody>
      </p:sp>
    </p:spTree>
    <p:extLst>
      <p:ext uri="{BB962C8B-B14F-4D97-AF65-F5344CB8AC3E}">
        <p14:creationId xmlns:p14="http://schemas.microsoft.com/office/powerpoint/2010/main" val="3025739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Vi hämtar många typer av resurser från naturen, men a</a:t>
            </a:r>
            <a:r>
              <a:rPr lang="sv-SE" altLang="sv-SE" b="0" dirty="0">
                <a:cs typeface="Calibri"/>
              </a:rPr>
              <a:t>llt som kommer från naturen är inte </a:t>
            </a:r>
            <a:r>
              <a:rPr lang="sv-SE" altLang="sv-SE" b="0" dirty="0" err="1">
                <a:cs typeface="Calibri"/>
              </a:rPr>
              <a:t>ekosystemtjänster</a:t>
            </a:r>
            <a:r>
              <a:rPr lang="sv-SE" altLang="sv-SE" b="0" dirty="0">
                <a:cs typeface="Calibri"/>
              </a:rPr>
              <a:t>. </a:t>
            </a:r>
            <a:r>
              <a:rPr lang="sv-SE" altLang="sv-SE" dirty="0">
                <a:cs typeface="Calibri"/>
              </a:rPr>
              <a:t>Denna bild visar en schematisk bild av det </a:t>
            </a:r>
            <a:r>
              <a:rPr lang="sv-SE" altLang="sv-SE" dirty="0" err="1">
                <a:cs typeface="Calibri"/>
              </a:rPr>
              <a:t>sk</a:t>
            </a:r>
            <a:r>
              <a:rPr lang="sv-SE" altLang="sv-SE" dirty="0">
                <a:cs typeface="Calibri"/>
              </a:rPr>
              <a:t> naturkapitalet, dvs allt av </a:t>
            </a:r>
            <a:r>
              <a:rPr lang="sv-SE" altLang="sv-SE" b="0" dirty="0">
                <a:cs typeface="Calibri"/>
              </a:rPr>
              <a:t>ekonomiskt</a:t>
            </a:r>
            <a:r>
              <a:rPr lang="sv-SE" altLang="sv-SE" dirty="0">
                <a:cs typeface="Calibri"/>
              </a:rPr>
              <a:t> värde vi kan få från naturen. </a:t>
            </a:r>
            <a:r>
              <a:rPr lang="sv-SE" sz="1200" b="0" i="0" kern="1200" dirty="0">
                <a:solidFill>
                  <a:schemeClr val="tx1"/>
                </a:solidFill>
                <a:effectLst/>
                <a:latin typeface="Times New Roman" panose="02020603050405020304" pitchFamily="18" charset="0"/>
                <a:ea typeface="+mn-ea"/>
                <a:cs typeface="+mn-cs"/>
              </a:rPr>
              <a:t>Vi brukar prata om biotiska (levande) och abiotiska (icke-levande) tjänster. Till vänster i bilden är de abiotiska tjänsterna, ex sol, vind, kol, olja och mineraler – där är </a:t>
            </a:r>
            <a:r>
              <a:rPr lang="sv-SE" dirty="0"/>
              <a:t>ekosystemens levande organismer </a:t>
            </a:r>
            <a:r>
              <a:rPr lang="sv-SE" sz="1200" b="0" i="0" kern="1200" dirty="0">
                <a:solidFill>
                  <a:schemeClr val="tx1"/>
                </a:solidFill>
                <a:effectLst/>
                <a:latin typeface="Times New Roman" panose="02020603050405020304" pitchFamily="18" charset="0"/>
                <a:ea typeface="+mn-ea"/>
                <a:cs typeface="+mn-cs"/>
              </a:rPr>
              <a:t>inte involverade. Till höger är de biotiska </a:t>
            </a:r>
            <a:r>
              <a:rPr lang="sv-SE" altLang="sv-SE" b="0" dirty="0">
                <a:cs typeface="Calibri"/>
              </a:rPr>
              <a:t>tjänsterna</a:t>
            </a:r>
            <a:r>
              <a:rPr lang="sv-SE" sz="1200" b="0" i="0" kern="1200" dirty="0">
                <a:solidFill>
                  <a:schemeClr val="tx1"/>
                </a:solidFill>
                <a:effectLst/>
                <a:latin typeface="Times New Roman" panose="02020603050405020304" pitchFamily="18" charset="0"/>
                <a:ea typeface="+mn-ea"/>
                <a:cs typeface="+mn-cs"/>
              </a:rPr>
              <a:t>, ex försörjande, reglerande, stödjande och kulturella </a:t>
            </a:r>
            <a:r>
              <a:rPr lang="sv-SE" sz="1200" b="0" i="0" kern="1200" dirty="0" err="1">
                <a:solidFill>
                  <a:schemeClr val="tx1"/>
                </a:solidFill>
                <a:effectLst/>
                <a:latin typeface="Times New Roman" panose="02020603050405020304" pitchFamily="18" charset="0"/>
                <a:ea typeface="+mn-ea"/>
                <a:cs typeface="+mn-cs"/>
              </a:rPr>
              <a:t>ekosystemtjänster</a:t>
            </a:r>
            <a:r>
              <a:rPr lang="sv-SE" sz="1200" b="0" i="0" kern="1200" dirty="0">
                <a:solidFill>
                  <a:schemeClr val="tx1"/>
                </a:solidFill>
                <a:effectLst/>
                <a:latin typeface="Times New Roman" panose="02020603050405020304" pitchFamily="18" charset="0"/>
                <a:ea typeface="+mn-ea"/>
                <a:cs typeface="+mn-cs"/>
              </a:rPr>
              <a:t>. </a:t>
            </a:r>
            <a:r>
              <a:rPr lang="sv-SE" sz="1200" b="0" i="0" u="none" strike="noStrike" kern="1200" baseline="0" dirty="0">
                <a:solidFill>
                  <a:schemeClr val="tx1"/>
                </a:solidFill>
                <a:latin typeface="Times New Roman" panose="02020603050405020304" pitchFamily="18" charset="0"/>
                <a:ea typeface="+mn-ea"/>
                <a:cs typeface="+mn-cs"/>
              </a:rPr>
              <a:t>Bara de biotiska tjänsterna är </a:t>
            </a:r>
            <a:r>
              <a:rPr lang="sv-SE" sz="1200" b="0" i="0" u="none" strike="noStrike" kern="1200" baseline="0" dirty="0" err="1">
                <a:solidFill>
                  <a:schemeClr val="tx1"/>
                </a:solidFill>
                <a:latin typeface="Times New Roman" panose="02020603050405020304" pitchFamily="18" charset="0"/>
                <a:ea typeface="+mn-ea"/>
                <a:cs typeface="+mn-cs"/>
              </a:rPr>
              <a:t>ekosystemtjänster</a:t>
            </a:r>
            <a:r>
              <a:rPr lang="sv-SE" sz="1200" b="0" i="0" u="none" strike="noStrike" kern="1200" baseline="0" dirty="0">
                <a:solidFill>
                  <a:schemeClr val="tx1"/>
                </a:solidFill>
                <a:latin typeface="Times New Roman" panose="02020603050405020304" pitchFamily="18" charset="0"/>
                <a:ea typeface="+mn-ea"/>
                <a:cs typeface="+mn-cs"/>
              </a:rPr>
              <a:t> i </a:t>
            </a:r>
            <a:r>
              <a:rPr lang="sv-SE" sz="1200" b="0" i="1" u="none" strike="noStrike" kern="1200" baseline="0" dirty="0">
                <a:solidFill>
                  <a:schemeClr val="tx1"/>
                </a:solidFill>
                <a:latin typeface="Times New Roman" panose="02020603050405020304" pitchFamily="18" charset="0"/>
                <a:ea typeface="+mn-ea"/>
                <a:cs typeface="+mn-cs"/>
              </a:rPr>
              <a:t>egentlig</a:t>
            </a:r>
            <a:r>
              <a:rPr lang="sv-SE" sz="1200" b="0" i="0" u="none" strike="noStrike" kern="1200" baseline="0" dirty="0">
                <a:solidFill>
                  <a:schemeClr val="tx1"/>
                </a:solidFill>
                <a:latin typeface="Times New Roman" panose="02020603050405020304" pitchFamily="18" charset="0"/>
                <a:ea typeface="+mn-ea"/>
                <a:cs typeface="+mn-cs"/>
              </a:rPr>
              <a:t> mening, eftersom definitionen på ekosystem förutsätter att det finns en biotisk komponent av något slag. De abiotiska systemen är också viktiga, men vi fokuserar här på de biotiska tjänsterna eftersom vill lyfta värdet av </a:t>
            </a:r>
            <a:r>
              <a:rPr lang="sv-SE" u="none" dirty="0"/>
              <a:t>biologisk mångfald och att vi behöver </a:t>
            </a:r>
            <a:r>
              <a:rPr lang="sv-SE" sz="1200" b="0" i="0" u="none" strike="noStrike" kern="1200" baseline="0" dirty="0">
                <a:solidFill>
                  <a:schemeClr val="tx1"/>
                </a:solidFill>
                <a:latin typeface="Times New Roman" panose="02020603050405020304" pitchFamily="18" charset="0"/>
                <a:ea typeface="+mn-ea"/>
                <a:cs typeface="+mn-cs"/>
              </a:rPr>
              <a:t>bevara ekosystemen för att de ska tillhandahålla alla de </a:t>
            </a:r>
            <a:r>
              <a:rPr lang="sv-SE" sz="1200" b="0" i="0" u="none" strike="noStrike" kern="1200" baseline="0" dirty="0" err="1">
                <a:solidFill>
                  <a:schemeClr val="tx1"/>
                </a:solidFill>
                <a:latin typeface="Times New Roman" panose="02020603050405020304" pitchFamily="18" charset="0"/>
                <a:ea typeface="+mn-ea"/>
                <a:cs typeface="+mn-cs"/>
              </a:rPr>
              <a:t>ekosystemtjänster</a:t>
            </a:r>
            <a:r>
              <a:rPr lang="sv-SE" sz="1200" b="0" i="0" u="none" strike="noStrike" kern="1200" baseline="0" dirty="0">
                <a:solidFill>
                  <a:schemeClr val="tx1"/>
                </a:solidFill>
                <a:latin typeface="Times New Roman" panose="02020603050405020304" pitchFamily="18" charset="0"/>
                <a:ea typeface="+mn-ea"/>
                <a:cs typeface="+mn-cs"/>
              </a:rPr>
              <a:t> som vi människor behöver.</a:t>
            </a:r>
          </a:p>
        </p:txBody>
      </p:sp>
      <p:sp>
        <p:nvSpPr>
          <p:cNvPr id="4" name="Platshållare för bildnummer 3"/>
          <p:cNvSpPr>
            <a:spLocks noGrp="1"/>
          </p:cNvSpPr>
          <p:nvPr>
            <p:ph type="sldNum" sz="quarter" idx="5"/>
          </p:nvPr>
        </p:nvSpPr>
        <p:spPr/>
        <p:txBody>
          <a:bodyPr/>
          <a:lstStyle/>
          <a:p>
            <a:fld id="{97AE7156-62F3-4CA3-9C03-D68BF7374B4F}" type="slidenum">
              <a:rPr lang="sv-SE" smtClean="0"/>
              <a:pPr/>
              <a:t>7</a:t>
            </a:fld>
            <a:endParaRPr lang="sv-SE"/>
          </a:p>
        </p:txBody>
      </p:sp>
    </p:spTree>
    <p:extLst>
      <p:ext uri="{BB962C8B-B14F-4D97-AF65-F5344CB8AC3E}">
        <p14:creationId xmlns:p14="http://schemas.microsoft.com/office/powerpoint/2010/main" val="4253242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Times New Roman" panose="02020603050405020304" pitchFamily="18" charset="0"/>
                <a:ea typeface="+mn-ea"/>
                <a:cs typeface="+mn-cs"/>
              </a:rPr>
              <a:t>Ekosystemtjänsterna är ofta beroende av varandra. Därför behövs ekosystem som är robusta och motståndskraftiga. Det uppnås genom en stor variationsrikedom i form av landskap med många olika typer av ekosystem, livsmiljöer och arter, samt stor genetisk variation inom arterna. Genom att skapa fungerande grön infrastruktur och främja en hög biologisk mångfald förbättras förutsättningarna för robusta ekosystem som kan ge många </a:t>
            </a:r>
            <a:r>
              <a:rPr lang="sv-SE" sz="1200" b="0" i="0" kern="1200" dirty="0" err="1">
                <a:solidFill>
                  <a:schemeClr val="tx1"/>
                </a:solidFill>
                <a:effectLst/>
                <a:latin typeface="Times New Roman" panose="02020603050405020304" pitchFamily="18" charset="0"/>
                <a:ea typeface="+mn-ea"/>
                <a:cs typeface="+mn-cs"/>
              </a:rPr>
              <a:t>ekosystemtjänster</a:t>
            </a:r>
            <a:r>
              <a:rPr lang="sv-SE" sz="1200" b="0" i="0" kern="1200" dirty="0">
                <a:solidFill>
                  <a:schemeClr val="tx1"/>
                </a:solidFill>
                <a:effectLst/>
                <a:latin typeface="Times New Roman" panose="02020603050405020304" pitchFamily="18" charset="0"/>
                <a:ea typeface="+mn-ea"/>
                <a:cs typeface="+mn-cs"/>
              </a:rPr>
              <a:t>. Det är lika relevant i bebyggd miljö som i landskapet i stort.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OBS: </a:t>
            </a:r>
            <a:r>
              <a:rPr lang="sv-SE" sz="1200" b="0" i="0" kern="1200" dirty="0">
                <a:solidFill>
                  <a:schemeClr val="tx1"/>
                </a:solidFill>
                <a:effectLst/>
                <a:latin typeface="Times New Roman" panose="02020603050405020304" pitchFamily="18" charset="0"/>
                <a:ea typeface="+mn-ea"/>
                <a:cs typeface="+mn-cs"/>
              </a:rPr>
              <a:t>Biologisk mångfald är ingen ekosystemtjänst, utan en grundförutsättning för ekosystemens långsiktiga kapacitet att tillhandahålla flera olika </a:t>
            </a:r>
            <a:r>
              <a:rPr lang="sv-SE" sz="1200" b="0" i="0" kern="1200" dirty="0" err="1">
                <a:solidFill>
                  <a:schemeClr val="tx1"/>
                </a:solidFill>
                <a:effectLst/>
                <a:latin typeface="Times New Roman" panose="02020603050405020304" pitchFamily="18" charset="0"/>
                <a:ea typeface="+mn-ea"/>
                <a:cs typeface="+mn-cs"/>
              </a:rPr>
              <a:t>ekosystemtjänster</a:t>
            </a:r>
            <a:r>
              <a:rPr lang="sv-SE" sz="1200" b="0" i="0" kern="1200" dirty="0">
                <a:solidFill>
                  <a:schemeClr val="tx1"/>
                </a:solidFill>
                <a:effectLst/>
                <a:latin typeface="Times New Roman" panose="02020603050405020304" pitchFamily="18" charset="0"/>
                <a:ea typeface="+mn-ea"/>
                <a:cs typeface="+mn-cs"/>
              </a:rPr>
              <a:t>. Vissa </a:t>
            </a:r>
            <a:r>
              <a:rPr lang="sv-SE" sz="1200" b="0" i="0" kern="1200" dirty="0" err="1">
                <a:solidFill>
                  <a:schemeClr val="tx1"/>
                </a:solidFill>
                <a:effectLst/>
                <a:latin typeface="Times New Roman" panose="02020603050405020304" pitchFamily="18" charset="0"/>
                <a:ea typeface="+mn-ea"/>
                <a:cs typeface="+mn-cs"/>
              </a:rPr>
              <a:t>ekosystemtjänster</a:t>
            </a:r>
            <a:r>
              <a:rPr lang="sv-SE" sz="1200" b="0" i="0" kern="1200" dirty="0">
                <a:solidFill>
                  <a:schemeClr val="tx1"/>
                </a:solidFill>
                <a:effectLst/>
                <a:latin typeface="Times New Roman" panose="02020603050405020304" pitchFamily="18" charset="0"/>
                <a:ea typeface="+mn-ea"/>
                <a:cs typeface="+mn-cs"/>
              </a:rPr>
              <a:t> kan upprätthållas i ensartade ekosystem och av ett begränsat antal arter. Biologisk mångfald är således inte en förutsättning för alla </a:t>
            </a:r>
            <a:r>
              <a:rPr lang="sv-SE" sz="1200" b="0" i="0" kern="1200" dirty="0" err="1">
                <a:solidFill>
                  <a:schemeClr val="tx1"/>
                </a:solidFill>
                <a:effectLst/>
                <a:latin typeface="Times New Roman" panose="02020603050405020304" pitchFamily="18" charset="0"/>
                <a:ea typeface="+mn-ea"/>
                <a:cs typeface="+mn-cs"/>
              </a:rPr>
              <a:t>ekosystemtjänster</a:t>
            </a:r>
            <a:r>
              <a:rPr lang="sv-SE" sz="1200" b="0" i="0" kern="1200" dirty="0">
                <a:solidFill>
                  <a:schemeClr val="tx1"/>
                </a:solidFill>
                <a:effectLst/>
                <a:latin typeface="Times New Roman" panose="02020603050405020304" pitchFamily="18" charset="0"/>
                <a:ea typeface="+mn-ea"/>
                <a:cs typeface="+mn-cs"/>
              </a:rPr>
              <a:t>, men har en positiv effekt på produktionen av många </a:t>
            </a:r>
            <a:r>
              <a:rPr lang="sv-SE" sz="1200" b="0" i="0" kern="1200" dirty="0" err="1">
                <a:solidFill>
                  <a:schemeClr val="tx1"/>
                </a:solidFill>
                <a:effectLst/>
                <a:latin typeface="Times New Roman" panose="02020603050405020304" pitchFamily="18" charset="0"/>
                <a:ea typeface="+mn-ea"/>
                <a:cs typeface="+mn-cs"/>
              </a:rPr>
              <a:t>ekosystemtjänster</a:t>
            </a:r>
            <a:r>
              <a:rPr lang="sv-SE" sz="1200" b="0" i="0" kern="1200" dirty="0">
                <a:solidFill>
                  <a:schemeClr val="tx1"/>
                </a:solidFill>
                <a:effectLst/>
                <a:latin typeface="Times New Roman" panose="02020603050405020304" pitchFamily="18"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kern="1200" dirty="0">
              <a:solidFill>
                <a:schemeClr val="tx1"/>
              </a:solidFill>
              <a:effectLst/>
              <a:latin typeface="Times New Roman" panose="02020603050405020304" pitchFamily="18" charset="0"/>
              <a:ea typeface="+mn-ea"/>
              <a:cs typeface="+mn-cs"/>
            </a:endParaRPr>
          </a:p>
        </p:txBody>
      </p:sp>
      <p:sp>
        <p:nvSpPr>
          <p:cNvPr id="4" name="Platshållare för bildnummer 3"/>
          <p:cNvSpPr>
            <a:spLocks noGrp="1"/>
          </p:cNvSpPr>
          <p:nvPr>
            <p:ph type="sldNum" sz="quarter" idx="5"/>
          </p:nvPr>
        </p:nvSpPr>
        <p:spPr/>
        <p:txBody>
          <a:bodyPr/>
          <a:lstStyle/>
          <a:p>
            <a:fld id="{97AE7156-62F3-4CA3-9C03-D68BF7374B4F}" type="slidenum">
              <a:rPr lang="sv-SE" smtClean="0"/>
              <a:pPr/>
              <a:t>8</a:t>
            </a:fld>
            <a:endParaRPr lang="sv-SE"/>
          </a:p>
        </p:txBody>
      </p:sp>
    </p:spTree>
    <p:extLst>
      <p:ext uri="{BB962C8B-B14F-4D97-AF65-F5344CB8AC3E}">
        <p14:creationId xmlns:p14="http://schemas.microsoft.com/office/powerpoint/2010/main" val="2053807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Ett ekosystem kan bidra med olika typer av </a:t>
            </a:r>
            <a:r>
              <a:rPr lang="sv-SE" dirty="0" err="1"/>
              <a:t>ekosystemtjänster</a:t>
            </a:r>
            <a:r>
              <a:rPr lang="sv-SE" dirty="0"/>
              <a:t>, så kallad mångfunktionalitet. Exempel:</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dirty="0"/>
              <a:t>En skog kan bidra med vattenreglering, kolbindning, pollinering, natur för upplevelser och produktion av livsmedel, träråvara och bioenergi.</a:t>
            </a:r>
          </a:p>
          <a:p>
            <a:pPr marL="171450" indent="-171450">
              <a:buFontTx/>
              <a:buChar char="-"/>
            </a:pPr>
            <a:r>
              <a:rPr lang="sv-SE" dirty="0"/>
              <a:t>Grönområden, grönska och vatten i en stad tillhandahåller </a:t>
            </a:r>
            <a:r>
              <a:rPr lang="sv-SE" dirty="0" err="1"/>
              <a:t>ekosystemtjänster</a:t>
            </a:r>
            <a:r>
              <a:rPr lang="sv-SE" dirty="0"/>
              <a:t> som kan ge bättre luftkvalitet, bättre lokalklimat, bullerdämpning och möjlighet till närodlad mat och naturupplevelser.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Times New Roman" panose="02020603050405020304" pitchFamily="18" charset="0"/>
                <a:ea typeface="+mn-ea"/>
                <a:cs typeface="+mn-cs"/>
              </a:rPr>
              <a:t>Även ett område som genererar få </a:t>
            </a:r>
            <a:r>
              <a:rPr lang="sv-SE" sz="1200" b="0" i="0" kern="1200" dirty="0" err="1">
                <a:solidFill>
                  <a:schemeClr val="tx1"/>
                </a:solidFill>
                <a:effectLst/>
                <a:latin typeface="Times New Roman" panose="02020603050405020304" pitchFamily="18" charset="0"/>
                <a:ea typeface="+mn-ea"/>
                <a:cs typeface="+mn-cs"/>
              </a:rPr>
              <a:t>ekosystemtjänster</a:t>
            </a:r>
            <a:r>
              <a:rPr lang="sv-SE" sz="1200" b="0" i="0" kern="1200" dirty="0">
                <a:solidFill>
                  <a:schemeClr val="tx1"/>
                </a:solidFill>
                <a:effectLst/>
                <a:latin typeface="Times New Roman" panose="02020603050405020304" pitchFamily="18" charset="0"/>
                <a:ea typeface="+mn-ea"/>
                <a:cs typeface="+mn-cs"/>
              </a:rPr>
              <a:t> kan ha stor betydelse beroende på läge, behov på platsen eller risk för negativ påverkan på ekosystemtjänsten i fråga.</a:t>
            </a:r>
            <a:endParaRPr lang="sv-SE"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9</a:t>
            </a:fld>
            <a:endParaRPr lang="sv-SE"/>
          </a:p>
        </p:txBody>
      </p:sp>
    </p:spTree>
    <p:extLst>
      <p:ext uri="{BB962C8B-B14F-4D97-AF65-F5344CB8AC3E}">
        <p14:creationId xmlns:p14="http://schemas.microsoft.com/office/powerpoint/2010/main" val="24583826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 Startbild/Välkomstbild">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a:blip r:embed="rId2">
            <a:extLst>
              <a:ext uri="{28A0092B-C50C-407E-A947-70E740481C1C}">
                <a14:useLocalDpi xmlns:a14="http://schemas.microsoft.com/office/drawing/2010/main" val="0"/>
              </a:ext>
            </a:extLst>
          </a:blip>
          <a:srcRect t="15975" b="15975"/>
          <a:stretch/>
        </p:blipFill>
        <p:spPr>
          <a:xfrm>
            <a:off x="0" y="0"/>
            <a:ext cx="9144000" cy="4227928"/>
          </a:xfrm>
          <a:prstGeom prst="rect">
            <a:avLst/>
          </a:prstGeom>
        </p:spPr>
      </p:pic>
      <p:sp>
        <p:nvSpPr>
          <p:cNvPr id="2" name="Rubrik 1">
            <a:extLst>
              <a:ext uri="{FF2B5EF4-FFF2-40B4-BE49-F238E27FC236}">
                <a16:creationId xmlns:a16="http://schemas.microsoft.com/office/drawing/2014/main" id="{F471D2A5-5138-164D-B97A-FE80CDECD829}"/>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5" name="Bildobjekt 4" descr="En bild som visar text&#10;&#10;Automatiskt genererad beskrivning">
            <a:extLst>
              <a:ext uri="{FF2B5EF4-FFF2-40B4-BE49-F238E27FC236}">
                <a16:creationId xmlns:a16="http://schemas.microsoft.com/office/drawing/2014/main" id="{1D739EF6-593E-2F44-A584-C29B136524A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850882213"/>
      </p:ext>
    </p:extLst>
  </p:cSld>
  <p:clrMapOvr>
    <a:masterClrMapping/>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Brödtext eller punktlista helsida">
    <p:spTree>
      <p:nvGrpSpPr>
        <p:cNvPr id="1" name=""/>
        <p:cNvGrpSpPr/>
        <p:nvPr/>
      </p:nvGrpSpPr>
      <p:grpSpPr>
        <a:xfrm>
          <a:off x="0" y="0"/>
          <a:ext cx="0" cy="0"/>
          <a:chOff x="0" y="0"/>
          <a:chExt cx="0" cy="0"/>
        </a:xfrm>
      </p:grpSpPr>
      <p:sp>
        <p:nvSpPr>
          <p:cNvPr id="4" name="Platshållare för sidfot 3"/>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a:p>
        </p:txBody>
      </p:sp>
      <p:cxnSp>
        <p:nvCxnSpPr>
          <p:cNvPr id="7" name="Rak 6">
            <a:extLst>
              <a:ext uri="{FF2B5EF4-FFF2-40B4-BE49-F238E27FC236}">
                <a16:creationId xmlns:a16="http://schemas.microsoft.com/office/drawing/2014/main" id="{E5672027-33F8-A74E-8829-1B8EBCC270B1}"/>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Rubrik 1">
            <a:extLst>
              <a:ext uri="{FF2B5EF4-FFF2-40B4-BE49-F238E27FC236}">
                <a16:creationId xmlns:a16="http://schemas.microsoft.com/office/drawing/2014/main" id="{1642D465-5DDA-544E-A4E0-D36DB149CABB}"/>
              </a:ext>
            </a:extLst>
          </p:cNvPr>
          <p:cNvSpPr>
            <a:spLocks noGrp="1"/>
          </p:cNvSpPr>
          <p:nvPr>
            <p:ph type="title" hasCustomPrompt="1"/>
          </p:nvPr>
        </p:nvSpPr>
        <p:spPr>
          <a:xfrm>
            <a:off x="323528" y="267494"/>
            <a:ext cx="8568952" cy="730772"/>
          </a:xfrm>
        </p:spPr>
        <p:txBody>
          <a:bodyPr anchor="t">
            <a:noAutofit/>
          </a:bodyPr>
          <a:lstStyle>
            <a:lvl1pPr>
              <a:lnSpc>
                <a:spcPts val="3960"/>
              </a:lnSpc>
              <a:defRPr sz="3600">
                <a:solidFill>
                  <a:schemeClr val="accent2"/>
                </a:solidFill>
              </a:defRPr>
            </a:lvl1pPr>
          </a:lstStyle>
          <a:p>
            <a:r>
              <a:rPr lang="en-GB" noProof="0" err="1"/>
              <a:t>Brödtext</a:t>
            </a:r>
            <a:r>
              <a:rPr lang="en-GB" noProof="0"/>
              <a:t> </a:t>
            </a:r>
            <a:r>
              <a:rPr lang="en-GB" noProof="0" err="1"/>
              <a:t>eller</a:t>
            </a:r>
            <a:r>
              <a:rPr lang="en-GB" noProof="0"/>
              <a:t> </a:t>
            </a:r>
            <a:r>
              <a:rPr lang="en-GB" noProof="0" err="1"/>
              <a:t>punktlista</a:t>
            </a:r>
            <a:r>
              <a:rPr lang="en-GB" noProof="0"/>
              <a:t> </a:t>
            </a:r>
            <a:r>
              <a:rPr lang="en-GB" noProof="0" err="1"/>
              <a:t>helsida</a:t>
            </a:r>
            <a:endParaRPr lang="sv-SE"/>
          </a:p>
        </p:txBody>
      </p:sp>
      <p:sp>
        <p:nvSpPr>
          <p:cNvPr id="9" name="Platshållare för innehåll 2">
            <a:extLst>
              <a:ext uri="{FF2B5EF4-FFF2-40B4-BE49-F238E27FC236}">
                <a16:creationId xmlns:a16="http://schemas.microsoft.com/office/drawing/2014/main" id="{7B52CEE2-0EEE-7642-8BCF-3FBFF107B520}"/>
              </a:ext>
            </a:extLst>
          </p:cNvPr>
          <p:cNvSpPr>
            <a:spLocks noGrp="1"/>
          </p:cNvSpPr>
          <p:nvPr>
            <p:ph sz="half" idx="13"/>
          </p:nvPr>
        </p:nvSpPr>
        <p:spPr>
          <a:xfrm>
            <a:off x="323528" y="1203563"/>
            <a:ext cx="8568952" cy="3396832"/>
          </a:xfrm>
        </p:spPr>
        <p:txBody>
          <a:bodyPr>
            <a:noAutofit/>
          </a:bodyPr>
          <a:lstStyle>
            <a:lvl1pPr>
              <a:lnSpc>
                <a:spcPts val="2060"/>
              </a:lnSpc>
              <a:spcBef>
                <a:spcPts val="600"/>
              </a:spcBef>
              <a:buFontTx/>
              <a:buNone/>
              <a:defRPr sz="1800"/>
            </a:lvl1pPr>
            <a:lvl2pPr>
              <a:lnSpc>
                <a:spcPts val="2060"/>
              </a:lnSpc>
              <a:spcBef>
                <a:spcPts val="600"/>
              </a:spcBef>
              <a:defRPr sz="1800"/>
            </a:lvl2pPr>
            <a:lvl3pPr>
              <a:lnSpc>
                <a:spcPts val="2060"/>
              </a:lnSpc>
              <a:spcBef>
                <a:spcPts val="600"/>
              </a:spcBef>
              <a:defRPr sz="1800"/>
            </a:lvl3pPr>
            <a:lvl4pPr>
              <a:lnSpc>
                <a:spcPts val="2060"/>
              </a:lnSpc>
              <a:spcBef>
                <a:spcPts val="600"/>
              </a:spcBef>
              <a:defRPr sz="1800"/>
            </a:lvl4pPr>
            <a:lvl5pPr>
              <a:lnSpc>
                <a:spcPts val="2060"/>
              </a:lnSpc>
              <a:spcBef>
                <a:spcPts val="600"/>
              </a:spcBef>
              <a:defRPr sz="18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89453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 Kort faktatext/citat/ingress">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00FEA8D0-97FC-0145-ABB7-01D6F603B35D}"/>
              </a:ext>
            </a:extLst>
          </p:cNvPr>
          <p:cNvSpPr/>
          <p:nvPr userDrawn="1"/>
        </p:nvSpPr>
        <p:spPr>
          <a:xfrm>
            <a:off x="0" y="0"/>
            <a:ext cx="9144000" cy="48696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Platshållare för sidfot 4">
            <a:extLst>
              <a:ext uri="{FF2B5EF4-FFF2-40B4-BE49-F238E27FC236}">
                <a16:creationId xmlns:a16="http://schemas.microsoft.com/office/drawing/2014/main" id="{CB596530-1570-4C45-A427-AA5DD21FCAC1}"/>
              </a:ext>
            </a:extLst>
          </p:cNvPr>
          <p:cNvSpPr>
            <a:spLocks noGrp="1"/>
          </p:cNvSpPr>
          <p:nvPr>
            <p:ph type="ftr" sz="quarter" idx="11"/>
          </p:nvPr>
        </p:nvSpPr>
        <p:spPr/>
        <p:txBody>
          <a:bodyPr/>
          <a:lstStyle/>
          <a:p>
            <a:pPr algn="l"/>
            <a:r>
              <a:rPr lang="sv-SE"/>
              <a:t>NATURVÅRDSVERKET | SWEDISH ENVIRONMENTAL PROTECTION AGENCY</a:t>
            </a:r>
          </a:p>
        </p:txBody>
      </p:sp>
      <p:sp>
        <p:nvSpPr>
          <p:cNvPr id="6" name="Platshållare för bildnummer 5">
            <a:extLst>
              <a:ext uri="{FF2B5EF4-FFF2-40B4-BE49-F238E27FC236}">
                <a16:creationId xmlns:a16="http://schemas.microsoft.com/office/drawing/2014/main" id="{58DEC5FA-304C-CC40-A0A2-9FA649D4B98E}"/>
              </a:ext>
            </a:extLst>
          </p:cNvPr>
          <p:cNvSpPr>
            <a:spLocks noGrp="1"/>
          </p:cNvSpPr>
          <p:nvPr>
            <p:ph type="sldNum" sz="quarter" idx="12"/>
          </p:nvPr>
        </p:nvSpPr>
        <p:spPr/>
        <p:txBody>
          <a:bodyPr/>
          <a:lstStyle/>
          <a:p>
            <a:fld id="{1844E2AD-2CA4-4022-8F3B-D585D66E2E30}" type="slidenum">
              <a:rPr lang="sv-SE" smtClean="0"/>
              <a:pPr/>
              <a:t>‹#›</a:t>
            </a:fld>
            <a:endParaRPr lang="sv-SE"/>
          </a:p>
        </p:txBody>
      </p:sp>
      <p:cxnSp>
        <p:nvCxnSpPr>
          <p:cNvPr id="10" name="Rak 9">
            <a:extLst>
              <a:ext uri="{FF2B5EF4-FFF2-40B4-BE49-F238E27FC236}">
                <a16:creationId xmlns:a16="http://schemas.microsoft.com/office/drawing/2014/main" id="{9B2F0133-BB06-2C4B-9EEA-1D9323D05238}"/>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Rubrik 1">
            <a:extLst>
              <a:ext uri="{FF2B5EF4-FFF2-40B4-BE49-F238E27FC236}">
                <a16:creationId xmlns:a16="http://schemas.microsoft.com/office/drawing/2014/main" id="{63EFF9CB-BC4F-D94E-BCB7-BBEE9FC9F88D}"/>
              </a:ext>
            </a:extLst>
          </p:cNvPr>
          <p:cNvSpPr>
            <a:spLocks noGrp="1"/>
          </p:cNvSpPr>
          <p:nvPr>
            <p:ph type="ctrTitle" hasCustomPrompt="1"/>
          </p:nvPr>
        </p:nvSpPr>
        <p:spPr>
          <a:xfrm>
            <a:off x="1143000" y="1275606"/>
            <a:ext cx="6858000" cy="1790700"/>
          </a:xfrm>
        </p:spPr>
        <p:txBody>
          <a:bodyPr anchor="t" anchorCtr="0">
            <a:noAutofit/>
          </a:bodyPr>
          <a:lstStyle>
            <a:lvl1pPr algn="l">
              <a:lnSpc>
                <a:spcPts val="4000"/>
              </a:lnSpc>
              <a:defRPr sz="3000">
                <a:solidFill>
                  <a:schemeClr val="accent2"/>
                </a:solidFill>
                <a:latin typeface="+mn-lt"/>
              </a:defRPr>
            </a:lvl1pPr>
          </a:lstStyle>
          <a:p>
            <a:r>
              <a:rPr lang="sv-SE"/>
              <a:t>Plats för kortare text, exempelvis </a:t>
            </a:r>
            <a:br>
              <a:rPr lang="sv-SE"/>
            </a:br>
            <a:r>
              <a:rPr lang="sv-SE"/>
              <a:t>en ingress, ett citat eller en kortare faktatext</a:t>
            </a:r>
          </a:p>
        </p:txBody>
      </p:sp>
    </p:spTree>
    <p:extLst>
      <p:ext uri="{BB962C8B-B14F-4D97-AF65-F5344CB8AC3E}">
        <p14:creationId xmlns:p14="http://schemas.microsoft.com/office/powerpoint/2010/main" val="129833006"/>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Avsnittsskiljare">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00FEA8D0-97FC-0145-ABB7-01D6F603B35D}"/>
              </a:ext>
            </a:extLst>
          </p:cNvPr>
          <p:cNvSpPr/>
          <p:nvPr userDrawn="1"/>
        </p:nvSpPr>
        <p:spPr>
          <a:xfrm>
            <a:off x="0" y="0"/>
            <a:ext cx="9144000" cy="48696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Platshållare för sidfot 4">
            <a:extLst>
              <a:ext uri="{FF2B5EF4-FFF2-40B4-BE49-F238E27FC236}">
                <a16:creationId xmlns:a16="http://schemas.microsoft.com/office/drawing/2014/main" id="{CB596530-1570-4C45-A427-AA5DD21FCAC1}"/>
              </a:ext>
            </a:extLst>
          </p:cNvPr>
          <p:cNvSpPr>
            <a:spLocks noGrp="1"/>
          </p:cNvSpPr>
          <p:nvPr>
            <p:ph type="ftr" sz="quarter" idx="11"/>
          </p:nvPr>
        </p:nvSpPr>
        <p:spPr/>
        <p:txBody>
          <a:bodyPr/>
          <a:lstStyle/>
          <a:p>
            <a:pPr algn="l"/>
            <a:r>
              <a:rPr lang="sv-SE"/>
              <a:t>NATURVÅRDSVERKET | SWEDISH ENVIRONMENTAL PROTECTION AGENCY</a:t>
            </a:r>
          </a:p>
        </p:txBody>
      </p:sp>
      <p:sp>
        <p:nvSpPr>
          <p:cNvPr id="6" name="Platshållare för bildnummer 5">
            <a:extLst>
              <a:ext uri="{FF2B5EF4-FFF2-40B4-BE49-F238E27FC236}">
                <a16:creationId xmlns:a16="http://schemas.microsoft.com/office/drawing/2014/main" id="{58DEC5FA-304C-CC40-A0A2-9FA649D4B98E}"/>
              </a:ext>
            </a:extLst>
          </p:cNvPr>
          <p:cNvSpPr>
            <a:spLocks noGrp="1"/>
          </p:cNvSpPr>
          <p:nvPr>
            <p:ph type="sldNum" sz="quarter" idx="12"/>
          </p:nvPr>
        </p:nvSpPr>
        <p:spPr/>
        <p:txBody>
          <a:bodyPr/>
          <a:lstStyle/>
          <a:p>
            <a:fld id="{1844E2AD-2CA4-4022-8F3B-D585D66E2E30}" type="slidenum">
              <a:rPr lang="sv-SE" smtClean="0"/>
              <a:pPr/>
              <a:t>‹#›</a:t>
            </a:fld>
            <a:endParaRPr lang="sv-SE"/>
          </a:p>
        </p:txBody>
      </p:sp>
      <p:sp>
        <p:nvSpPr>
          <p:cNvPr id="8" name="Rubrik 1">
            <a:extLst>
              <a:ext uri="{FF2B5EF4-FFF2-40B4-BE49-F238E27FC236}">
                <a16:creationId xmlns:a16="http://schemas.microsoft.com/office/drawing/2014/main" id="{83F783A6-9824-094F-8C7F-7304AF15CBB4}"/>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accent2"/>
                </a:solidFill>
              </a:defRPr>
            </a:lvl1pPr>
          </a:lstStyle>
          <a:p>
            <a:r>
              <a:rPr lang="sv-SE"/>
              <a:t>Eventuell avsnittsskiljare</a:t>
            </a:r>
            <a:endParaRPr lang="en-GB" noProof="0"/>
          </a:p>
        </p:txBody>
      </p:sp>
      <p:cxnSp>
        <p:nvCxnSpPr>
          <p:cNvPr id="9" name="Rak 8">
            <a:extLst>
              <a:ext uri="{FF2B5EF4-FFF2-40B4-BE49-F238E27FC236}">
                <a16:creationId xmlns:a16="http://schemas.microsoft.com/office/drawing/2014/main" id="{13E36C7E-31EC-EA42-8093-3A5CC9BBD5CF}"/>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9949907"/>
      </p:ext>
    </p:extLst>
  </p:cSld>
  <p:clrMapOvr>
    <a:masterClrMapping/>
  </p:clrMapOvr>
  <p:hf hd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Pausbild eller Helbild">
    <p:spTree>
      <p:nvGrpSpPr>
        <p:cNvPr id="1" name=""/>
        <p:cNvGrpSpPr/>
        <p:nvPr/>
      </p:nvGrpSpPr>
      <p:grpSpPr>
        <a:xfrm>
          <a:off x="0" y="0"/>
          <a:ext cx="0" cy="0"/>
          <a:chOff x="0" y="0"/>
          <a:chExt cx="0" cy="0"/>
        </a:xfrm>
      </p:grpSpPr>
      <p:sp>
        <p:nvSpPr>
          <p:cNvPr id="10" name="Platshållare för bild 8">
            <a:extLst>
              <a:ext uri="{FF2B5EF4-FFF2-40B4-BE49-F238E27FC236}">
                <a16:creationId xmlns:a16="http://schemas.microsoft.com/office/drawing/2014/main" id="{C9434CA2-1575-E846-91F6-667586C1AA75}"/>
              </a:ext>
            </a:extLst>
          </p:cNvPr>
          <p:cNvSpPr>
            <a:spLocks noGrp="1" noChangeAspect="1"/>
          </p:cNvSpPr>
          <p:nvPr>
            <p:ph type="pic" sz="quarter" idx="13"/>
          </p:nvPr>
        </p:nvSpPr>
        <p:spPr>
          <a:xfrm>
            <a:off x="0" y="0"/>
            <a:ext cx="9148514" cy="4874400"/>
          </a:xfrm>
          <a:solidFill>
            <a:schemeClr val="bg2">
              <a:lumMod val="95000"/>
              <a:alpha val="85000"/>
            </a:schemeClr>
          </a:solidFill>
        </p:spPr>
        <p:txBody>
          <a:bodyPr/>
          <a:lstStyle/>
          <a:p>
            <a:r>
              <a:rPr lang="sv-SE"/>
              <a:t>Klicka på ikonen för att lägga till en bild</a:t>
            </a:r>
          </a:p>
        </p:txBody>
      </p:sp>
      <p:sp>
        <p:nvSpPr>
          <p:cNvPr id="6" name="Platshållare för sidfot 5">
            <a:extLst>
              <a:ext uri="{FF2B5EF4-FFF2-40B4-BE49-F238E27FC236}">
                <a16:creationId xmlns:a16="http://schemas.microsoft.com/office/drawing/2014/main" id="{8CAEA60C-CFD7-5648-9383-C03C530E9FBF}"/>
              </a:ext>
            </a:extLst>
          </p:cNvPr>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
        <p:nvSpPr>
          <p:cNvPr id="7" name="Platshållare för bildnummer 6">
            <a:extLst>
              <a:ext uri="{FF2B5EF4-FFF2-40B4-BE49-F238E27FC236}">
                <a16:creationId xmlns:a16="http://schemas.microsoft.com/office/drawing/2014/main" id="{85ECDA0E-4E30-754C-B588-797FE2D882F1}"/>
              </a:ext>
            </a:extLst>
          </p:cNvPr>
          <p:cNvSpPr>
            <a:spLocks noGrp="1"/>
          </p:cNvSpPr>
          <p:nvPr>
            <p:ph type="sldNum" sz="quarter" idx="12"/>
          </p:nvPr>
        </p:nvSpPr>
        <p:spPr/>
        <p:txBody>
          <a:bodyPr/>
          <a:lstStyle/>
          <a:p>
            <a:fld id="{1844E2AD-2CA4-4022-8F3B-D585D66E2E30}" type="slidenum">
              <a:rPr lang="sv-SE" smtClean="0"/>
              <a:pPr/>
              <a:t>‹#›</a:t>
            </a:fld>
            <a:endParaRPr lang="sv-SE"/>
          </a:p>
        </p:txBody>
      </p:sp>
      <p:cxnSp>
        <p:nvCxnSpPr>
          <p:cNvPr id="11" name="Rak 10">
            <a:extLst>
              <a:ext uri="{FF2B5EF4-FFF2-40B4-BE49-F238E27FC236}">
                <a16:creationId xmlns:a16="http://schemas.microsoft.com/office/drawing/2014/main" id="{5D6E5099-FD98-1849-A259-F4D2687F2C84}"/>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933130"/>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 Avslutsbild en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00FEA8D0-97FC-0145-ABB7-01D6F603B35D}"/>
              </a:ext>
            </a:extLst>
          </p:cNvPr>
          <p:cNvSpPr/>
          <p:nvPr userDrawn="1"/>
        </p:nvSpPr>
        <p:spPr>
          <a:xfrm>
            <a:off x="0" y="-1"/>
            <a:ext cx="9144000" cy="51434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descr="En bild som visar text&#10;&#10;Automatiskt genererad beskrivning">
            <a:extLst>
              <a:ext uri="{FF2B5EF4-FFF2-40B4-BE49-F238E27FC236}">
                <a16:creationId xmlns:a16="http://schemas.microsoft.com/office/drawing/2014/main" id="{5B26E4D7-1F89-6A4C-92DF-2199B8983A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80543" y="1347616"/>
            <a:ext cx="2182914" cy="2448268"/>
          </a:xfrm>
          <a:prstGeom prst="rect">
            <a:avLst/>
          </a:prstGeom>
        </p:spPr>
      </p:pic>
    </p:spTree>
    <p:extLst>
      <p:ext uri="{BB962C8B-B14F-4D97-AF65-F5344CB8AC3E}">
        <p14:creationId xmlns:p14="http://schemas.microsoft.com/office/powerpoint/2010/main" val="989172757"/>
      </p:ext>
    </p:extLst>
  </p:cSld>
  <p:clrMapOvr>
    <a:masterClrMapping/>
  </p:clrMapOvr>
  <p:hf hdr="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tartbild/Välkomstbild alt 2">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006" b="24772"/>
          <a:stretch/>
        </p:blipFill>
        <p:spPr>
          <a:xfrm>
            <a:off x="0" y="0"/>
            <a:ext cx="9144000" cy="4219735"/>
          </a:xfrm>
          <a:prstGeom prst="rect">
            <a:avLst/>
          </a:prstGeom>
        </p:spPr>
      </p:pic>
      <p:sp>
        <p:nvSpPr>
          <p:cNvPr id="6" name="Rubrik 1">
            <a:extLst>
              <a:ext uri="{FF2B5EF4-FFF2-40B4-BE49-F238E27FC236}">
                <a16:creationId xmlns:a16="http://schemas.microsoft.com/office/drawing/2014/main" id="{66472B8C-B6F4-3A45-A789-B5338F1E8A66}"/>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7" name="Bildobjekt 6" descr="En bild som visar text&#10;&#10;Automatiskt genererad beskrivning">
            <a:extLst>
              <a:ext uri="{FF2B5EF4-FFF2-40B4-BE49-F238E27FC236}">
                <a16:creationId xmlns:a16="http://schemas.microsoft.com/office/drawing/2014/main" id="{8E263007-8D3D-944B-AB64-9A6C57BD34B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978261945"/>
      </p:ext>
    </p:extLst>
  </p:cSld>
  <p:clrMapOvr>
    <a:masterClrMapping/>
  </p:clrMapOvr>
  <p:hf hdr="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rtbild/Välkomstbild alt 2">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0263" b="5458"/>
          <a:stretch/>
        </p:blipFill>
        <p:spPr>
          <a:xfrm>
            <a:off x="0" y="14656"/>
            <a:ext cx="9144000" cy="4227928"/>
          </a:xfrm>
          <a:prstGeom prst="rect">
            <a:avLst/>
          </a:prstGeom>
        </p:spPr>
      </p:pic>
      <p:sp>
        <p:nvSpPr>
          <p:cNvPr id="6" name="Rubrik 1">
            <a:extLst>
              <a:ext uri="{FF2B5EF4-FFF2-40B4-BE49-F238E27FC236}">
                <a16:creationId xmlns:a16="http://schemas.microsoft.com/office/drawing/2014/main" id="{CFC69DC0-63CA-DD48-A887-60482F3DA8CD}"/>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7" name="Bildobjekt 6" descr="En bild som visar text&#10;&#10;Automatiskt genererad beskrivning">
            <a:extLst>
              <a:ext uri="{FF2B5EF4-FFF2-40B4-BE49-F238E27FC236}">
                <a16:creationId xmlns:a16="http://schemas.microsoft.com/office/drawing/2014/main" id="{93535742-7907-FD47-9A39-B62C083D96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126896357"/>
      </p:ext>
    </p:extLst>
  </p:cSld>
  <p:clrMapOvr>
    <a:masterClrMapping/>
  </p:clrMapOvr>
  <p:hf hdr="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rtbild/Välkomstbild alt 3">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4754" b="6730"/>
          <a:stretch/>
        </p:blipFill>
        <p:spPr>
          <a:xfrm>
            <a:off x="0" y="0"/>
            <a:ext cx="9144000" cy="4227928"/>
          </a:xfrm>
          <a:prstGeom prst="rect">
            <a:avLst/>
          </a:prstGeom>
        </p:spPr>
      </p:pic>
      <p:sp>
        <p:nvSpPr>
          <p:cNvPr id="7" name="Rubrik 1">
            <a:extLst>
              <a:ext uri="{FF2B5EF4-FFF2-40B4-BE49-F238E27FC236}">
                <a16:creationId xmlns:a16="http://schemas.microsoft.com/office/drawing/2014/main" id="{F7B18744-ACA4-B641-AB2E-A2DD024B7782}"/>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19700F0A-1B82-6148-894D-AC9E3E52577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3871027144"/>
      </p:ext>
    </p:extLst>
  </p:cSld>
  <p:clrMapOvr>
    <a:masterClrMapping/>
  </p:clrMapOvr>
  <p:hf hdr="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Startbild/Välkomstbild alt 2">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940" t="34365" b="-141"/>
          <a:stretch/>
        </p:blipFill>
        <p:spPr>
          <a:xfrm>
            <a:off x="-3644" y="0"/>
            <a:ext cx="9147644" cy="4219735"/>
          </a:xfrm>
          <a:prstGeom prst="rect">
            <a:avLst/>
          </a:prstGeom>
        </p:spPr>
      </p:pic>
      <p:sp>
        <p:nvSpPr>
          <p:cNvPr id="6" name="Rubrik 1">
            <a:extLst>
              <a:ext uri="{FF2B5EF4-FFF2-40B4-BE49-F238E27FC236}">
                <a16:creationId xmlns:a16="http://schemas.microsoft.com/office/drawing/2014/main" id="{5B974FAB-C114-7D4E-95E3-041B80E8153F}"/>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7" name="Bildobjekt 6" descr="En bild som visar text&#10;&#10;Automatiskt genererad beskrivning">
            <a:extLst>
              <a:ext uri="{FF2B5EF4-FFF2-40B4-BE49-F238E27FC236}">
                <a16:creationId xmlns:a16="http://schemas.microsoft.com/office/drawing/2014/main" id="{F18E77E2-C055-F74A-8DA1-9FD9105AE68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280333606"/>
      </p:ext>
    </p:extLst>
  </p:cSld>
  <p:clrMapOvr>
    <a:masterClrMapping/>
  </p:clrMapOvr>
  <p:hf hdr="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tartbild/Välkomstbild alt 4">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192" t="7558" b="8723"/>
          <a:stretch/>
        </p:blipFill>
        <p:spPr>
          <a:xfrm>
            <a:off x="0" y="0"/>
            <a:ext cx="9144000" cy="4227928"/>
          </a:xfrm>
          <a:prstGeom prst="rect">
            <a:avLst/>
          </a:prstGeom>
        </p:spPr>
      </p:pic>
      <p:sp>
        <p:nvSpPr>
          <p:cNvPr id="7" name="Rubrik 1">
            <a:extLst>
              <a:ext uri="{FF2B5EF4-FFF2-40B4-BE49-F238E27FC236}">
                <a16:creationId xmlns:a16="http://schemas.microsoft.com/office/drawing/2014/main" id="{983122AD-17F8-E243-9A51-964E39B8466A}"/>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091BFDA1-F923-E24B-ADBC-B2A00019BB1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750092089"/>
      </p:ext>
    </p:extLst>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2 Startbild/Välkomstbi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36CCDF21-B597-B945-A72B-46E72B4D6F3E}"/>
              </a:ext>
            </a:extLst>
          </p:cNvPr>
          <p:cNvSpPr/>
          <p:nvPr userDrawn="1"/>
        </p:nvSpPr>
        <p:spPr>
          <a:xfrm>
            <a:off x="0" y="0"/>
            <a:ext cx="9144000" cy="42197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ubrik 1">
            <a:extLst>
              <a:ext uri="{FF2B5EF4-FFF2-40B4-BE49-F238E27FC236}">
                <a16:creationId xmlns:a16="http://schemas.microsoft.com/office/drawing/2014/main" id="{787AD2F2-495D-4B45-ABB8-C2A8341096EC}"/>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accent2"/>
                </a:solidFill>
              </a:defRPr>
            </a:lvl1pPr>
          </a:lstStyle>
          <a:p>
            <a:r>
              <a:rPr lang="en-GB" noProof="0" err="1"/>
              <a:t>Välkomstbild</a:t>
            </a:r>
            <a:r>
              <a:rPr lang="en-GB" noProof="0"/>
              <a:t> </a:t>
            </a:r>
            <a:br>
              <a:rPr lang="en-GB" noProof="0"/>
            </a:br>
            <a:r>
              <a:rPr lang="en-GB" noProof="0"/>
              <a:t>med bara text</a:t>
            </a:r>
          </a:p>
        </p:txBody>
      </p:sp>
      <p:pic>
        <p:nvPicPr>
          <p:cNvPr id="7" name="Bildobjekt 6" descr="En bild som visar text&#10;&#10;Automatiskt genererad beskrivning">
            <a:extLst>
              <a:ext uri="{FF2B5EF4-FFF2-40B4-BE49-F238E27FC236}">
                <a16:creationId xmlns:a16="http://schemas.microsoft.com/office/drawing/2014/main" id="{9A4585BC-9ED5-AD4F-BA58-4B1AF65FA1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3561117921"/>
      </p:ext>
    </p:extLst>
  </p:cSld>
  <p:clrMapOvr>
    <a:masterClrMapping/>
  </p:clrMapOvr>
  <p:hf hdr="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Startbild/Välkomstbild alt 4">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9117" b="19237"/>
          <a:stretch/>
        </p:blipFill>
        <p:spPr>
          <a:xfrm>
            <a:off x="0" y="0"/>
            <a:ext cx="9144000" cy="4219735"/>
          </a:xfrm>
          <a:prstGeom prst="rect">
            <a:avLst/>
          </a:prstGeom>
        </p:spPr>
      </p:pic>
      <p:sp>
        <p:nvSpPr>
          <p:cNvPr id="6" name="Rubrik 1">
            <a:extLst>
              <a:ext uri="{FF2B5EF4-FFF2-40B4-BE49-F238E27FC236}">
                <a16:creationId xmlns:a16="http://schemas.microsoft.com/office/drawing/2014/main" id="{4FEEC824-4D39-D746-B16B-D3DA0F0F7252}"/>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7" name="Bildobjekt 6" descr="En bild som visar text&#10;&#10;Automatiskt genererad beskrivning">
            <a:extLst>
              <a:ext uri="{FF2B5EF4-FFF2-40B4-BE49-F238E27FC236}">
                <a16:creationId xmlns:a16="http://schemas.microsoft.com/office/drawing/2014/main" id="{529D372C-FB37-CB44-9727-CF640C1E82E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1275755053"/>
      </p:ext>
    </p:extLst>
  </p:cSld>
  <p:clrMapOvr>
    <a:masterClrMapping/>
  </p:clrMapOvr>
  <p:hf hdr="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rtbild/Välkomstbild alt 5">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71" b="22237"/>
          <a:stretch/>
        </p:blipFill>
        <p:spPr>
          <a:xfrm>
            <a:off x="0" y="0"/>
            <a:ext cx="9144000" cy="4227928"/>
          </a:xfrm>
          <a:prstGeom prst="rect">
            <a:avLst/>
          </a:prstGeom>
        </p:spPr>
      </p:pic>
      <p:sp>
        <p:nvSpPr>
          <p:cNvPr id="6" name="Rubrik 1">
            <a:extLst>
              <a:ext uri="{FF2B5EF4-FFF2-40B4-BE49-F238E27FC236}">
                <a16:creationId xmlns:a16="http://schemas.microsoft.com/office/drawing/2014/main" id="{17EEAA07-5705-E446-B57C-72300839DAE6}"/>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7" name="Bildobjekt 6" descr="En bild som visar text&#10;&#10;Automatiskt genererad beskrivning">
            <a:extLst>
              <a:ext uri="{FF2B5EF4-FFF2-40B4-BE49-F238E27FC236}">
                <a16:creationId xmlns:a16="http://schemas.microsoft.com/office/drawing/2014/main" id="{A754ACE9-B772-7543-B22B-D56101A2523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82012372"/>
      </p:ext>
    </p:extLst>
  </p:cSld>
  <p:clrMapOvr>
    <a:masterClrMapping/>
  </p:clrMapOvr>
  <p:hf hdr="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artbild/Välkomstbild alt 6">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a:blip r:embed="rId2">
            <a:extLst>
              <a:ext uri="{28A0092B-C50C-407E-A947-70E740481C1C}">
                <a14:useLocalDpi xmlns:a14="http://schemas.microsoft.com/office/drawing/2010/main" val="0"/>
              </a:ext>
            </a:extLst>
          </a:blip>
          <a:srcRect t="10649" b="10649"/>
          <a:stretch/>
        </p:blipFill>
        <p:spPr>
          <a:xfrm>
            <a:off x="0" y="0"/>
            <a:ext cx="9144000" cy="4227928"/>
          </a:xfrm>
          <a:prstGeom prst="rect">
            <a:avLst/>
          </a:prstGeom>
        </p:spPr>
      </p:pic>
      <p:sp>
        <p:nvSpPr>
          <p:cNvPr id="7" name="Rubrik 1">
            <a:extLst>
              <a:ext uri="{FF2B5EF4-FFF2-40B4-BE49-F238E27FC236}">
                <a16:creationId xmlns:a16="http://schemas.microsoft.com/office/drawing/2014/main" id="{F0F2C645-DCC0-7549-A821-4B84EA338711}"/>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B3F1CDC4-2D59-204A-8B12-C9CB46474A6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3505897936"/>
      </p:ext>
    </p:extLst>
  </p:cSld>
  <p:clrMapOvr>
    <a:masterClrMapping/>
  </p:clrMapOvr>
  <p:hf hdr="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Startbild/Välkomstbild alt 6">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4813" b="10592"/>
          <a:stretch/>
        </p:blipFill>
        <p:spPr>
          <a:xfrm>
            <a:off x="0" y="0"/>
            <a:ext cx="9144000" cy="4219735"/>
          </a:xfrm>
          <a:prstGeom prst="rect">
            <a:avLst/>
          </a:prstGeom>
        </p:spPr>
      </p:pic>
      <p:sp>
        <p:nvSpPr>
          <p:cNvPr id="6" name="Rubrik 1">
            <a:extLst>
              <a:ext uri="{FF2B5EF4-FFF2-40B4-BE49-F238E27FC236}">
                <a16:creationId xmlns:a16="http://schemas.microsoft.com/office/drawing/2014/main" id="{8276E592-9841-354B-99AC-D9F52EEB2CD9}"/>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7" name="Bildobjekt 6" descr="En bild som visar text&#10;&#10;Automatiskt genererad beskrivning">
            <a:extLst>
              <a:ext uri="{FF2B5EF4-FFF2-40B4-BE49-F238E27FC236}">
                <a16:creationId xmlns:a16="http://schemas.microsoft.com/office/drawing/2014/main" id="{18ABCB03-02A1-D54F-8499-77554EEB95F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674936523"/>
      </p:ext>
    </p:extLst>
  </p:cSld>
  <p:clrMapOvr>
    <a:masterClrMapping/>
  </p:clrMapOvr>
  <p:hf hdr="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tartbild/Välkomstbild alt 7">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1018" b="11018"/>
          <a:stretch/>
        </p:blipFill>
        <p:spPr>
          <a:xfrm>
            <a:off x="0" y="0"/>
            <a:ext cx="9144000" cy="4227928"/>
          </a:xfrm>
          <a:prstGeom prst="rect">
            <a:avLst/>
          </a:prstGeom>
        </p:spPr>
      </p:pic>
      <p:sp>
        <p:nvSpPr>
          <p:cNvPr id="7" name="Rubrik 1">
            <a:extLst>
              <a:ext uri="{FF2B5EF4-FFF2-40B4-BE49-F238E27FC236}">
                <a16:creationId xmlns:a16="http://schemas.microsoft.com/office/drawing/2014/main" id="{F4B1815E-14B3-D54A-A115-F4BE247F05BB}"/>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FDEF30F4-F4AE-0248-B8E1-99757A1AEE4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894439704"/>
      </p:ext>
    </p:extLst>
  </p:cSld>
  <p:clrMapOvr>
    <a:masterClrMapping/>
  </p:clrMapOvr>
  <p:hf hdr="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tartbild/Välkomstbild alt 8">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8008" r="2688" b="14173"/>
          <a:stretch/>
        </p:blipFill>
        <p:spPr>
          <a:xfrm>
            <a:off x="0" y="-20536"/>
            <a:ext cx="9144000" cy="4248464"/>
          </a:xfrm>
          <a:prstGeom prst="rect">
            <a:avLst/>
          </a:prstGeom>
        </p:spPr>
      </p:pic>
      <p:sp>
        <p:nvSpPr>
          <p:cNvPr id="7" name="Rubrik 1">
            <a:extLst>
              <a:ext uri="{FF2B5EF4-FFF2-40B4-BE49-F238E27FC236}">
                <a16:creationId xmlns:a16="http://schemas.microsoft.com/office/drawing/2014/main" id="{058B8EBA-F403-F04D-A805-419D004D44C9}"/>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5C36594A-428B-154B-8FFA-A49EBDDC12A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3041436844"/>
      </p:ext>
    </p:extLst>
  </p:cSld>
  <p:clrMapOvr>
    <a:masterClrMapping/>
  </p:clrMapOvr>
  <p:hf hdr="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tartbild/Välkomstbild alt 9">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2019" b="18698"/>
          <a:stretch/>
        </p:blipFill>
        <p:spPr>
          <a:xfrm>
            <a:off x="0" y="0"/>
            <a:ext cx="9144000" cy="4223528"/>
          </a:xfrm>
          <a:prstGeom prst="rect">
            <a:avLst/>
          </a:prstGeom>
        </p:spPr>
      </p:pic>
      <p:sp>
        <p:nvSpPr>
          <p:cNvPr id="7" name="Rubrik 1">
            <a:extLst>
              <a:ext uri="{FF2B5EF4-FFF2-40B4-BE49-F238E27FC236}">
                <a16:creationId xmlns:a16="http://schemas.microsoft.com/office/drawing/2014/main" id="{CFF2DDDE-1DBF-A540-853C-439CD30CE070}"/>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E4942CCF-21AB-374E-8ED2-E73F32D3F9D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174802541"/>
      </p:ext>
    </p:extLst>
  </p:cSld>
  <p:clrMapOvr>
    <a:masterClrMapping/>
  </p:clrMapOvr>
  <p:hf hdr="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artbild/Välkomstbild alt 10">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270" b="10805"/>
          <a:stretch/>
        </p:blipFill>
        <p:spPr>
          <a:xfrm>
            <a:off x="0" y="0"/>
            <a:ext cx="9144000" cy="4227928"/>
          </a:xfrm>
          <a:prstGeom prst="rect">
            <a:avLst/>
          </a:prstGeom>
        </p:spPr>
      </p:pic>
      <p:sp>
        <p:nvSpPr>
          <p:cNvPr id="7" name="Rubrik 1">
            <a:extLst>
              <a:ext uri="{FF2B5EF4-FFF2-40B4-BE49-F238E27FC236}">
                <a16:creationId xmlns:a16="http://schemas.microsoft.com/office/drawing/2014/main" id="{5012C9A5-2757-3F4E-8E21-7F9902E3F93E}"/>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E596BA6C-E4ED-A84A-BBDB-459887CCDC2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564601540"/>
      </p:ext>
    </p:extLst>
  </p:cSld>
  <p:clrMapOvr>
    <a:masterClrMapping/>
  </p:clrMapOvr>
  <p:hf hdr="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tartbild/Välkomstbild alt 11">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7320" b="7320"/>
          <a:stretch/>
        </p:blipFill>
        <p:spPr>
          <a:xfrm>
            <a:off x="0" y="0"/>
            <a:ext cx="9144000" cy="4227928"/>
          </a:xfrm>
          <a:prstGeom prst="rect">
            <a:avLst/>
          </a:prstGeom>
        </p:spPr>
      </p:pic>
      <p:sp>
        <p:nvSpPr>
          <p:cNvPr id="7" name="Rubrik 1">
            <a:extLst>
              <a:ext uri="{FF2B5EF4-FFF2-40B4-BE49-F238E27FC236}">
                <a16:creationId xmlns:a16="http://schemas.microsoft.com/office/drawing/2014/main" id="{D78A8F5E-D32B-A34A-B4B6-629A27A4D9B4}"/>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50F1F97F-188A-B64A-B435-A17A399571E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4071797231"/>
      </p:ext>
    </p:extLst>
  </p:cSld>
  <p:clrMapOvr>
    <a:masterClrMapping/>
  </p:clrMapOvr>
  <p:hf hdr="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tartbild/Välkomstbild alt 12">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a:blip r:embed="rId2">
            <a:extLst>
              <a:ext uri="{28A0092B-C50C-407E-A947-70E740481C1C}">
                <a14:useLocalDpi xmlns:a14="http://schemas.microsoft.com/office/drawing/2010/main" val="0"/>
              </a:ext>
            </a:extLst>
          </a:blip>
          <a:srcRect t="20329" b="20329"/>
          <a:stretch/>
        </p:blipFill>
        <p:spPr>
          <a:xfrm>
            <a:off x="0" y="0"/>
            <a:ext cx="9144000" cy="4227928"/>
          </a:xfrm>
          <a:prstGeom prst="rect">
            <a:avLst/>
          </a:prstGeom>
        </p:spPr>
      </p:pic>
      <p:sp>
        <p:nvSpPr>
          <p:cNvPr id="7" name="Rubrik 1">
            <a:extLst>
              <a:ext uri="{FF2B5EF4-FFF2-40B4-BE49-F238E27FC236}">
                <a16:creationId xmlns:a16="http://schemas.microsoft.com/office/drawing/2014/main" id="{2AD37D8A-1286-5C46-A7BA-E54B6C1407F6}"/>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69FEAC39-DD05-2643-9F3A-C160DC831F5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627141439"/>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3 Startbild med Ort och Datum eller Avsnittsskiljare">
    <p:spTree>
      <p:nvGrpSpPr>
        <p:cNvPr id="1" name=""/>
        <p:cNvGrpSpPr/>
        <p:nvPr/>
      </p:nvGrpSpPr>
      <p:grpSpPr>
        <a:xfrm>
          <a:off x="0" y="0"/>
          <a:ext cx="0" cy="0"/>
          <a:chOff x="0" y="0"/>
          <a:chExt cx="0" cy="0"/>
        </a:xfrm>
      </p:grpSpPr>
      <p:sp>
        <p:nvSpPr>
          <p:cNvPr id="15" name="Platshållare för bild 8">
            <a:extLst>
              <a:ext uri="{FF2B5EF4-FFF2-40B4-BE49-F238E27FC236}">
                <a16:creationId xmlns:a16="http://schemas.microsoft.com/office/drawing/2014/main" id="{8F3DE9FE-4D01-DA48-B625-B0ECCCD4D9D9}"/>
              </a:ext>
            </a:extLst>
          </p:cNvPr>
          <p:cNvSpPr>
            <a:spLocks noGrp="1" noChangeAspect="1"/>
          </p:cNvSpPr>
          <p:nvPr>
            <p:ph type="pic" sz="quarter" idx="13"/>
          </p:nvPr>
        </p:nvSpPr>
        <p:spPr>
          <a:xfrm>
            <a:off x="4510236" y="0"/>
            <a:ext cx="4638278" cy="4869577"/>
          </a:xfrm>
          <a:solidFill>
            <a:schemeClr val="bg2">
              <a:lumMod val="95000"/>
              <a:alpha val="85000"/>
            </a:schemeClr>
          </a:solidFill>
        </p:spPr>
        <p:txBody>
          <a:bodyPr/>
          <a:lstStyle/>
          <a:p>
            <a:r>
              <a:rPr lang="sv-SE"/>
              <a:t>Klicka på ikonen för att lägga till en bild</a:t>
            </a:r>
          </a:p>
        </p:txBody>
      </p:sp>
      <p:sp>
        <p:nvSpPr>
          <p:cNvPr id="2" name="Rubrik 1">
            <a:extLst>
              <a:ext uri="{FF2B5EF4-FFF2-40B4-BE49-F238E27FC236}">
                <a16:creationId xmlns:a16="http://schemas.microsoft.com/office/drawing/2014/main" id="{7569B7BD-7ACA-EE47-896C-362A29D1CD61}"/>
              </a:ext>
            </a:extLst>
          </p:cNvPr>
          <p:cNvSpPr>
            <a:spLocks noGrp="1"/>
          </p:cNvSpPr>
          <p:nvPr>
            <p:ph type="title"/>
          </p:nvPr>
        </p:nvSpPr>
        <p:spPr>
          <a:xfrm>
            <a:off x="323528" y="771550"/>
            <a:ext cx="3888432" cy="3024336"/>
          </a:xfrm>
        </p:spPr>
        <p:txBody>
          <a:bodyPr anchor="t">
            <a:noAutofit/>
          </a:bodyPr>
          <a:lstStyle>
            <a:lvl1pPr>
              <a:defRPr sz="5700">
                <a:solidFill>
                  <a:schemeClr val="tx2"/>
                </a:solidFill>
              </a:defRPr>
            </a:lvl1pPr>
          </a:lstStyle>
          <a:p>
            <a:r>
              <a:rPr lang="sv-SE" noProof="0"/>
              <a:t>Klicka här för att ändra mall för rubrikformat</a:t>
            </a:r>
            <a:endParaRPr lang="en-GB" noProof="0"/>
          </a:p>
        </p:txBody>
      </p:sp>
      <p:sp>
        <p:nvSpPr>
          <p:cNvPr id="6" name="Platshållare för sidfot 5">
            <a:extLst>
              <a:ext uri="{FF2B5EF4-FFF2-40B4-BE49-F238E27FC236}">
                <a16:creationId xmlns:a16="http://schemas.microsoft.com/office/drawing/2014/main" id="{8CAEA60C-CFD7-5648-9383-C03C530E9FBF}"/>
              </a:ext>
            </a:extLst>
          </p:cNvPr>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
        <p:nvSpPr>
          <p:cNvPr id="7" name="Platshållare för bildnummer 6">
            <a:extLst>
              <a:ext uri="{FF2B5EF4-FFF2-40B4-BE49-F238E27FC236}">
                <a16:creationId xmlns:a16="http://schemas.microsoft.com/office/drawing/2014/main" id="{85ECDA0E-4E30-754C-B588-797FE2D882F1}"/>
              </a:ext>
            </a:extLst>
          </p:cNvPr>
          <p:cNvSpPr>
            <a:spLocks noGrp="1"/>
          </p:cNvSpPr>
          <p:nvPr>
            <p:ph type="sldNum" sz="quarter" idx="12"/>
          </p:nvPr>
        </p:nvSpPr>
        <p:spPr/>
        <p:txBody>
          <a:bodyPr/>
          <a:lstStyle/>
          <a:p>
            <a:fld id="{1844E2AD-2CA4-4022-8F3B-D585D66E2E30}" type="slidenum">
              <a:rPr lang="sv-SE" smtClean="0"/>
              <a:pPr/>
              <a:t>‹#›</a:t>
            </a:fld>
            <a:endParaRPr lang="sv-SE"/>
          </a:p>
        </p:txBody>
      </p:sp>
      <p:sp>
        <p:nvSpPr>
          <p:cNvPr id="11" name="Platshållare för text 10">
            <a:extLst>
              <a:ext uri="{FF2B5EF4-FFF2-40B4-BE49-F238E27FC236}">
                <a16:creationId xmlns:a16="http://schemas.microsoft.com/office/drawing/2014/main" id="{300B8995-1EF5-594F-958F-AD6CBAB2DA96}"/>
              </a:ext>
            </a:extLst>
          </p:cNvPr>
          <p:cNvSpPr>
            <a:spLocks noGrp="1"/>
          </p:cNvSpPr>
          <p:nvPr>
            <p:ph type="body" sz="quarter" idx="14" hasCustomPrompt="1"/>
          </p:nvPr>
        </p:nvSpPr>
        <p:spPr>
          <a:xfrm>
            <a:off x="323528" y="201766"/>
            <a:ext cx="3888432" cy="353760"/>
          </a:xfrm>
        </p:spPr>
        <p:txBody>
          <a:bodyPr anchor="t">
            <a:noAutofit/>
          </a:bodyPr>
          <a:lstStyle>
            <a:lvl1pPr>
              <a:buNone/>
              <a:defRPr sz="1300">
                <a:solidFill>
                  <a:schemeClr val="accent2"/>
                </a:solidFill>
              </a:defRPr>
            </a:lvl1pPr>
            <a:lvl2pPr>
              <a:buNone/>
              <a:defRPr sz="1400"/>
            </a:lvl2pPr>
            <a:lvl3pPr>
              <a:buNone/>
              <a:defRPr sz="1400"/>
            </a:lvl3pPr>
            <a:lvl4pPr>
              <a:buNone/>
              <a:defRPr sz="1400"/>
            </a:lvl4pPr>
            <a:lvl5pPr>
              <a:buNone/>
              <a:defRPr sz="1400"/>
            </a:lvl5pPr>
          </a:lstStyle>
          <a:p>
            <a:pPr lvl="0"/>
            <a:r>
              <a:rPr lang="en-GB" noProof="0"/>
              <a:t>ORT DATUM</a:t>
            </a:r>
          </a:p>
        </p:txBody>
      </p:sp>
      <p:sp>
        <p:nvSpPr>
          <p:cNvPr id="12" name="Platshållare för text 10">
            <a:extLst>
              <a:ext uri="{FF2B5EF4-FFF2-40B4-BE49-F238E27FC236}">
                <a16:creationId xmlns:a16="http://schemas.microsoft.com/office/drawing/2014/main" id="{860E40F6-29B5-0C46-AEED-E11B80F806C0}"/>
              </a:ext>
            </a:extLst>
          </p:cNvPr>
          <p:cNvSpPr>
            <a:spLocks noGrp="1"/>
          </p:cNvSpPr>
          <p:nvPr>
            <p:ph type="body" sz="quarter" idx="15" hasCustomPrompt="1"/>
          </p:nvPr>
        </p:nvSpPr>
        <p:spPr>
          <a:xfrm>
            <a:off x="323528" y="4155855"/>
            <a:ext cx="3888432" cy="713800"/>
          </a:xfrm>
        </p:spPr>
        <p:txBody>
          <a:bodyPr anchor="t">
            <a:noAutofit/>
          </a:bodyPr>
          <a:lstStyle>
            <a:lvl1pPr>
              <a:buNone/>
              <a:defRPr sz="1600">
                <a:solidFill>
                  <a:schemeClr val="accent2"/>
                </a:solidFill>
              </a:defRPr>
            </a:lvl1pPr>
            <a:lvl2pPr>
              <a:buNone/>
              <a:defRPr sz="1400"/>
            </a:lvl2pPr>
            <a:lvl3pPr>
              <a:buNone/>
              <a:defRPr sz="1400"/>
            </a:lvl3pPr>
            <a:lvl4pPr>
              <a:buNone/>
              <a:defRPr sz="1400"/>
            </a:lvl4pPr>
            <a:lvl5pPr>
              <a:buNone/>
              <a:defRPr sz="1400"/>
            </a:lvl5pPr>
          </a:lstStyle>
          <a:p>
            <a:pPr lvl="0"/>
            <a:r>
              <a:rPr lang="en-GB" noProof="0" err="1"/>
              <a:t>Namn</a:t>
            </a:r>
            <a:r>
              <a:rPr lang="en-GB" noProof="0"/>
              <a:t> </a:t>
            </a:r>
            <a:r>
              <a:rPr lang="en-GB" noProof="0" err="1"/>
              <a:t>på</a:t>
            </a:r>
            <a:r>
              <a:rPr lang="en-GB" noProof="0"/>
              <a:t> </a:t>
            </a:r>
            <a:r>
              <a:rPr lang="en-GB" noProof="0" err="1"/>
              <a:t>föredragshållare</a:t>
            </a:r>
            <a:endParaRPr lang="en-GB" noProof="0"/>
          </a:p>
        </p:txBody>
      </p:sp>
      <p:cxnSp>
        <p:nvCxnSpPr>
          <p:cNvPr id="9" name="Rak 8">
            <a:extLst>
              <a:ext uri="{FF2B5EF4-FFF2-40B4-BE49-F238E27FC236}">
                <a16:creationId xmlns:a16="http://schemas.microsoft.com/office/drawing/2014/main" id="{87E2D66C-1F6E-484E-A175-C42857A314E1}"/>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2578101"/>
      </p:ext>
    </p:extLst>
  </p:cSld>
  <p:clrMapOvr>
    <a:masterClrMapping/>
  </p:clrMapOvr>
  <p:hf hdr="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tartbild/Välkomstbild alt 13">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317" b="11973"/>
          <a:stretch/>
        </p:blipFill>
        <p:spPr>
          <a:xfrm>
            <a:off x="0" y="1"/>
            <a:ext cx="9144000" cy="4227928"/>
          </a:xfrm>
          <a:prstGeom prst="rect">
            <a:avLst/>
          </a:prstGeom>
        </p:spPr>
      </p:pic>
      <p:sp>
        <p:nvSpPr>
          <p:cNvPr id="6" name="Rubrik 1">
            <a:extLst>
              <a:ext uri="{FF2B5EF4-FFF2-40B4-BE49-F238E27FC236}">
                <a16:creationId xmlns:a16="http://schemas.microsoft.com/office/drawing/2014/main" id="{E20523CD-A398-2F4A-8B0F-CCEDAC046A6A}"/>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5" name="Bildobjekt 4" descr="En bild som visar text&#10;&#10;Automatiskt genererad beskrivning">
            <a:extLst>
              <a:ext uri="{FF2B5EF4-FFF2-40B4-BE49-F238E27FC236}">
                <a16:creationId xmlns:a16="http://schemas.microsoft.com/office/drawing/2014/main" id="{4ED1F0D8-5F92-AA4D-9CD4-6E5EB976BC0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3503223256"/>
      </p:ext>
    </p:extLst>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4 Startbild med Ort och Datum / Avsnittsskiljare">
    <p:spTree>
      <p:nvGrpSpPr>
        <p:cNvPr id="1" name=""/>
        <p:cNvGrpSpPr/>
        <p:nvPr/>
      </p:nvGrpSpPr>
      <p:grpSpPr>
        <a:xfrm>
          <a:off x="0" y="0"/>
          <a:ext cx="0" cy="0"/>
          <a:chOff x="0" y="0"/>
          <a:chExt cx="0" cy="0"/>
        </a:xfrm>
      </p:grpSpPr>
      <p:sp>
        <p:nvSpPr>
          <p:cNvPr id="15" name="Platshållare för bild 8">
            <a:extLst>
              <a:ext uri="{FF2B5EF4-FFF2-40B4-BE49-F238E27FC236}">
                <a16:creationId xmlns:a16="http://schemas.microsoft.com/office/drawing/2014/main" id="{548A2980-9D9A-8442-8C11-2F229750427A}"/>
              </a:ext>
            </a:extLst>
          </p:cNvPr>
          <p:cNvSpPr>
            <a:spLocks noGrp="1" noChangeAspect="1"/>
          </p:cNvSpPr>
          <p:nvPr>
            <p:ph type="pic" sz="quarter" idx="13"/>
          </p:nvPr>
        </p:nvSpPr>
        <p:spPr>
          <a:xfrm>
            <a:off x="0" y="0"/>
            <a:ext cx="4629150" cy="4869655"/>
          </a:xfrm>
          <a:solidFill>
            <a:schemeClr val="bg2">
              <a:lumMod val="95000"/>
              <a:alpha val="85000"/>
            </a:schemeClr>
          </a:solidFill>
        </p:spPr>
        <p:txBody>
          <a:bodyPr/>
          <a:lstStyle/>
          <a:p>
            <a:r>
              <a:rPr lang="sv-SE"/>
              <a:t>Klicka på ikonen för att lägga till en bild</a:t>
            </a:r>
          </a:p>
        </p:txBody>
      </p:sp>
      <p:sp>
        <p:nvSpPr>
          <p:cNvPr id="2" name="Rubrik 1">
            <a:extLst>
              <a:ext uri="{FF2B5EF4-FFF2-40B4-BE49-F238E27FC236}">
                <a16:creationId xmlns:a16="http://schemas.microsoft.com/office/drawing/2014/main" id="{7569B7BD-7ACA-EE47-896C-362A29D1CD61}"/>
              </a:ext>
            </a:extLst>
          </p:cNvPr>
          <p:cNvSpPr>
            <a:spLocks noGrp="1"/>
          </p:cNvSpPr>
          <p:nvPr>
            <p:ph type="title"/>
          </p:nvPr>
        </p:nvSpPr>
        <p:spPr>
          <a:xfrm>
            <a:off x="5004048" y="771550"/>
            <a:ext cx="3888432" cy="3024336"/>
          </a:xfrm>
        </p:spPr>
        <p:txBody>
          <a:bodyPr anchor="t">
            <a:noAutofit/>
          </a:bodyPr>
          <a:lstStyle>
            <a:lvl1pPr>
              <a:defRPr sz="5700">
                <a:solidFill>
                  <a:schemeClr val="tx2"/>
                </a:solidFill>
              </a:defRPr>
            </a:lvl1pPr>
          </a:lstStyle>
          <a:p>
            <a:r>
              <a:rPr lang="sv-SE" noProof="0"/>
              <a:t>Klicka här för att ändra mall för rubrikformat</a:t>
            </a:r>
            <a:endParaRPr lang="en-GB" noProof="0"/>
          </a:p>
        </p:txBody>
      </p:sp>
      <p:sp>
        <p:nvSpPr>
          <p:cNvPr id="6" name="Platshållare för sidfot 5">
            <a:extLst>
              <a:ext uri="{FF2B5EF4-FFF2-40B4-BE49-F238E27FC236}">
                <a16:creationId xmlns:a16="http://schemas.microsoft.com/office/drawing/2014/main" id="{8CAEA60C-CFD7-5648-9383-C03C530E9FBF}"/>
              </a:ext>
            </a:extLst>
          </p:cNvPr>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
        <p:nvSpPr>
          <p:cNvPr id="7" name="Platshållare för bildnummer 6">
            <a:extLst>
              <a:ext uri="{FF2B5EF4-FFF2-40B4-BE49-F238E27FC236}">
                <a16:creationId xmlns:a16="http://schemas.microsoft.com/office/drawing/2014/main" id="{85ECDA0E-4E30-754C-B588-797FE2D882F1}"/>
              </a:ext>
            </a:extLst>
          </p:cNvPr>
          <p:cNvSpPr>
            <a:spLocks noGrp="1"/>
          </p:cNvSpPr>
          <p:nvPr>
            <p:ph type="sldNum" sz="quarter" idx="12"/>
          </p:nvPr>
        </p:nvSpPr>
        <p:spPr/>
        <p:txBody>
          <a:bodyPr/>
          <a:lstStyle/>
          <a:p>
            <a:fld id="{1844E2AD-2CA4-4022-8F3B-D585D66E2E30}" type="slidenum">
              <a:rPr lang="sv-SE" smtClean="0"/>
              <a:pPr/>
              <a:t>‹#›</a:t>
            </a:fld>
            <a:endParaRPr lang="sv-SE"/>
          </a:p>
        </p:txBody>
      </p:sp>
      <p:sp>
        <p:nvSpPr>
          <p:cNvPr id="11" name="Platshållare för text 10">
            <a:extLst>
              <a:ext uri="{FF2B5EF4-FFF2-40B4-BE49-F238E27FC236}">
                <a16:creationId xmlns:a16="http://schemas.microsoft.com/office/drawing/2014/main" id="{300B8995-1EF5-594F-958F-AD6CBAB2DA96}"/>
              </a:ext>
            </a:extLst>
          </p:cNvPr>
          <p:cNvSpPr>
            <a:spLocks noGrp="1"/>
          </p:cNvSpPr>
          <p:nvPr>
            <p:ph type="body" sz="quarter" idx="14" hasCustomPrompt="1"/>
          </p:nvPr>
        </p:nvSpPr>
        <p:spPr>
          <a:xfrm>
            <a:off x="5004048" y="201766"/>
            <a:ext cx="3888432" cy="353760"/>
          </a:xfrm>
        </p:spPr>
        <p:txBody>
          <a:bodyPr anchor="t">
            <a:noAutofit/>
          </a:bodyPr>
          <a:lstStyle>
            <a:lvl1pPr>
              <a:buNone/>
              <a:defRPr sz="1300">
                <a:solidFill>
                  <a:schemeClr val="accent2"/>
                </a:solidFill>
              </a:defRPr>
            </a:lvl1pPr>
            <a:lvl2pPr>
              <a:buNone/>
              <a:defRPr sz="1400"/>
            </a:lvl2pPr>
            <a:lvl3pPr>
              <a:buNone/>
              <a:defRPr sz="1400"/>
            </a:lvl3pPr>
            <a:lvl4pPr>
              <a:buNone/>
              <a:defRPr sz="1400"/>
            </a:lvl4pPr>
            <a:lvl5pPr>
              <a:buNone/>
              <a:defRPr sz="1400"/>
            </a:lvl5pPr>
          </a:lstStyle>
          <a:p>
            <a:pPr lvl="0"/>
            <a:r>
              <a:rPr lang="en-GB" noProof="0"/>
              <a:t>ORT DATUM</a:t>
            </a:r>
          </a:p>
        </p:txBody>
      </p:sp>
      <p:sp>
        <p:nvSpPr>
          <p:cNvPr id="12" name="Platshållare för text 10">
            <a:extLst>
              <a:ext uri="{FF2B5EF4-FFF2-40B4-BE49-F238E27FC236}">
                <a16:creationId xmlns:a16="http://schemas.microsoft.com/office/drawing/2014/main" id="{860E40F6-29B5-0C46-AEED-E11B80F806C0}"/>
              </a:ext>
            </a:extLst>
          </p:cNvPr>
          <p:cNvSpPr>
            <a:spLocks noGrp="1"/>
          </p:cNvSpPr>
          <p:nvPr>
            <p:ph type="body" sz="quarter" idx="15" hasCustomPrompt="1"/>
          </p:nvPr>
        </p:nvSpPr>
        <p:spPr>
          <a:xfrm>
            <a:off x="5004048" y="4155855"/>
            <a:ext cx="3888432" cy="713800"/>
          </a:xfrm>
        </p:spPr>
        <p:txBody>
          <a:bodyPr anchor="t">
            <a:noAutofit/>
          </a:bodyPr>
          <a:lstStyle>
            <a:lvl1pPr>
              <a:buNone/>
              <a:defRPr sz="1600">
                <a:solidFill>
                  <a:schemeClr val="accent2"/>
                </a:solidFill>
              </a:defRPr>
            </a:lvl1pPr>
            <a:lvl2pPr>
              <a:buNone/>
              <a:defRPr sz="1400"/>
            </a:lvl2pPr>
            <a:lvl3pPr>
              <a:buNone/>
              <a:defRPr sz="1400"/>
            </a:lvl3pPr>
            <a:lvl4pPr>
              <a:buNone/>
              <a:defRPr sz="1400"/>
            </a:lvl4pPr>
            <a:lvl5pPr>
              <a:buNone/>
              <a:defRPr sz="1400"/>
            </a:lvl5pPr>
          </a:lstStyle>
          <a:p>
            <a:pPr lvl="0"/>
            <a:r>
              <a:rPr lang="en-GB" noProof="0" err="1"/>
              <a:t>Namn</a:t>
            </a:r>
            <a:r>
              <a:rPr lang="en-GB" noProof="0"/>
              <a:t> </a:t>
            </a:r>
            <a:r>
              <a:rPr lang="en-GB" noProof="0" err="1"/>
              <a:t>på</a:t>
            </a:r>
            <a:r>
              <a:rPr lang="en-GB" noProof="0"/>
              <a:t> </a:t>
            </a:r>
            <a:r>
              <a:rPr lang="en-GB" noProof="0" err="1"/>
              <a:t>föredragshållare</a:t>
            </a:r>
            <a:endParaRPr lang="en-GB" noProof="0"/>
          </a:p>
        </p:txBody>
      </p:sp>
      <p:cxnSp>
        <p:nvCxnSpPr>
          <p:cNvPr id="9" name="Rak 8">
            <a:extLst>
              <a:ext uri="{FF2B5EF4-FFF2-40B4-BE49-F238E27FC236}">
                <a16:creationId xmlns:a16="http://schemas.microsoft.com/office/drawing/2014/main" id="{B2DC4444-650E-4344-A426-BB834140CC1F}"/>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104474"/>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5 Brödtext eller Punktlista med bild till vänster">
    <p:spTree>
      <p:nvGrpSpPr>
        <p:cNvPr id="1" name=""/>
        <p:cNvGrpSpPr/>
        <p:nvPr/>
      </p:nvGrpSpPr>
      <p:grpSpPr>
        <a:xfrm>
          <a:off x="0" y="0"/>
          <a:ext cx="0" cy="0"/>
          <a:chOff x="0" y="0"/>
          <a:chExt cx="0" cy="0"/>
        </a:xfrm>
      </p:grpSpPr>
      <p:sp>
        <p:nvSpPr>
          <p:cNvPr id="16" name="Platshållare för bild 8">
            <a:extLst>
              <a:ext uri="{FF2B5EF4-FFF2-40B4-BE49-F238E27FC236}">
                <a16:creationId xmlns:a16="http://schemas.microsoft.com/office/drawing/2014/main" id="{C74E9252-D665-FA49-BD68-D7E7BEEF7CBC}"/>
              </a:ext>
            </a:extLst>
          </p:cNvPr>
          <p:cNvSpPr>
            <a:spLocks noGrp="1" noChangeAspect="1"/>
          </p:cNvSpPr>
          <p:nvPr>
            <p:ph type="pic" sz="quarter" idx="13"/>
          </p:nvPr>
        </p:nvSpPr>
        <p:spPr>
          <a:xfrm>
            <a:off x="0" y="0"/>
            <a:ext cx="2843808" cy="4869655"/>
          </a:xfrm>
          <a:solidFill>
            <a:schemeClr val="bg2">
              <a:lumMod val="95000"/>
              <a:alpha val="85000"/>
            </a:schemeClr>
          </a:solidFill>
        </p:spPr>
        <p:txBody>
          <a:bodyPr/>
          <a:lstStyle/>
          <a:p>
            <a:r>
              <a:rPr lang="sv-SE"/>
              <a:t>Klicka på ikonen för att lägga till en bild</a:t>
            </a:r>
          </a:p>
        </p:txBody>
      </p:sp>
      <p:sp>
        <p:nvSpPr>
          <p:cNvPr id="4" name="Platshållare för sidfot 3"/>
          <p:cNvSpPr>
            <a:spLocks noGrp="1"/>
          </p:cNvSpPr>
          <p:nvPr>
            <p:ph type="ftr" sz="quarter" idx="11"/>
          </p:nvPr>
        </p:nvSpPr>
        <p:spPr/>
        <p:txBody>
          <a:bodyPr/>
          <a:lstStyle/>
          <a:p>
            <a:pPr algn="l"/>
            <a:r>
              <a:rPr lang="sv-SE"/>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a:p>
        </p:txBody>
      </p:sp>
      <p:sp>
        <p:nvSpPr>
          <p:cNvPr id="11" name="Platshållare för text 10"/>
          <p:cNvSpPr>
            <a:spLocks noGrp="1"/>
          </p:cNvSpPr>
          <p:nvPr>
            <p:ph type="body" sz="quarter" idx="14"/>
          </p:nvPr>
        </p:nvSpPr>
        <p:spPr>
          <a:xfrm>
            <a:off x="3059832" y="1563638"/>
            <a:ext cx="5832648" cy="3024336"/>
          </a:xfrm>
        </p:spPr>
        <p:txBody>
          <a:bodyPr>
            <a:noAutofit/>
          </a:bodyPr>
          <a:lstStyle>
            <a:lvl1pPr>
              <a:spcBef>
                <a:spcPts val="300"/>
              </a:spcBef>
              <a:spcAft>
                <a:spcPts val="600"/>
              </a:spcAft>
              <a:defRPr sz="1800"/>
            </a:lvl1pPr>
            <a:lvl2pPr>
              <a:spcBef>
                <a:spcPts val="300"/>
              </a:spcBef>
              <a:spcAft>
                <a:spcPts val="600"/>
              </a:spcAft>
              <a:defRPr sz="1800"/>
            </a:lvl2pPr>
            <a:lvl3pPr>
              <a:spcBef>
                <a:spcPts val="300"/>
              </a:spcBef>
              <a:spcAft>
                <a:spcPts val="600"/>
              </a:spcAft>
              <a:defRPr sz="1800"/>
            </a:lvl3pPr>
            <a:lvl4pPr>
              <a:spcBef>
                <a:spcPts val="300"/>
              </a:spcBef>
              <a:spcAft>
                <a:spcPts val="600"/>
              </a:spcAft>
              <a:defRPr sz="1800"/>
            </a:lvl4pPr>
            <a:lvl5pPr>
              <a:spcBef>
                <a:spcPts val="300"/>
              </a:spcBef>
              <a:spcAft>
                <a:spcPts val="600"/>
              </a:spcAft>
              <a:defRPr sz="1800"/>
            </a:lvl5p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endParaRPr lang="en-GB" noProof="0"/>
          </a:p>
        </p:txBody>
      </p:sp>
      <p:cxnSp>
        <p:nvCxnSpPr>
          <p:cNvPr id="10" name="Rak 9">
            <a:extLst>
              <a:ext uri="{FF2B5EF4-FFF2-40B4-BE49-F238E27FC236}">
                <a16:creationId xmlns:a16="http://schemas.microsoft.com/office/drawing/2014/main" id="{E0A06245-C507-C54E-A4C3-AC9771B3BD7B}"/>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ubrik 1">
            <a:extLst>
              <a:ext uri="{FF2B5EF4-FFF2-40B4-BE49-F238E27FC236}">
                <a16:creationId xmlns:a16="http://schemas.microsoft.com/office/drawing/2014/main" id="{793C7E1B-A51B-A54F-B426-7BCBD4CEEB3B}"/>
              </a:ext>
            </a:extLst>
          </p:cNvPr>
          <p:cNvSpPr>
            <a:spLocks noGrp="1"/>
          </p:cNvSpPr>
          <p:nvPr>
            <p:ph type="title" hasCustomPrompt="1"/>
          </p:nvPr>
        </p:nvSpPr>
        <p:spPr>
          <a:xfrm>
            <a:off x="3059832" y="267494"/>
            <a:ext cx="5832648" cy="1152128"/>
          </a:xfrm>
        </p:spPr>
        <p:txBody>
          <a:bodyPr anchor="t">
            <a:noAutofit/>
          </a:bodyPr>
          <a:lstStyle>
            <a:lvl1pPr>
              <a:lnSpc>
                <a:spcPts val="3960"/>
              </a:lnSpc>
              <a:defRPr sz="3600">
                <a:solidFill>
                  <a:schemeClr val="accent2"/>
                </a:solidFill>
              </a:defRPr>
            </a:lvl1pPr>
          </a:lstStyle>
          <a:p>
            <a:r>
              <a:rPr lang="sv-SE"/>
              <a:t>Brödtext eller punktlista med bild till vänster</a:t>
            </a:r>
          </a:p>
        </p:txBody>
      </p:sp>
    </p:spTree>
    <p:extLst>
      <p:ext uri="{BB962C8B-B14F-4D97-AF65-F5344CB8AC3E}">
        <p14:creationId xmlns:p14="http://schemas.microsoft.com/office/powerpoint/2010/main" val="3819294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6 Brödtext eller punktlista med bild till höger">
    <p:spTree>
      <p:nvGrpSpPr>
        <p:cNvPr id="1" name=""/>
        <p:cNvGrpSpPr/>
        <p:nvPr/>
      </p:nvGrpSpPr>
      <p:grpSpPr>
        <a:xfrm>
          <a:off x="0" y="0"/>
          <a:ext cx="0" cy="0"/>
          <a:chOff x="0" y="0"/>
          <a:chExt cx="0" cy="0"/>
        </a:xfrm>
      </p:grpSpPr>
      <p:sp>
        <p:nvSpPr>
          <p:cNvPr id="14" name="Platshållare för bild 8">
            <a:extLst>
              <a:ext uri="{FF2B5EF4-FFF2-40B4-BE49-F238E27FC236}">
                <a16:creationId xmlns:a16="http://schemas.microsoft.com/office/drawing/2014/main" id="{7C378A05-A038-0A4D-8414-CE595E03D04B}"/>
              </a:ext>
            </a:extLst>
          </p:cNvPr>
          <p:cNvSpPr>
            <a:spLocks noGrp="1" noChangeAspect="1"/>
          </p:cNvSpPr>
          <p:nvPr>
            <p:ph type="pic" sz="quarter" idx="13"/>
          </p:nvPr>
        </p:nvSpPr>
        <p:spPr>
          <a:xfrm>
            <a:off x="6300192" y="0"/>
            <a:ext cx="2848322" cy="4869583"/>
          </a:xfrm>
          <a:solidFill>
            <a:schemeClr val="bg2">
              <a:lumMod val="95000"/>
              <a:alpha val="85000"/>
            </a:schemeClr>
          </a:solidFill>
        </p:spPr>
        <p:txBody>
          <a:bodyPr/>
          <a:lstStyle/>
          <a:p>
            <a:r>
              <a:rPr lang="sv-SE"/>
              <a:t>Klicka på ikonen för att lägga till en bild</a:t>
            </a:r>
          </a:p>
        </p:txBody>
      </p:sp>
      <p:sp>
        <p:nvSpPr>
          <p:cNvPr id="4" name="Platshållare för sidfot 3"/>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a:p>
        </p:txBody>
      </p:sp>
      <p:sp>
        <p:nvSpPr>
          <p:cNvPr id="9" name="Platshållare för text 10">
            <a:extLst>
              <a:ext uri="{FF2B5EF4-FFF2-40B4-BE49-F238E27FC236}">
                <a16:creationId xmlns:a16="http://schemas.microsoft.com/office/drawing/2014/main" id="{926E6B28-EF83-F241-9A49-D010F20359DE}"/>
              </a:ext>
            </a:extLst>
          </p:cNvPr>
          <p:cNvSpPr>
            <a:spLocks noGrp="1"/>
          </p:cNvSpPr>
          <p:nvPr>
            <p:ph type="body" sz="quarter" idx="14"/>
          </p:nvPr>
        </p:nvSpPr>
        <p:spPr>
          <a:xfrm>
            <a:off x="323528" y="1563638"/>
            <a:ext cx="5832648" cy="3024336"/>
          </a:xfrm>
        </p:spPr>
        <p:txBody>
          <a:bodyPr>
            <a:noAutofit/>
          </a:bodyPr>
          <a:lstStyle>
            <a:lvl1pPr>
              <a:spcBef>
                <a:spcPts val="300"/>
              </a:spcBef>
              <a:spcAft>
                <a:spcPts val="600"/>
              </a:spcAft>
              <a:defRPr sz="1800"/>
            </a:lvl1pPr>
            <a:lvl2pPr>
              <a:spcBef>
                <a:spcPts val="300"/>
              </a:spcBef>
              <a:spcAft>
                <a:spcPts val="600"/>
              </a:spcAft>
              <a:defRPr sz="1800"/>
            </a:lvl2pPr>
            <a:lvl3pPr>
              <a:spcBef>
                <a:spcPts val="300"/>
              </a:spcBef>
              <a:spcAft>
                <a:spcPts val="600"/>
              </a:spcAft>
              <a:defRPr sz="1800"/>
            </a:lvl3pPr>
            <a:lvl4pPr>
              <a:spcBef>
                <a:spcPts val="300"/>
              </a:spcBef>
              <a:spcAft>
                <a:spcPts val="600"/>
              </a:spcAft>
              <a:defRPr sz="1800"/>
            </a:lvl4pPr>
            <a:lvl5pPr>
              <a:spcBef>
                <a:spcPts val="300"/>
              </a:spcBef>
              <a:spcAft>
                <a:spcPts val="600"/>
              </a:spcAft>
              <a:defRPr sz="1800"/>
            </a:lvl5p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endParaRPr lang="en-GB" noProof="0"/>
          </a:p>
        </p:txBody>
      </p:sp>
      <p:cxnSp>
        <p:nvCxnSpPr>
          <p:cNvPr id="12" name="Rak 11">
            <a:extLst>
              <a:ext uri="{FF2B5EF4-FFF2-40B4-BE49-F238E27FC236}">
                <a16:creationId xmlns:a16="http://schemas.microsoft.com/office/drawing/2014/main" id="{001DDE13-6366-8E4C-AA5E-D0F663E1BB70}"/>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ubrik 1">
            <a:extLst>
              <a:ext uri="{FF2B5EF4-FFF2-40B4-BE49-F238E27FC236}">
                <a16:creationId xmlns:a16="http://schemas.microsoft.com/office/drawing/2014/main" id="{DDEBF18F-91AC-3C4F-B4A6-2C881757F00C}"/>
              </a:ext>
            </a:extLst>
          </p:cNvPr>
          <p:cNvSpPr>
            <a:spLocks noGrp="1"/>
          </p:cNvSpPr>
          <p:nvPr>
            <p:ph type="title" hasCustomPrompt="1"/>
          </p:nvPr>
        </p:nvSpPr>
        <p:spPr>
          <a:xfrm>
            <a:off x="323528" y="267494"/>
            <a:ext cx="5832648" cy="1152128"/>
          </a:xfrm>
        </p:spPr>
        <p:txBody>
          <a:bodyPr anchor="t">
            <a:noAutofit/>
          </a:bodyPr>
          <a:lstStyle>
            <a:lvl1pPr>
              <a:lnSpc>
                <a:spcPts val="3960"/>
              </a:lnSpc>
              <a:defRPr sz="3600">
                <a:solidFill>
                  <a:schemeClr val="accent2"/>
                </a:solidFill>
              </a:defRPr>
            </a:lvl1pPr>
          </a:lstStyle>
          <a:p>
            <a:r>
              <a:rPr lang="sv-SE"/>
              <a:t>Brödtext eller punktlista med bild till höger</a:t>
            </a:r>
          </a:p>
        </p:txBody>
      </p:sp>
    </p:spTree>
    <p:extLst>
      <p:ext uri="{BB962C8B-B14F-4D97-AF65-F5344CB8AC3E}">
        <p14:creationId xmlns:p14="http://schemas.microsoft.com/office/powerpoint/2010/main" val="580905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7 Brödtext eller punktlista med två bilder till höger">
    <p:spTree>
      <p:nvGrpSpPr>
        <p:cNvPr id="1" name=""/>
        <p:cNvGrpSpPr/>
        <p:nvPr/>
      </p:nvGrpSpPr>
      <p:grpSpPr>
        <a:xfrm>
          <a:off x="0" y="0"/>
          <a:ext cx="0" cy="0"/>
          <a:chOff x="0" y="0"/>
          <a:chExt cx="0" cy="0"/>
        </a:xfrm>
      </p:grpSpPr>
      <p:sp>
        <p:nvSpPr>
          <p:cNvPr id="18" name="Platshållare för bild 8">
            <a:extLst>
              <a:ext uri="{FF2B5EF4-FFF2-40B4-BE49-F238E27FC236}">
                <a16:creationId xmlns:a16="http://schemas.microsoft.com/office/drawing/2014/main" id="{FFC90C95-409D-D54A-B3C8-F54ECF09CA64}"/>
              </a:ext>
            </a:extLst>
          </p:cNvPr>
          <p:cNvSpPr>
            <a:spLocks noGrp="1"/>
          </p:cNvSpPr>
          <p:nvPr>
            <p:ph type="pic" sz="quarter" idx="13"/>
          </p:nvPr>
        </p:nvSpPr>
        <p:spPr>
          <a:xfrm>
            <a:off x="6300000" y="0"/>
            <a:ext cx="2844000" cy="2376000"/>
          </a:xfrm>
          <a:solidFill>
            <a:schemeClr val="bg2">
              <a:lumMod val="95000"/>
              <a:alpha val="85000"/>
            </a:schemeClr>
          </a:solidFill>
        </p:spPr>
        <p:txBody>
          <a:bodyPr/>
          <a:lstStyle/>
          <a:p>
            <a:r>
              <a:rPr lang="sv-SE"/>
              <a:t>Klicka på ikonen för att lägga till en bild</a:t>
            </a:r>
          </a:p>
        </p:txBody>
      </p:sp>
      <p:sp>
        <p:nvSpPr>
          <p:cNvPr id="19" name="Platshållare för bild 8">
            <a:extLst>
              <a:ext uri="{FF2B5EF4-FFF2-40B4-BE49-F238E27FC236}">
                <a16:creationId xmlns:a16="http://schemas.microsoft.com/office/drawing/2014/main" id="{7A4F8B4C-729F-7449-B3FE-AEBAD625873F}"/>
              </a:ext>
            </a:extLst>
          </p:cNvPr>
          <p:cNvSpPr>
            <a:spLocks noGrp="1" noChangeAspect="1"/>
          </p:cNvSpPr>
          <p:nvPr>
            <p:ph type="pic" sz="quarter" idx="17"/>
          </p:nvPr>
        </p:nvSpPr>
        <p:spPr>
          <a:xfrm>
            <a:off x="6300000" y="2493692"/>
            <a:ext cx="2844000" cy="2376000"/>
          </a:xfrm>
          <a:solidFill>
            <a:schemeClr val="bg2">
              <a:lumMod val="95000"/>
              <a:alpha val="85000"/>
            </a:schemeClr>
          </a:solidFill>
        </p:spPr>
        <p:txBody>
          <a:bodyPr/>
          <a:lstStyle/>
          <a:p>
            <a:r>
              <a:rPr lang="sv-SE"/>
              <a:t>Klicka på ikonen för att lägga till en bild</a:t>
            </a:r>
          </a:p>
        </p:txBody>
      </p:sp>
      <p:sp>
        <p:nvSpPr>
          <p:cNvPr id="4" name="Platshållare för sidfot 3"/>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a:p>
        </p:txBody>
      </p:sp>
      <p:sp>
        <p:nvSpPr>
          <p:cNvPr id="13" name="Platshållare för text 10">
            <a:extLst>
              <a:ext uri="{FF2B5EF4-FFF2-40B4-BE49-F238E27FC236}">
                <a16:creationId xmlns:a16="http://schemas.microsoft.com/office/drawing/2014/main" id="{CC058478-6F88-474C-AA2C-5B47A915B500}"/>
              </a:ext>
            </a:extLst>
          </p:cNvPr>
          <p:cNvSpPr>
            <a:spLocks noGrp="1"/>
          </p:cNvSpPr>
          <p:nvPr>
            <p:ph type="body" sz="quarter" idx="14"/>
          </p:nvPr>
        </p:nvSpPr>
        <p:spPr>
          <a:xfrm>
            <a:off x="323528" y="1563638"/>
            <a:ext cx="5832648" cy="3024336"/>
          </a:xfrm>
        </p:spPr>
        <p:txBody>
          <a:bodyPr>
            <a:noAutofit/>
          </a:bodyPr>
          <a:lstStyle>
            <a:lvl1pPr>
              <a:spcBef>
                <a:spcPts val="300"/>
              </a:spcBef>
              <a:spcAft>
                <a:spcPts val="600"/>
              </a:spcAft>
              <a:defRPr sz="1800"/>
            </a:lvl1pPr>
            <a:lvl2pPr>
              <a:spcBef>
                <a:spcPts val="300"/>
              </a:spcBef>
              <a:spcAft>
                <a:spcPts val="600"/>
              </a:spcAft>
              <a:defRPr sz="1800"/>
            </a:lvl2pPr>
            <a:lvl3pPr>
              <a:spcBef>
                <a:spcPts val="300"/>
              </a:spcBef>
              <a:spcAft>
                <a:spcPts val="600"/>
              </a:spcAft>
              <a:defRPr sz="1800"/>
            </a:lvl3pPr>
            <a:lvl4pPr>
              <a:spcBef>
                <a:spcPts val="300"/>
              </a:spcBef>
              <a:spcAft>
                <a:spcPts val="600"/>
              </a:spcAft>
              <a:defRPr sz="1800"/>
            </a:lvl4pPr>
            <a:lvl5pPr>
              <a:spcBef>
                <a:spcPts val="300"/>
              </a:spcBef>
              <a:spcAft>
                <a:spcPts val="600"/>
              </a:spcAft>
              <a:defRPr sz="1800"/>
            </a:lvl5p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endParaRPr lang="en-GB" noProof="0"/>
          </a:p>
        </p:txBody>
      </p:sp>
      <p:cxnSp>
        <p:nvCxnSpPr>
          <p:cNvPr id="17" name="Rak 16">
            <a:extLst>
              <a:ext uri="{FF2B5EF4-FFF2-40B4-BE49-F238E27FC236}">
                <a16:creationId xmlns:a16="http://schemas.microsoft.com/office/drawing/2014/main" id="{AA7FD089-7BB1-0048-B2A7-739201C9253A}"/>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Rubrik 1">
            <a:extLst>
              <a:ext uri="{FF2B5EF4-FFF2-40B4-BE49-F238E27FC236}">
                <a16:creationId xmlns:a16="http://schemas.microsoft.com/office/drawing/2014/main" id="{98C39911-F992-5440-A967-E56CB7436A08}"/>
              </a:ext>
            </a:extLst>
          </p:cNvPr>
          <p:cNvSpPr>
            <a:spLocks noGrp="1"/>
          </p:cNvSpPr>
          <p:nvPr>
            <p:ph type="title" hasCustomPrompt="1"/>
          </p:nvPr>
        </p:nvSpPr>
        <p:spPr>
          <a:xfrm>
            <a:off x="323528" y="267494"/>
            <a:ext cx="5832648" cy="1152128"/>
          </a:xfrm>
        </p:spPr>
        <p:txBody>
          <a:bodyPr anchor="t">
            <a:noAutofit/>
          </a:bodyPr>
          <a:lstStyle>
            <a:lvl1pPr>
              <a:lnSpc>
                <a:spcPts val="3960"/>
              </a:lnSpc>
              <a:defRPr sz="3600">
                <a:solidFill>
                  <a:schemeClr val="accent2"/>
                </a:solidFill>
              </a:defRPr>
            </a:lvl1pPr>
          </a:lstStyle>
          <a:p>
            <a:r>
              <a:rPr lang="sv-SE"/>
              <a:t>Brödtext eller punktlista med två bilder till höger</a:t>
            </a:r>
          </a:p>
        </p:txBody>
      </p:sp>
    </p:spTree>
    <p:extLst>
      <p:ext uri="{BB962C8B-B14F-4D97-AF65-F5344CB8AC3E}">
        <p14:creationId xmlns:p14="http://schemas.microsoft.com/office/powerpoint/2010/main" val="1875174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8 Text och Grafik">
    <p:spTree>
      <p:nvGrpSpPr>
        <p:cNvPr id="1" name=""/>
        <p:cNvGrpSpPr/>
        <p:nvPr/>
      </p:nvGrpSpPr>
      <p:grpSpPr>
        <a:xfrm>
          <a:off x="0" y="0"/>
          <a:ext cx="0" cy="0"/>
          <a:chOff x="0" y="0"/>
          <a:chExt cx="0" cy="0"/>
        </a:xfrm>
      </p:grpSpPr>
      <p:sp>
        <p:nvSpPr>
          <p:cNvPr id="4" name="Platshållare för sidfot 3"/>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a:p>
        </p:txBody>
      </p:sp>
      <p:sp>
        <p:nvSpPr>
          <p:cNvPr id="11" name="Platshållare för text 10"/>
          <p:cNvSpPr>
            <a:spLocks noGrp="1"/>
          </p:cNvSpPr>
          <p:nvPr>
            <p:ph type="body" sz="quarter" idx="14"/>
          </p:nvPr>
        </p:nvSpPr>
        <p:spPr>
          <a:xfrm>
            <a:off x="323528" y="1635646"/>
            <a:ext cx="4248472" cy="2952327"/>
          </a:xfrm>
        </p:spPr>
        <p:txBody>
          <a:bodyPr>
            <a:noAutofit/>
          </a:bodyPr>
          <a:lstStyle>
            <a:lvl1pPr>
              <a:spcBef>
                <a:spcPts val="300"/>
              </a:spcBef>
              <a:spcAft>
                <a:spcPts val="600"/>
              </a:spcAft>
              <a:buFont typeface="Arial" panose="020B0604020202020204" pitchFamily="34" charset="0"/>
              <a:buChar char="•"/>
              <a:defRPr sz="1800"/>
            </a:lvl1pPr>
            <a:lvl2pPr>
              <a:spcBef>
                <a:spcPts val="300"/>
              </a:spcBef>
              <a:spcAft>
                <a:spcPts val="600"/>
              </a:spcAft>
              <a:buFont typeface="Arial" panose="020B0604020202020204" pitchFamily="34" charset="0"/>
              <a:buChar char="•"/>
              <a:defRPr sz="1800"/>
            </a:lvl2pPr>
            <a:lvl3pPr>
              <a:spcBef>
                <a:spcPts val="300"/>
              </a:spcBef>
              <a:spcAft>
                <a:spcPts val="600"/>
              </a:spcAft>
              <a:buFont typeface="Arial" panose="020B0604020202020204" pitchFamily="34" charset="0"/>
              <a:buChar char="•"/>
              <a:defRPr sz="1800"/>
            </a:lvl3pPr>
            <a:lvl4pPr>
              <a:spcBef>
                <a:spcPts val="300"/>
              </a:spcBef>
              <a:spcAft>
                <a:spcPts val="600"/>
              </a:spcAft>
              <a:buFont typeface="Arial" panose="020B0604020202020204" pitchFamily="34" charset="0"/>
              <a:buChar char="•"/>
              <a:defRPr sz="1800"/>
            </a:lvl4pPr>
            <a:lvl5pPr>
              <a:spcBef>
                <a:spcPts val="300"/>
              </a:spcBef>
              <a:spcAft>
                <a:spcPts val="600"/>
              </a:spcAft>
              <a:buFont typeface="Arial" panose="020B0604020202020204" pitchFamily="34" charset="0"/>
              <a:buChar char="•"/>
              <a:defRPr sz="1800"/>
            </a:lvl5p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endParaRPr lang="en-GB" noProof="0"/>
          </a:p>
        </p:txBody>
      </p:sp>
      <p:sp>
        <p:nvSpPr>
          <p:cNvPr id="7" name="Platshållare för innehåll 2">
            <a:extLst>
              <a:ext uri="{FF2B5EF4-FFF2-40B4-BE49-F238E27FC236}">
                <a16:creationId xmlns:a16="http://schemas.microsoft.com/office/drawing/2014/main" id="{660CF941-D676-3246-9C7A-223A3DF4D26E}"/>
              </a:ext>
            </a:extLst>
          </p:cNvPr>
          <p:cNvSpPr>
            <a:spLocks noGrp="1"/>
          </p:cNvSpPr>
          <p:nvPr>
            <p:ph sz="half" idx="1" hasCustomPrompt="1"/>
          </p:nvPr>
        </p:nvSpPr>
        <p:spPr>
          <a:xfrm>
            <a:off x="4716016" y="267494"/>
            <a:ext cx="4176464" cy="4320479"/>
          </a:xfrm>
        </p:spPr>
        <p:txBody>
          <a:bodyPr/>
          <a:lstStyle>
            <a:lvl1pPr>
              <a:buFontTx/>
              <a:buNone/>
              <a:defRPr/>
            </a:lvl1pPr>
          </a:lstStyle>
          <a:p>
            <a:pPr lvl="0"/>
            <a:r>
              <a:rPr lang="en-GB" noProof="0" err="1"/>
              <a:t>Klicka</a:t>
            </a:r>
            <a:r>
              <a:rPr lang="en-GB" noProof="0"/>
              <a:t> </a:t>
            </a:r>
            <a:r>
              <a:rPr lang="en-GB" noProof="0" err="1"/>
              <a:t>på</a:t>
            </a:r>
            <a:r>
              <a:rPr lang="en-GB" noProof="0"/>
              <a:t> </a:t>
            </a:r>
            <a:r>
              <a:rPr lang="en-GB" noProof="0" err="1"/>
              <a:t>önskad</a:t>
            </a:r>
            <a:r>
              <a:rPr lang="en-GB" noProof="0"/>
              <a:t> ikon </a:t>
            </a:r>
            <a:r>
              <a:rPr lang="en-GB" noProof="0" err="1"/>
              <a:t>för</a:t>
            </a:r>
            <a:r>
              <a:rPr lang="en-GB" noProof="0"/>
              <a:t> </a:t>
            </a:r>
            <a:r>
              <a:rPr lang="en-GB" noProof="0" err="1"/>
              <a:t>att</a:t>
            </a:r>
            <a:r>
              <a:rPr lang="en-GB" noProof="0"/>
              <a:t> </a:t>
            </a:r>
            <a:r>
              <a:rPr lang="en-GB" noProof="0" err="1"/>
              <a:t>lägga</a:t>
            </a:r>
            <a:r>
              <a:rPr lang="en-GB" noProof="0"/>
              <a:t> till </a:t>
            </a:r>
            <a:r>
              <a:rPr lang="en-GB" noProof="0" err="1"/>
              <a:t>grafik</a:t>
            </a:r>
            <a:endParaRPr lang="en-GB" noProof="0"/>
          </a:p>
        </p:txBody>
      </p:sp>
      <p:cxnSp>
        <p:nvCxnSpPr>
          <p:cNvPr id="9" name="Rak 8">
            <a:extLst>
              <a:ext uri="{FF2B5EF4-FFF2-40B4-BE49-F238E27FC236}">
                <a16:creationId xmlns:a16="http://schemas.microsoft.com/office/drawing/2014/main" id="{35817855-8625-104D-97BB-CB130A7A8159}"/>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ubrik 1">
            <a:extLst>
              <a:ext uri="{FF2B5EF4-FFF2-40B4-BE49-F238E27FC236}">
                <a16:creationId xmlns:a16="http://schemas.microsoft.com/office/drawing/2014/main" id="{208E1CC5-BCD0-0A4E-B594-ECC2EA17AF37}"/>
              </a:ext>
            </a:extLst>
          </p:cNvPr>
          <p:cNvSpPr>
            <a:spLocks noGrp="1"/>
          </p:cNvSpPr>
          <p:nvPr>
            <p:ph type="title" hasCustomPrompt="1"/>
          </p:nvPr>
        </p:nvSpPr>
        <p:spPr>
          <a:xfrm>
            <a:off x="323528" y="267494"/>
            <a:ext cx="4248472" cy="1152128"/>
          </a:xfrm>
        </p:spPr>
        <p:txBody>
          <a:bodyPr anchor="t">
            <a:noAutofit/>
          </a:bodyPr>
          <a:lstStyle>
            <a:lvl1pPr>
              <a:lnSpc>
                <a:spcPts val="3960"/>
              </a:lnSpc>
              <a:defRPr sz="3600">
                <a:solidFill>
                  <a:schemeClr val="accent2"/>
                </a:solidFill>
              </a:defRPr>
            </a:lvl1pPr>
          </a:lstStyle>
          <a:p>
            <a:r>
              <a:rPr lang="sv-SE"/>
              <a:t>Sida för text och grafik</a:t>
            </a:r>
          </a:p>
        </p:txBody>
      </p:sp>
    </p:spTree>
    <p:extLst>
      <p:ext uri="{BB962C8B-B14F-4D97-AF65-F5344CB8AC3E}">
        <p14:creationId xmlns:p14="http://schemas.microsoft.com/office/powerpoint/2010/main" val="1579765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9 Grafik helsida, med eller utan rubrik">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323528" y="267494"/>
            <a:ext cx="8568952" cy="730772"/>
          </a:xfrm>
        </p:spPr>
        <p:txBody>
          <a:bodyPr anchor="t">
            <a:noAutofit/>
          </a:bodyPr>
          <a:lstStyle>
            <a:lvl1pPr>
              <a:lnSpc>
                <a:spcPts val="3960"/>
              </a:lnSpc>
              <a:defRPr sz="3600">
                <a:solidFill>
                  <a:schemeClr val="accent2"/>
                </a:solidFill>
              </a:defRPr>
            </a:lvl1pPr>
          </a:lstStyle>
          <a:p>
            <a:r>
              <a:rPr lang="en-GB" noProof="0" err="1"/>
              <a:t>Helsida</a:t>
            </a:r>
            <a:r>
              <a:rPr lang="en-GB" noProof="0"/>
              <a:t> </a:t>
            </a:r>
            <a:r>
              <a:rPr lang="en-GB" noProof="0" err="1"/>
              <a:t>för</a:t>
            </a:r>
            <a:r>
              <a:rPr lang="en-GB" noProof="0"/>
              <a:t> </a:t>
            </a:r>
            <a:r>
              <a:rPr lang="en-GB" noProof="0" err="1"/>
              <a:t>grafik</a:t>
            </a:r>
            <a:r>
              <a:rPr lang="sv-SE"/>
              <a:t>, med eller utan rubrik</a:t>
            </a:r>
            <a:endParaRPr lang="en-GB" noProof="0"/>
          </a:p>
        </p:txBody>
      </p:sp>
      <p:sp>
        <p:nvSpPr>
          <p:cNvPr id="4" name="Platshållare för sidfot 3"/>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a:p>
        </p:txBody>
      </p:sp>
      <p:sp>
        <p:nvSpPr>
          <p:cNvPr id="7" name="Platshållare för innehåll 2">
            <a:extLst>
              <a:ext uri="{FF2B5EF4-FFF2-40B4-BE49-F238E27FC236}">
                <a16:creationId xmlns:a16="http://schemas.microsoft.com/office/drawing/2014/main" id="{660CF941-D676-3246-9C7A-223A3DF4D26E}"/>
              </a:ext>
            </a:extLst>
          </p:cNvPr>
          <p:cNvSpPr>
            <a:spLocks noGrp="1"/>
          </p:cNvSpPr>
          <p:nvPr>
            <p:ph sz="half" idx="1" hasCustomPrompt="1"/>
          </p:nvPr>
        </p:nvSpPr>
        <p:spPr>
          <a:xfrm>
            <a:off x="4716016" y="1203563"/>
            <a:ext cx="4176464" cy="3396832"/>
          </a:xfrm>
        </p:spPr>
        <p:txBody>
          <a:bodyPr/>
          <a:lstStyle>
            <a:lvl1pPr>
              <a:buFontTx/>
              <a:buNone/>
              <a:defRPr/>
            </a:lvl1pPr>
          </a:lstStyle>
          <a:p>
            <a:pPr lvl="0"/>
            <a:r>
              <a:rPr lang="en-GB" noProof="0" err="1"/>
              <a:t>Klicka</a:t>
            </a:r>
            <a:r>
              <a:rPr lang="en-GB" noProof="0"/>
              <a:t> </a:t>
            </a:r>
            <a:r>
              <a:rPr lang="en-GB" noProof="0" err="1"/>
              <a:t>på</a:t>
            </a:r>
            <a:r>
              <a:rPr lang="en-GB" noProof="0"/>
              <a:t> </a:t>
            </a:r>
            <a:r>
              <a:rPr lang="en-GB" noProof="0" err="1"/>
              <a:t>önskad</a:t>
            </a:r>
            <a:r>
              <a:rPr lang="en-GB" noProof="0"/>
              <a:t> ikon </a:t>
            </a:r>
            <a:r>
              <a:rPr lang="en-GB" noProof="0" err="1"/>
              <a:t>för</a:t>
            </a:r>
            <a:r>
              <a:rPr lang="en-GB" noProof="0"/>
              <a:t> </a:t>
            </a:r>
            <a:r>
              <a:rPr lang="en-GB" noProof="0" err="1"/>
              <a:t>att</a:t>
            </a:r>
            <a:r>
              <a:rPr lang="en-GB" noProof="0"/>
              <a:t> </a:t>
            </a:r>
            <a:r>
              <a:rPr lang="en-GB" noProof="0" err="1"/>
              <a:t>lägga</a:t>
            </a:r>
            <a:r>
              <a:rPr lang="en-GB" noProof="0"/>
              <a:t> till </a:t>
            </a:r>
            <a:r>
              <a:rPr lang="en-GB" noProof="0" err="1"/>
              <a:t>grafik</a:t>
            </a:r>
            <a:endParaRPr lang="en-GB" noProof="0"/>
          </a:p>
        </p:txBody>
      </p:sp>
      <p:sp>
        <p:nvSpPr>
          <p:cNvPr id="8" name="Platshållare för innehåll 2">
            <a:extLst>
              <a:ext uri="{FF2B5EF4-FFF2-40B4-BE49-F238E27FC236}">
                <a16:creationId xmlns:a16="http://schemas.microsoft.com/office/drawing/2014/main" id="{7A7A4B12-4010-A448-9383-DD10329559FA}"/>
              </a:ext>
            </a:extLst>
          </p:cNvPr>
          <p:cNvSpPr>
            <a:spLocks noGrp="1"/>
          </p:cNvSpPr>
          <p:nvPr>
            <p:ph sz="half" idx="13" hasCustomPrompt="1"/>
          </p:nvPr>
        </p:nvSpPr>
        <p:spPr>
          <a:xfrm>
            <a:off x="323528" y="1203563"/>
            <a:ext cx="4176464" cy="3396832"/>
          </a:xfrm>
        </p:spPr>
        <p:txBody>
          <a:bodyPr/>
          <a:lstStyle>
            <a:lvl1pPr>
              <a:buFontTx/>
              <a:buNone/>
              <a:defRPr/>
            </a:lvl1pPr>
          </a:lstStyle>
          <a:p>
            <a:pPr lvl="0"/>
            <a:r>
              <a:rPr lang="en-GB" noProof="0" err="1"/>
              <a:t>Klicka</a:t>
            </a:r>
            <a:r>
              <a:rPr lang="en-GB" noProof="0"/>
              <a:t> </a:t>
            </a:r>
            <a:r>
              <a:rPr lang="en-GB" noProof="0" err="1"/>
              <a:t>på</a:t>
            </a:r>
            <a:r>
              <a:rPr lang="en-GB" noProof="0"/>
              <a:t> </a:t>
            </a:r>
            <a:r>
              <a:rPr lang="en-GB" noProof="0" err="1"/>
              <a:t>önskad</a:t>
            </a:r>
            <a:r>
              <a:rPr lang="en-GB" noProof="0"/>
              <a:t> ikon </a:t>
            </a:r>
            <a:r>
              <a:rPr lang="en-GB" noProof="0" err="1"/>
              <a:t>för</a:t>
            </a:r>
            <a:r>
              <a:rPr lang="en-GB" noProof="0"/>
              <a:t> </a:t>
            </a:r>
            <a:r>
              <a:rPr lang="en-GB" noProof="0" err="1"/>
              <a:t>att</a:t>
            </a:r>
            <a:r>
              <a:rPr lang="en-GB" noProof="0"/>
              <a:t> </a:t>
            </a:r>
            <a:r>
              <a:rPr lang="en-GB" noProof="0" err="1"/>
              <a:t>lägga</a:t>
            </a:r>
            <a:r>
              <a:rPr lang="en-GB" noProof="0"/>
              <a:t> till </a:t>
            </a:r>
            <a:r>
              <a:rPr lang="en-GB" noProof="0" err="1"/>
              <a:t>grafik</a:t>
            </a:r>
            <a:endParaRPr lang="en-GB" noProof="0"/>
          </a:p>
        </p:txBody>
      </p:sp>
      <p:cxnSp>
        <p:nvCxnSpPr>
          <p:cNvPr id="10" name="Rak 9">
            <a:extLst>
              <a:ext uri="{FF2B5EF4-FFF2-40B4-BE49-F238E27FC236}">
                <a16:creationId xmlns:a16="http://schemas.microsoft.com/office/drawing/2014/main" id="{A278BD17-F1BC-974A-B38D-F7BF41120D32}"/>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9421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F08EA902-3FEC-B444-8305-9D2438D9541B}"/>
              </a:ext>
            </a:extLst>
          </p:cNvPr>
          <p:cNvSpPr>
            <a:spLocks noGrp="1"/>
          </p:cNvSpPr>
          <p:nvPr>
            <p:ph type="title"/>
          </p:nvPr>
        </p:nvSpPr>
        <p:spPr>
          <a:xfrm>
            <a:off x="323528" y="273843"/>
            <a:ext cx="8568952" cy="994172"/>
          </a:xfrm>
          <a:prstGeom prst="rect">
            <a:avLst/>
          </a:prstGeom>
        </p:spPr>
        <p:txBody>
          <a:bodyPr vert="horz" lIns="91440" tIns="45720" rIns="91440" bIns="45720" rtlCol="0" anchor="ctr">
            <a:normAutofit/>
          </a:bodyPr>
          <a:lstStyle/>
          <a:p>
            <a:r>
              <a:rPr lang="en-GB" noProof="0"/>
              <a:t>Klicka här för att ändra mall för rubrikformat</a:t>
            </a:r>
          </a:p>
        </p:txBody>
      </p:sp>
      <p:sp>
        <p:nvSpPr>
          <p:cNvPr id="3" name="Platshållare för text 2">
            <a:extLst>
              <a:ext uri="{FF2B5EF4-FFF2-40B4-BE49-F238E27FC236}">
                <a16:creationId xmlns:a16="http://schemas.microsoft.com/office/drawing/2014/main" id="{76809982-C092-9946-8B21-68839CF3DA75}"/>
              </a:ext>
            </a:extLst>
          </p:cNvPr>
          <p:cNvSpPr>
            <a:spLocks noGrp="1"/>
          </p:cNvSpPr>
          <p:nvPr>
            <p:ph type="body" idx="1"/>
          </p:nvPr>
        </p:nvSpPr>
        <p:spPr>
          <a:xfrm>
            <a:off x="323528" y="1347614"/>
            <a:ext cx="8568952" cy="3263504"/>
          </a:xfrm>
          <a:prstGeom prst="rect">
            <a:avLst/>
          </a:prstGeom>
        </p:spPr>
        <p:txBody>
          <a:bodyPr vert="horz" lIns="91440" tIns="45720" rIns="91440" bIns="45720" rtlCol="0">
            <a:normAutofit/>
          </a:bodyPr>
          <a:lstStyle/>
          <a:p>
            <a:pPr lvl="0"/>
            <a:r>
              <a:rPr lang="en-GB" noProof="0"/>
              <a:t>Klicka här för att ändra format på bakgrundstexten</a:t>
            </a:r>
          </a:p>
          <a:p>
            <a:pPr lvl="1"/>
            <a:r>
              <a:rPr lang="en-GB" noProof="0"/>
              <a:t>Nivå två</a:t>
            </a:r>
          </a:p>
          <a:p>
            <a:pPr lvl="2"/>
            <a:r>
              <a:rPr lang="en-GB" noProof="0"/>
              <a:t>Nivå tre</a:t>
            </a:r>
          </a:p>
          <a:p>
            <a:pPr lvl="3"/>
            <a:r>
              <a:rPr lang="en-GB" noProof="0"/>
              <a:t>Nivå fyra</a:t>
            </a:r>
          </a:p>
          <a:p>
            <a:pPr lvl="4"/>
            <a:r>
              <a:rPr lang="en-GB" noProof="0"/>
              <a:t>Nivå fem</a:t>
            </a:r>
          </a:p>
        </p:txBody>
      </p:sp>
      <p:sp>
        <p:nvSpPr>
          <p:cNvPr id="5" name="Platshållare för sidfot 4">
            <a:extLst>
              <a:ext uri="{FF2B5EF4-FFF2-40B4-BE49-F238E27FC236}">
                <a16:creationId xmlns:a16="http://schemas.microsoft.com/office/drawing/2014/main" id="{FB59D353-A655-F641-8905-CE95FF45DC93}"/>
              </a:ext>
            </a:extLst>
          </p:cNvPr>
          <p:cNvSpPr>
            <a:spLocks noGrp="1"/>
          </p:cNvSpPr>
          <p:nvPr>
            <p:ph type="ftr" sz="quarter" idx="3"/>
          </p:nvPr>
        </p:nvSpPr>
        <p:spPr>
          <a:xfrm>
            <a:off x="323528" y="4869726"/>
            <a:ext cx="3086100" cy="273844"/>
          </a:xfrm>
          <a:prstGeom prst="rect">
            <a:avLst/>
          </a:prstGeom>
        </p:spPr>
        <p:txBody>
          <a:bodyPr vert="horz" lIns="91440" tIns="45720" rIns="91440" bIns="45720" rtlCol="0" anchor="ctr"/>
          <a:lstStyle>
            <a:lvl1pPr algn="ctr">
              <a:defRPr sz="600" b="0" i="0">
                <a:solidFill>
                  <a:schemeClr val="accent2"/>
                </a:solidFill>
                <a:latin typeface="+mn-lt"/>
              </a:defRPr>
            </a:lvl1pPr>
          </a:lstStyle>
          <a:p>
            <a:pPr algn="l"/>
            <a:r>
              <a:rPr lang="sv-SE"/>
              <a:t>NATURVÅRDSVERKET | SWEDISH ENVIRONMENTAL PROTECTION AGENCY</a:t>
            </a:r>
            <a:endParaRPr lang="sv-SE">
              <a:solidFill>
                <a:schemeClr val="accent2"/>
              </a:solidFill>
            </a:endParaRPr>
          </a:p>
        </p:txBody>
      </p:sp>
      <p:sp>
        <p:nvSpPr>
          <p:cNvPr id="6" name="Platshållare för bildnummer 5">
            <a:extLst>
              <a:ext uri="{FF2B5EF4-FFF2-40B4-BE49-F238E27FC236}">
                <a16:creationId xmlns:a16="http://schemas.microsoft.com/office/drawing/2014/main" id="{F63E0925-3321-1A44-B6CD-64830BD35545}"/>
              </a:ext>
            </a:extLst>
          </p:cNvPr>
          <p:cNvSpPr>
            <a:spLocks noGrp="1"/>
          </p:cNvSpPr>
          <p:nvPr>
            <p:ph type="sldNum" sz="quarter" idx="4"/>
          </p:nvPr>
        </p:nvSpPr>
        <p:spPr>
          <a:xfrm>
            <a:off x="6835080" y="4869656"/>
            <a:ext cx="2057400" cy="273844"/>
          </a:xfrm>
          <a:prstGeom prst="rect">
            <a:avLst/>
          </a:prstGeom>
        </p:spPr>
        <p:txBody>
          <a:bodyPr vert="horz" lIns="91440" tIns="45720" rIns="91440" bIns="45720" rtlCol="0" anchor="ctr"/>
          <a:lstStyle>
            <a:lvl1pPr algn="r">
              <a:defRPr sz="700" b="0" i="0">
                <a:solidFill>
                  <a:schemeClr val="accent2"/>
                </a:solidFill>
                <a:latin typeface="+mn-lt"/>
              </a:defRPr>
            </a:lvl1pPr>
          </a:lstStyle>
          <a:p>
            <a:fld id="{1844E2AD-2CA4-4022-8F3B-D585D66E2E30}" type="slidenum">
              <a:rPr lang="sv-SE" smtClean="0"/>
              <a:pPr/>
              <a:t>‹#›</a:t>
            </a:fld>
            <a:endParaRPr lang="sv-SE"/>
          </a:p>
        </p:txBody>
      </p:sp>
    </p:spTree>
    <p:extLst>
      <p:ext uri="{BB962C8B-B14F-4D97-AF65-F5344CB8AC3E}">
        <p14:creationId xmlns:p14="http://schemas.microsoft.com/office/powerpoint/2010/main" val="3974725713"/>
      </p:ext>
    </p:extLst>
  </p:cSld>
  <p:clrMap bg1="lt1" tx1="dk1" bg2="lt2" tx2="dk2" accent1="accent1" accent2="accent2" accent3="accent3" accent4="accent4" accent5="accent5" accent6="accent6" hlink="hlink" folHlink="folHlink"/>
  <p:sldLayoutIdLst>
    <p:sldLayoutId id="2147483682" r:id="rId1"/>
    <p:sldLayoutId id="2147483742" r:id="rId2"/>
    <p:sldLayoutId id="2147483721" r:id="rId3"/>
    <p:sldLayoutId id="2147483727" r:id="rId4"/>
    <p:sldLayoutId id="2147483709" r:id="rId5"/>
    <p:sldLayoutId id="2147483713" r:id="rId6"/>
    <p:sldLayoutId id="2147483716" r:id="rId7"/>
    <p:sldLayoutId id="2147483729" r:id="rId8"/>
    <p:sldLayoutId id="2147483719" r:id="rId9"/>
    <p:sldLayoutId id="2147483720" r:id="rId10"/>
    <p:sldLayoutId id="2147483706" r:id="rId11"/>
    <p:sldLayoutId id="2147483726" r:id="rId12"/>
    <p:sldLayoutId id="2147483728" r:id="rId13"/>
    <p:sldLayoutId id="2147483730" r:id="rId14"/>
    <p:sldLayoutId id="2147483743" r:id="rId15"/>
    <p:sldLayoutId id="2147483725" r:id="rId16"/>
    <p:sldLayoutId id="2147483731" r:id="rId17"/>
    <p:sldLayoutId id="2147483744" r:id="rId18"/>
    <p:sldLayoutId id="2147483732" r:id="rId19"/>
    <p:sldLayoutId id="2147483745" r:id="rId20"/>
    <p:sldLayoutId id="2147483733" r:id="rId21"/>
    <p:sldLayoutId id="2147483734" r:id="rId22"/>
    <p:sldLayoutId id="2147483746" r:id="rId23"/>
    <p:sldLayoutId id="2147483735" r:id="rId24"/>
    <p:sldLayoutId id="2147483736" r:id="rId25"/>
    <p:sldLayoutId id="2147483737" r:id="rId26"/>
    <p:sldLayoutId id="2147483738" r:id="rId27"/>
    <p:sldLayoutId id="2147483739" r:id="rId28"/>
    <p:sldLayoutId id="2147483740" r:id="rId29"/>
    <p:sldLayoutId id="2147483741" r:id="rId30"/>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37.jpeg"/><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5.jpeg"/><Relationship Id="rId11" Type="http://schemas.openxmlformats.org/officeDocument/2006/relationships/image" Target="../media/image30.jpe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jpeg"/></Relationships>
</file>

<file path=ppt/slides/_rels/slide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780E5F96-4C86-F94F-B9CE-C1CECB160A8C}"/>
              </a:ext>
            </a:extLst>
          </p:cNvPr>
          <p:cNvSpPr>
            <a:spLocks noGrp="1"/>
          </p:cNvSpPr>
          <p:nvPr>
            <p:ph type="ctrTitle"/>
          </p:nvPr>
        </p:nvSpPr>
        <p:spPr/>
        <p:txBody>
          <a:bodyPr/>
          <a:lstStyle/>
          <a:p>
            <a:r>
              <a:rPr lang="sv-SE"/>
              <a:t>Om </a:t>
            </a:r>
            <a:r>
              <a:rPr lang="sv-SE" err="1"/>
              <a:t>ekosystemtjänster</a:t>
            </a:r>
            <a:endParaRPr lang="sv-SE"/>
          </a:p>
        </p:txBody>
      </p:sp>
    </p:spTree>
    <p:extLst>
      <p:ext uri="{BB962C8B-B14F-4D97-AF65-F5344CB8AC3E}">
        <p14:creationId xmlns:p14="http://schemas.microsoft.com/office/powerpoint/2010/main" val="8945653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9EA9462B-C642-B64C-845A-0741C982D0F3}"/>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1465DDB5-DE40-0B4E-AC87-9680401E4820}"/>
              </a:ext>
            </a:extLst>
          </p:cNvPr>
          <p:cNvSpPr>
            <a:spLocks noGrp="1"/>
          </p:cNvSpPr>
          <p:nvPr>
            <p:ph type="sldNum" sz="quarter" idx="12"/>
          </p:nvPr>
        </p:nvSpPr>
        <p:spPr/>
        <p:txBody>
          <a:bodyPr/>
          <a:lstStyle/>
          <a:p>
            <a:fld id="{1844E2AD-2CA4-4022-8F3B-D585D66E2E30}" type="slidenum">
              <a:rPr lang="sv-SE" smtClean="0"/>
              <a:pPr/>
              <a:t>10</a:t>
            </a:fld>
            <a:endParaRPr lang="sv-SE"/>
          </a:p>
        </p:txBody>
      </p:sp>
      <p:sp>
        <p:nvSpPr>
          <p:cNvPr id="13" name="Platshållare för text 12">
            <a:extLst>
              <a:ext uri="{FF2B5EF4-FFF2-40B4-BE49-F238E27FC236}">
                <a16:creationId xmlns:a16="http://schemas.microsoft.com/office/drawing/2014/main" id="{0E34A86A-0CAF-7443-89BB-9C508B0D2C73}"/>
              </a:ext>
            </a:extLst>
          </p:cNvPr>
          <p:cNvSpPr>
            <a:spLocks noGrp="1"/>
          </p:cNvSpPr>
          <p:nvPr>
            <p:ph type="body" sz="quarter" idx="14"/>
          </p:nvPr>
        </p:nvSpPr>
        <p:spPr>
          <a:xfrm>
            <a:off x="323528" y="1563638"/>
            <a:ext cx="8327312" cy="3888432"/>
          </a:xfrm>
        </p:spPr>
        <p:txBody>
          <a:bodyPr/>
          <a:lstStyle/>
          <a:p>
            <a:pPr marL="0" indent="0">
              <a:buNone/>
            </a:pPr>
            <a:r>
              <a:rPr lang="sv-SE" dirty="0"/>
              <a:t>De fem viktigaste direkta påverkansfaktorerna som har orsakat förlust av biologisk mångfald under de senaste 50 åren är:</a:t>
            </a:r>
          </a:p>
          <a:p>
            <a:r>
              <a:rPr lang="sv-SE" dirty="0"/>
              <a:t>förändrad användning av mark och vatten</a:t>
            </a:r>
          </a:p>
          <a:p>
            <a:r>
              <a:rPr lang="sv-SE" dirty="0"/>
              <a:t>direkt övernyttjande av arter genom jakt och fiske</a:t>
            </a:r>
          </a:p>
          <a:p>
            <a:r>
              <a:rPr lang="sv-SE" dirty="0"/>
              <a:t>klimatförändringar</a:t>
            </a:r>
          </a:p>
          <a:p>
            <a:r>
              <a:rPr lang="sv-SE" dirty="0"/>
              <a:t>föroreningar</a:t>
            </a:r>
          </a:p>
          <a:p>
            <a:r>
              <a:rPr lang="sv-SE" dirty="0"/>
              <a:t>spridning av främmande arter</a:t>
            </a:r>
          </a:p>
          <a:p>
            <a:endParaRPr lang="sv-SE" sz="1200" dirty="0"/>
          </a:p>
          <a:p>
            <a:pPr marL="0" indent="0">
              <a:buNone/>
            </a:pPr>
            <a:r>
              <a:rPr lang="sv-SE" dirty="0"/>
              <a:t>&gt;&gt; Negativ inverkan på ekosystemens möjlighet att generera </a:t>
            </a:r>
            <a:r>
              <a:rPr lang="sv-SE" dirty="0" err="1"/>
              <a:t>ekosystemtjänster</a:t>
            </a:r>
            <a:endParaRPr lang="sv-SE" dirty="0"/>
          </a:p>
          <a:p>
            <a:endParaRPr lang="sv-SE" dirty="0"/>
          </a:p>
        </p:txBody>
      </p:sp>
      <p:sp>
        <p:nvSpPr>
          <p:cNvPr id="11" name="Rubrik 10">
            <a:extLst>
              <a:ext uri="{FF2B5EF4-FFF2-40B4-BE49-F238E27FC236}">
                <a16:creationId xmlns:a16="http://schemas.microsoft.com/office/drawing/2014/main" id="{14778906-B789-C447-89E3-634A10D9BBB4}"/>
              </a:ext>
            </a:extLst>
          </p:cNvPr>
          <p:cNvSpPr>
            <a:spLocks noGrp="1"/>
          </p:cNvSpPr>
          <p:nvPr>
            <p:ph type="title"/>
          </p:nvPr>
        </p:nvSpPr>
        <p:spPr>
          <a:xfrm>
            <a:off x="323528" y="267494"/>
            <a:ext cx="7344816" cy="1152128"/>
          </a:xfrm>
        </p:spPr>
        <p:txBody>
          <a:bodyPr/>
          <a:lstStyle/>
          <a:p>
            <a:r>
              <a:rPr lang="sv-SE"/>
              <a:t>Ekosystemen och ekosystemtjänsterna är hotade </a:t>
            </a:r>
          </a:p>
        </p:txBody>
      </p:sp>
    </p:spTree>
    <p:extLst>
      <p:ext uri="{BB962C8B-B14F-4D97-AF65-F5344CB8AC3E}">
        <p14:creationId xmlns:p14="http://schemas.microsoft.com/office/powerpoint/2010/main" val="41516251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descr="En bild som visar vapen&#10;&#10;Automatiskt genererad beskrivning">
            <a:extLst>
              <a:ext uri="{FF2B5EF4-FFF2-40B4-BE49-F238E27FC236}">
                <a16:creationId xmlns:a16="http://schemas.microsoft.com/office/drawing/2014/main" id="{91FB891A-5735-44E6-89F8-8309F3A891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962" y="1051802"/>
            <a:ext cx="5170941" cy="3449987"/>
          </a:xfrm>
          <a:prstGeom prst="rect">
            <a:avLst/>
          </a:prstGeom>
        </p:spPr>
      </p:pic>
      <p:pic>
        <p:nvPicPr>
          <p:cNvPr id="5" name="Bildobjekt 4" descr="En bild som visar träd, utomhus, orange, grönskande&#10;&#10;Automatiskt genererad beskrivning">
            <a:extLst>
              <a:ext uri="{FF2B5EF4-FFF2-40B4-BE49-F238E27FC236}">
                <a16:creationId xmlns:a16="http://schemas.microsoft.com/office/drawing/2014/main" id="{5DA765B3-7304-4837-92EF-2AA8365CD5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8064" y="1051803"/>
            <a:ext cx="5170941" cy="3447002"/>
          </a:xfrm>
          <a:prstGeom prst="rect">
            <a:avLst/>
          </a:prstGeom>
        </p:spPr>
      </p:pic>
      <p:sp>
        <p:nvSpPr>
          <p:cNvPr id="11" name="Rubrik 10">
            <a:extLst>
              <a:ext uri="{FF2B5EF4-FFF2-40B4-BE49-F238E27FC236}">
                <a16:creationId xmlns:a16="http://schemas.microsoft.com/office/drawing/2014/main" id="{14778906-B789-C447-89E3-634A10D9BBB4}"/>
              </a:ext>
            </a:extLst>
          </p:cNvPr>
          <p:cNvSpPr>
            <a:spLocks noGrp="1"/>
          </p:cNvSpPr>
          <p:nvPr>
            <p:ph type="title"/>
          </p:nvPr>
        </p:nvSpPr>
        <p:spPr>
          <a:xfrm>
            <a:off x="323528" y="267494"/>
            <a:ext cx="8568952" cy="730772"/>
          </a:xfrm>
        </p:spPr>
        <p:txBody>
          <a:bodyPr anchor="t">
            <a:normAutofit/>
          </a:bodyPr>
          <a:lstStyle/>
          <a:p>
            <a:r>
              <a:rPr lang="sv-SE"/>
              <a:t>Avvägningar mellan </a:t>
            </a:r>
            <a:r>
              <a:rPr lang="sv-SE" err="1"/>
              <a:t>ekosystemtjänster</a:t>
            </a:r>
            <a:endParaRPr lang="sv-SE"/>
          </a:p>
        </p:txBody>
      </p:sp>
      <p:sp>
        <p:nvSpPr>
          <p:cNvPr id="2" name="Platshållare för sidfot 1">
            <a:extLst>
              <a:ext uri="{FF2B5EF4-FFF2-40B4-BE49-F238E27FC236}">
                <a16:creationId xmlns:a16="http://schemas.microsoft.com/office/drawing/2014/main" id="{9EA9462B-C642-B64C-845A-0741C982D0F3}"/>
              </a:ext>
            </a:extLst>
          </p:cNvPr>
          <p:cNvSpPr>
            <a:spLocks noGrp="1"/>
          </p:cNvSpPr>
          <p:nvPr>
            <p:ph type="ftr" sz="quarter" idx="11"/>
          </p:nvPr>
        </p:nvSpPr>
        <p:spPr>
          <a:xfrm>
            <a:off x="323528" y="4869726"/>
            <a:ext cx="3086100" cy="273844"/>
          </a:xfrm>
        </p:spPr>
        <p:txBody>
          <a:bodyPr anchor="ctr">
            <a:normAutofit/>
          </a:bodyPr>
          <a:lstStyle/>
          <a:p>
            <a:pPr algn="l">
              <a:spcAft>
                <a:spcPts val="600"/>
              </a:spcAft>
            </a:pPr>
            <a:r>
              <a:rPr lang="sv-SE"/>
              <a:t>NATURVÅRDSVERKET | SWEDISH ENVIRONMENTAL PROTECTION AGENCY</a:t>
            </a:r>
          </a:p>
        </p:txBody>
      </p:sp>
      <p:sp>
        <p:nvSpPr>
          <p:cNvPr id="3" name="Platshållare för bildnummer 2">
            <a:extLst>
              <a:ext uri="{FF2B5EF4-FFF2-40B4-BE49-F238E27FC236}">
                <a16:creationId xmlns:a16="http://schemas.microsoft.com/office/drawing/2014/main" id="{1465DDB5-DE40-0B4E-AC87-9680401E4820}"/>
              </a:ext>
            </a:extLst>
          </p:cNvPr>
          <p:cNvSpPr>
            <a:spLocks noGrp="1"/>
          </p:cNvSpPr>
          <p:nvPr>
            <p:ph type="sldNum" sz="quarter" idx="12"/>
          </p:nvPr>
        </p:nvSpPr>
        <p:spPr>
          <a:xfrm>
            <a:off x="6835080" y="4869656"/>
            <a:ext cx="2057400" cy="273844"/>
          </a:xfrm>
        </p:spPr>
        <p:txBody>
          <a:bodyPr anchor="ctr">
            <a:normAutofit/>
          </a:bodyPr>
          <a:lstStyle/>
          <a:p>
            <a:pPr>
              <a:spcAft>
                <a:spcPts val="600"/>
              </a:spcAft>
            </a:pPr>
            <a:fld id="{1844E2AD-2CA4-4022-8F3B-D585D66E2E30}" type="slidenum">
              <a:rPr lang="sv-SE" smtClean="0"/>
              <a:pPr>
                <a:spcAft>
                  <a:spcPts val="600"/>
                </a:spcAft>
              </a:pPr>
              <a:t>11</a:t>
            </a:fld>
            <a:endParaRPr lang="sv-SE"/>
          </a:p>
        </p:txBody>
      </p:sp>
      <p:pic>
        <p:nvPicPr>
          <p:cNvPr id="12" name="Platshållare för bild 4" descr="En bild som visar träd, utomhus, växt, trä&#10;&#10;Automatiskt genererad beskrivning">
            <a:extLst>
              <a:ext uri="{FF2B5EF4-FFF2-40B4-BE49-F238E27FC236}">
                <a16:creationId xmlns:a16="http://schemas.microsoft.com/office/drawing/2014/main" id="{054B7650-B3EE-4F64-836E-31094F8087E7}"/>
              </a:ext>
            </a:extLst>
          </p:cNvPr>
          <p:cNvPicPr>
            <a:picLocks noChangeAspect="1"/>
          </p:cNvPicPr>
          <p:nvPr/>
        </p:nvPicPr>
        <p:blipFill>
          <a:blip r:embed="rId5" cstate="print">
            <a:extLst>
              <a:ext uri="{28A0092B-C50C-407E-A947-70E740481C1C}">
                <a14:useLocalDpi xmlns:a14="http://schemas.microsoft.com/office/drawing/2010/main" val="0"/>
              </a:ext>
            </a:extLst>
          </a:blip>
          <a:srcRect t="9" b="9"/>
          <a:stretch>
            <a:fillRect/>
          </a:stretch>
        </p:blipFill>
        <p:spPr>
          <a:xfrm>
            <a:off x="3725652" y="1051803"/>
            <a:ext cx="2012999" cy="3447002"/>
          </a:xfrm>
          <a:prstGeom prst="rect">
            <a:avLst/>
          </a:prstGeom>
        </p:spPr>
      </p:pic>
    </p:spTree>
    <p:extLst>
      <p:ext uri="{BB962C8B-B14F-4D97-AF65-F5344CB8AC3E}">
        <p14:creationId xmlns:p14="http://schemas.microsoft.com/office/powerpoint/2010/main" val="18858179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objekt 11">
            <a:extLst>
              <a:ext uri="{FF2B5EF4-FFF2-40B4-BE49-F238E27FC236}">
                <a16:creationId xmlns:a16="http://schemas.microsoft.com/office/drawing/2014/main" id="{4709610D-0DE0-4126-86D0-E4A2C0B041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826225"/>
            <a:ext cx="5029874" cy="2938884"/>
          </a:xfrm>
          <a:prstGeom prst="rect">
            <a:avLst/>
          </a:prstGeom>
        </p:spPr>
      </p:pic>
      <p:sp>
        <p:nvSpPr>
          <p:cNvPr id="2" name="Platshållare för sidfot 1">
            <a:extLst>
              <a:ext uri="{FF2B5EF4-FFF2-40B4-BE49-F238E27FC236}">
                <a16:creationId xmlns:a16="http://schemas.microsoft.com/office/drawing/2014/main" id="{9EA9462B-C642-B64C-845A-0741C982D0F3}"/>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1465DDB5-DE40-0B4E-AC87-9680401E4820}"/>
              </a:ext>
            </a:extLst>
          </p:cNvPr>
          <p:cNvSpPr>
            <a:spLocks noGrp="1"/>
          </p:cNvSpPr>
          <p:nvPr>
            <p:ph type="sldNum" sz="quarter" idx="12"/>
          </p:nvPr>
        </p:nvSpPr>
        <p:spPr/>
        <p:txBody>
          <a:bodyPr/>
          <a:lstStyle/>
          <a:p>
            <a:fld id="{1844E2AD-2CA4-4022-8F3B-D585D66E2E30}" type="slidenum">
              <a:rPr lang="sv-SE" smtClean="0"/>
              <a:pPr/>
              <a:t>12</a:t>
            </a:fld>
            <a:endParaRPr lang="sv-SE"/>
          </a:p>
        </p:txBody>
      </p:sp>
      <p:sp>
        <p:nvSpPr>
          <p:cNvPr id="13" name="Platshållare för text 12">
            <a:extLst>
              <a:ext uri="{FF2B5EF4-FFF2-40B4-BE49-F238E27FC236}">
                <a16:creationId xmlns:a16="http://schemas.microsoft.com/office/drawing/2014/main" id="{0E34A86A-0CAF-7443-89BB-9C508B0D2C73}"/>
              </a:ext>
            </a:extLst>
          </p:cNvPr>
          <p:cNvSpPr>
            <a:spLocks noGrp="1"/>
          </p:cNvSpPr>
          <p:nvPr>
            <p:ph type="body" sz="quarter" idx="14"/>
          </p:nvPr>
        </p:nvSpPr>
        <p:spPr>
          <a:xfrm>
            <a:off x="396598" y="1351451"/>
            <a:ext cx="4577245" cy="3888432"/>
          </a:xfrm>
        </p:spPr>
        <p:txBody>
          <a:bodyPr/>
          <a:lstStyle/>
          <a:p>
            <a:pPr marL="0" indent="0">
              <a:spcAft>
                <a:spcPts val="0"/>
              </a:spcAft>
              <a:buNone/>
            </a:pPr>
            <a:r>
              <a:rPr lang="sv-SE" dirty="0">
                <a:ea typeface="Calibri" panose="020F0502020204030204" pitchFamily="34" charset="0"/>
                <a:cs typeface="Times New Roman" panose="02020603050405020304" pitchFamily="18" charset="0"/>
              </a:rPr>
              <a:t>Agenda 2030, FN:s konvention om biologisk mångfald (CBD), strategi för biologisk mångfald och </a:t>
            </a:r>
            <a:r>
              <a:rPr lang="sv-SE" dirty="0" err="1">
                <a:ea typeface="Calibri" panose="020F0502020204030204" pitchFamily="34" charset="0"/>
                <a:cs typeface="Times New Roman" panose="02020603050405020304" pitchFamily="18" charset="0"/>
              </a:rPr>
              <a:t>ekosystemtjänster</a:t>
            </a:r>
            <a:r>
              <a:rPr lang="sv-SE" dirty="0">
                <a:ea typeface="Calibri" panose="020F0502020204030204" pitchFamily="34" charset="0"/>
                <a:cs typeface="Times New Roman" panose="02020603050405020304" pitchFamily="18" charset="0"/>
              </a:rPr>
              <a:t>, miljömål, friluftslivsmål, folkhälsomål…</a:t>
            </a:r>
          </a:p>
          <a:p>
            <a:endParaRPr lang="sv-SE" dirty="0"/>
          </a:p>
        </p:txBody>
      </p:sp>
      <p:sp>
        <p:nvSpPr>
          <p:cNvPr id="11" name="Rubrik 10">
            <a:extLst>
              <a:ext uri="{FF2B5EF4-FFF2-40B4-BE49-F238E27FC236}">
                <a16:creationId xmlns:a16="http://schemas.microsoft.com/office/drawing/2014/main" id="{14778906-B789-C447-89E3-634A10D9BBB4}"/>
              </a:ext>
            </a:extLst>
          </p:cNvPr>
          <p:cNvSpPr>
            <a:spLocks noGrp="1"/>
          </p:cNvSpPr>
          <p:nvPr>
            <p:ph type="title"/>
          </p:nvPr>
        </p:nvSpPr>
        <p:spPr>
          <a:xfrm>
            <a:off x="323528" y="267494"/>
            <a:ext cx="7848872" cy="1152128"/>
          </a:xfrm>
        </p:spPr>
        <p:txBody>
          <a:bodyPr/>
          <a:lstStyle/>
          <a:p>
            <a:r>
              <a:rPr lang="sv-SE"/>
              <a:t>Mål kopplade till </a:t>
            </a:r>
            <a:r>
              <a:rPr lang="sv-SE" err="1"/>
              <a:t>ekosystemtjänster</a:t>
            </a:r>
            <a:endParaRPr lang="sv-SE"/>
          </a:p>
        </p:txBody>
      </p:sp>
      <p:sp>
        <p:nvSpPr>
          <p:cNvPr id="7" name="Rektangel 6">
            <a:extLst>
              <a:ext uri="{FF2B5EF4-FFF2-40B4-BE49-F238E27FC236}">
                <a16:creationId xmlns:a16="http://schemas.microsoft.com/office/drawing/2014/main" id="{05C7CE0C-FBDF-455B-BD0B-942481B69056}"/>
              </a:ext>
            </a:extLst>
          </p:cNvPr>
          <p:cNvSpPr/>
          <p:nvPr/>
        </p:nvSpPr>
        <p:spPr>
          <a:xfrm>
            <a:off x="7679792" y="4660562"/>
            <a:ext cx="1440160" cy="215444"/>
          </a:xfrm>
          <a:prstGeom prst="rect">
            <a:avLst/>
          </a:prstGeom>
        </p:spPr>
        <p:txBody>
          <a:bodyPr wrap="square">
            <a:spAutoFit/>
          </a:bodyPr>
          <a:lstStyle/>
          <a:p>
            <a:r>
              <a:rPr lang="sv-SE" sz="800"/>
              <a:t>Illustration: Kjell Ström</a:t>
            </a:r>
          </a:p>
        </p:txBody>
      </p:sp>
    </p:spTree>
    <p:extLst>
      <p:ext uri="{BB962C8B-B14F-4D97-AF65-F5344CB8AC3E}">
        <p14:creationId xmlns:p14="http://schemas.microsoft.com/office/powerpoint/2010/main" val="10912521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9EA9462B-C642-B64C-845A-0741C982D0F3}"/>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1465DDB5-DE40-0B4E-AC87-9680401E4820}"/>
              </a:ext>
            </a:extLst>
          </p:cNvPr>
          <p:cNvSpPr>
            <a:spLocks noGrp="1"/>
          </p:cNvSpPr>
          <p:nvPr>
            <p:ph type="sldNum" sz="quarter" idx="12"/>
          </p:nvPr>
        </p:nvSpPr>
        <p:spPr/>
        <p:txBody>
          <a:bodyPr/>
          <a:lstStyle/>
          <a:p>
            <a:fld id="{1844E2AD-2CA4-4022-8F3B-D585D66E2E30}" type="slidenum">
              <a:rPr lang="sv-SE" smtClean="0"/>
              <a:pPr/>
              <a:t>13</a:t>
            </a:fld>
            <a:endParaRPr lang="sv-SE"/>
          </a:p>
        </p:txBody>
      </p:sp>
      <p:sp>
        <p:nvSpPr>
          <p:cNvPr id="13" name="Platshållare för text 12">
            <a:extLst>
              <a:ext uri="{FF2B5EF4-FFF2-40B4-BE49-F238E27FC236}">
                <a16:creationId xmlns:a16="http://schemas.microsoft.com/office/drawing/2014/main" id="{0E34A86A-0CAF-7443-89BB-9C508B0D2C73}"/>
              </a:ext>
            </a:extLst>
          </p:cNvPr>
          <p:cNvSpPr>
            <a:spLocks noGrp="1"/>
          </p:cNvSpPr>
          <p:nvPr>
            <p:ph type="body" sz="quarter" idx="14"/>
          </p:nvPr>
        </p:nvSpPr>
        <p:spPr>
          <a:xfrm>
            <a:off x="348883" y="1279542"/>
            <a:ext cx="5949176" cy="3308431"/>
          </a:xfrm>
        </p:spPr>
        <p:txBody>
          <a:bodyPr/>
          <a:lstStyle/>
          <a:p>
            <a:pPr lvl="0"/>
            <a:r>
              <a:rPr lang="sv-SE" dirty="0"/>
              <a:t>Naturens värden för människor och samhällen synliggörs → Ökad förståelse för att människan är beroende av ekosystemen och biologisk mångfald </a:t>
            </a:r>
          </a:p>
          <a:p>
            <a:pPr lvl="0"/>
            <a:endParaRPr lang="sv-SE" sz="800" dirty="0"/>
          </a:p>
          <a:p>
            <a:pPr lvl="0"/>
            <a:r>
              <a:rPr lang="sv-SE" dirty="0"/>
              <a:t>Ta fram mer heltäckande underlag och fatta hållbara beslut</a:t>
            </a:r>
          </a:p>
          <a:p>
            <a:pPr lvl="0"/>
            <a:endParaRPr lang="sv-SE" sz="800" dirty="0"/>
          </a:p>
          <a:p>
            <a:r>
              <a:rPr lang="sv-SE" dirty="0"/>
              <a:t>Positiva effekter på </a:t>
            </a:r>
            <a:r>
              <a:rPr lang="sv-SE" dirty="0" err="1"/>
              <a:t>ekosystemtjänster</a:t>
            </a:r>
            <a:r>
              <a:rPr lang="sv-SE" dirty="0"/>
              <a:t> i landskapet (kan ofta inte mätas) </a:t>
            </a:r>
          </a:p>
          <a:p>
            <a:endParaRPr lang="sv-SE" sz="800" dirty="0"/>
          </a:p>
          <a:p>
            <a:r>
              <a:rPr lang="sv-SE" dirty="0"/>
              <a:t>Ökad måluppfyllelse </a:t>
            </a:r>
          </a:p>
          <a:p>
            <a:endParaRPr lang="sv-SE" dirty="0"/>
          </a:p>
          <a:p>
            <a:endParaRPr lang="sv-SE" sz="800" dirty="0"/>
          </a:p>
        </p:txBody>
      </p:sp>
      <p:sp>
        <p:nvSpPr>
          <p:cNvPr id="11" name="Rubrik 10">
            <a:extLst>
              <a:ext uri="{FF2B5EF4-FFF2-40B4-BE49-F238E27FC236}">
                <a16:creationId xmlns:a16="http://schemas.microsoft.com/office/drawing/2014/main" id="{14778906-B789-C447-89E3-634A10D9BBB4}"/>
              </a:ext>
            </a:extLst>
          </p:cNvPr>
          <p:cNvSpPr>
            <a:spLocks noGrp="1"/>
          </p:cNvSpPr>
          <p:nvPr>
            <p:ph type="title"/>
          </p:nvPr>
        </p:nvSpPr>
        <p:spPr>
          <a:xfrm>
            <a:off x="323528" y="267494"/>
            <a:ext cx="8820472" cy="1152128"/>
          </a:xfrm>
        </p:spPr>
        <p:txBody>
          <a:bodyPr/>
          <a:lstStyle/>
          <a:p>
            <a:r>
              <a:rPr lang="sv-SE" dirty="0"/>
              <a:t>Varför beakta </a:t>
            </a:r>
            <a:r>
              <a:rPr lang="sv-SE" dirty="0" err="1"/>
              <a:t>ekosystemtjänster</a:t>
            </a:r>
            <a:r>
              <a:rPr lang="sv-SE" dirty="0"/>
              <a:t>?</a:t>
            </a:r>
          </a:p>
        </p:txBody>
      </p:sp>
      <p:pic>
        <p:nvPicPr>
          <p:cNvPr id="7" name="Bildobjekt 6" descr="En bild som visar gräs, utomhus, himmel, fält&#10;&#10;Automatiskt genererad beskrivning">
            <a:extLst>
              <a:ext uri="{FF2B5EF4-FFF2-40B4-BE49-F238E27FC236}">
                <a16:creationId xmlns:a16="http://schemas.microsoft.com/office/drawing/2014/main" id="{9E083C1A-26DF-43BE-86AB-C553C9AF12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2160" y="1626546"/>
            <a:ext cx="3131840" cy="2097333"/>
          </a:xfrm>
          <a:prstGeom prst="rect">
            <a:avLst/>
          </a:prstGeom>
        </p:spPr>
      </p:pic>
    </p:spTree>
    <p:extLst>
      <p:ext uri="{BB962C8B-B14F-4D97-AF65-F5344CB8AC3E}">
        <p14:creationId xmlns:p14="http://schemas.microsoft.com/office/powerpoint/2010/main" val="28719729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9EA9462B-C642-B64C-845A-0741C982D0F3}"/>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1465DDB5-DE40-0B4E-AC87-9680401E4820}"/>
              </a:ext>
            </a:extLst>
          </p:cNvPr>
          <p:cNvSpPr>
            <a:spLocks noGrp="1"/>
          </p:cNvSpPr>
          <p:nvPr>
            <p:ph type="sldNum" sz="quarter" idx="12"/>
          </p:nvPr>
        </p:nvSpPr>
        <p:spPr/>
        <p:txBody>
          <a:bodyPr/>
          <a:lstStyle/>
          <a:p>
            <a:fld id="{1844E2AD-2CA4-4022-8F3B-D585D66E2E30}" type="slidenum">
              <a:rPr lang="sv-SE" smtClean="0"/>
              <a:pPr/>
              <a:t>14</a:t>
            </a:fld>
            <a:endParaRPr lang="sv-SE"/>
          </a:p>
        </p:txBody>
      </p:sp>
      <p:sp>
        <p:nvSpPr>
          <p:cNvPr id="13" name="Platshållare för text 12">
            <a:extLst>
              <a:ext uri="{FF2B5EF4-FFF2-40B4-BE49-F238E27FC236}">
                <a16:creationId xmlns:a16="http://schemas.microsoft.com/office/drawing/2014/main" id="{0E34A86A-0CAF-7443-89BB-9C508B0D2C73}"/>
              </a:ext>
            </a:extLst>
          </p:cNvPr>
          <p:cNvSpPr>
            <a:spLocks noGrp="1"/>
          </p:cNvSpPr>
          <p:nvPr>
            <p:ph type="body" sz="quarter" idx="14"/>
          </p:nvPr>
        </p:nvSpPr>
        <p:spPr>
          <a:xfrm>
            <a:off x="395536" y="1131590"/>
            <a:ext cx="6984776" cy="3816424"/>
          </a:xfrm>
        </p:spPr>
        <p:txBody>
          <a:bodyPr/>
          <a:lstStyle/>
          <a:p>
            <a:r>
              <a:rPr lang="sv-SE" dirty="0"/>
              <a:t>Vilka </a:t>
            </a:r>
            <a:r>
              <a:rPr lang="sv-SE" dirty="0" err="1"/>
              <a:t>ekosystemtjänster</a:t>
            </a:r>
            <a:r>
              <a:rPr lang="sv-SE" dirty="0"/>
              <a:t> är relevanta att arbeta med?</a:t>
            </a:r>
          </a:p>
          <a:p>
            <a:endParaRPr lang="sv-SE" sz="400" dirty="0"/>
          </a:p>
          <a:p>
            <a:r>
              <a:rPr lang="sv-SE" dirty="0"/>
              <a:t>Vilka beslut fattas som påverkar </a:t>
            </a:r>
            <a:r>
              <a:rPr lang="sv-SE" dirty="0" err="1"/>
              <a:t>ekosystemtjänster</a:t>
            </a:r>
            <a:r>
              <a:rPr lang="sv-SE" dirty="0"/>
              <a:t>?</a:t>
            </a:r>
          </a:p>
          <a:p>
            <a:endParaRPr lang="sv-SE" sz="400" dirty="0"/>
          </a:p>
          <a:p>
            <a:r>
              <a:rPr lang="sv-SE" dirty="0"/>
              <a:t>Vilka rutiner finns för att ställa krav kopplade till </a:t>
            </a:r>
            <a:r>
              <a:rPr lang="sv-SE" dirty="0" err="1"/>
              <a:t>ekosystemtjänster</a:t>
            </a:r>
            <a:r>
              <a:rPr lang="sv-SE" dirty="0"/>
              <a:t>?</a:t>
            </a:r>
          </a:p>
          <a:p>
            <a:endParaRPr lang="sv-SE" sz="400" dirty="0"/>
          </a:p>
          <a:p>
            <a:r>
              <a:rPr lang="sv-SE" dirty="0"/>
              <a:t>Bör </a:t>
            </a:r>
            <a:r>
              <a:rPr lang="sv-SE" dirty="0" err="1"/>
              <a:t>ekosystemtjänster</a:t>
            </a:r>
            <a:r>
              <a:rPr lang="sv-SE" dirty="0"/>
              <a:t> ingå i de budskap som kommuniceras?</a:t>
            </a:r>
          </a:p>
          <a:p>
            <a:endParaRPr lang="sv-SE" sz="400" dirty="0"/>
          </a:p>
          <a:p>
            <a:r>
              <a:rPr lang="sv-SE" dirty="0"/>
              <a:t>Bör </a:t>
            </a:r>
            <a:r>
              <a:rPr lang="sv-SE" dirty="0" err="1"/>
              <a:t>ekosystemtjänster</a:t>
            </a:r>
            <a:r>
              <a:rPr lang="sv-SE" dirty="0"/>
              <a:t> ingå i uppföljningen?</a:t>
            </a:r>
          </a:p>
          <a:p>
            <a:endParaRPr lang="sv-SE" sz="400" dirty="0"/>
          </a:p>
          <a:p>
            <a:r>
              <a:rPr lang="sv-SE" dirty="0"/>
              <a:t>Behövs mer underlag, till exempel en ekosystemtjänstanalys?</a:t>
            </a:r>
          </a:p>
          <a:p>
            <a:endParaRPr lang="sv-SE" dirty="0"/>
          </a:p>
        </p:txBody>
      </p:sp>
      <p:sp>
        <p:nvSpPr>
          <p:cNvPr id="11" name="Rubrik 10">
            <a:extLst>
              <a:ext uri="{FF2B5EF4-FFF2-40B4-BE49-F238E27FC236}">
                <a16:creationId xmlns:a16="http://schemas.microsoft.com/office/drawing/2014/main" id="{14778906-B789-C447-89E3-634A10D9BBB4}"/>
              </a:ext>
            </a:extLst>
          </p:cNvPr>
          <p:cNvSpPr>
            <a:spLocks noGrp="1"/>
          </p:cNvSpPr>
          <p:nvPr>
            <p:ph type="title"/>
          </p:nvPr>
        </p:nvSpPr>
        <p:spPr>
          <a:xfrm>
            <a:off x="323528" y="267494"/>
            <a:ext cx="8424936" cy="1152128"/>
          </a:xfrm>
        </p:spPr>
        <p:txBody>
          <a:bodyPr/>
          <a:lstStyle/>
          <a:p>
            <a:r>
              <a:rPr lang="sv-SE" dirty="0"/>
              <a:t>Hur beakta </a:t>
            </a:r>
            <a:r>
              <a:rPr lang="sv-SE" dirty="0" err="1"/>
              <a:t>ekosystemtjänster</a:t>
            </a:r>
            <a:r>
              <a:rPr lang="sv-SE" dirty="0"/>
              <a:t>? </a:t>
            </a:r>
          </a:p>
        </p:txBody>
      </p:sp>
      <p:pic>
        <p:nvPicPr>
          <p:cNvPr id="6" name="Platshållare för bild 4" descr="En bild som visar svamp, träd, utomhus, soppar&#10;&#10;Automatiskt genererad beskrivning">
            <a:extLst>
              <a:ext uri="{FF2B5EF4-FFF2-40B4-BE49-F238E27FC236}">
                <a16:creationId xmlns:a16="http://schemas.microsoft.com/office/drawing/2014/main" id="{1E654904-BC79-4CD3-AFF3-20907B0B1828}"/>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55" r="55"/>
          <a:stretch>
            <a:fillRect/>
          </a:stretch>
        </p:blipFill>
        <p:spPr>
          <a:xfrm>
            <a:off x="7020978" y="1131590"/>
            <a:ext cx="2123022" cy="2233323"/>
          </a:xfrm>
        </p:spPr>
      </p:pic>
    </p:spTree>
    <p:extLst>
      <p:ext uri="{BB962C8B-B14F-4D97-AF65-F5344CB8AC3E}">
        <p14:creationId xmlns:p14="http://schemas.microsoft.com/office/powerpoint/2010/main" val="17729752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9EA9462B-C642-B64C-845A-0741C982D0F3}"/>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1465DDB5-DE40-0B4E-AC87-9680401E4820}"/>
              </a:ext>
            </a:extLst>
          </p:cNvPr>
          <p:cNvSpPr>
            <a:spLocks noGrp="1"/>
          </p:cNvSpPr>
          <p:nvPr>
            <p:ph type="sldNum" sz="quarter" idx="12"/>
          </p:nvPr>
        </p:nvSpPr>
        <p:spPr/>
        <p:txBody>
          <a:bodyPr/>
          <a:lstStyle/>
          <a:p>
            <a:fld id="{1844E2AD-2CA4-4022-8F3B-D585D66E2E30}" type="slidenum">
              <a:rPr lang="sv-SE" smtClean="0"/>
              <a:pPr/>
              <a:t>15</a:t>
            </a:fld>
            <a:endParaRPr lang="sv-SE"/>
          </a:p>
        </p:txBody>
      </p:sp>
      <p:sp>
        <p:nvSpPr>
          <p:cNvPr id="13" name="Platshållare för text 12">
            <a:extLst>
              <a:ext uri="{FF2B5EF4-FFF2-40B4-BE49-F238E27FC236}">
                <a16:creationId xmlns:a16="http://schemas.microsoft.com/office/drawing/2014/main" id="{0E34A86A-0CAF-7443-89BB-9C508B0D2C73}"/>
              </a:ext>
            </a:extLst>
          </p:cNvPr>
          <p:cNvSpPr>
            <a:spLocks noGrp="1"/>
          </p:cNvSpPr>
          <p:nvPr>
            <p:ph type="body" sz="quarter" idx="14"/>
          </p:nvPr>
        </p:nvSpPr>
        <p:spPr>
          <a:xfrm>
            <a:off x="467544" y="1059582"/>
            <a:ext cx="6840760" cy="3024336"/>
          </a:xfrm>
        </p:spPr>
        <p:txBody>
          <a:bodyPr/>
          <a:lstStyle/>
          <a:p>
            <a:r>
              <a:rPr lang="sv-SE" dirty="0"/>
              <a:t>Läs på – orientering behövs och information finns</a:t>
            </a:r>
          </a:p>
          <a:p>
            <a:endParaRPr lang="sv-SE" sz="600" dirty="0"/>
          </a:p>
          <a:p>
            <a:r>
              <a:rPr lang="sv-SE" dirty="0"/>
              <a:t>Kontakta erfarna personer </a:t>
            </a:r>
          </a:p>
          <a:p>
            <a:endParaRPr lang="sv-SE" sz="600" dirty="0"/>
          </a:p>
          <a:p>
            <a:r>
              <a:rPr lang="sv-SE" dirty="0"/>
              <a:t>Förankra på ledningsnivå  </a:t>
            </a:r>
          </a:p>
          <a:p>
            <a:endParaRPr lang="sv-SE" sz="600" dirty="0"/>
          </a:p>
          <a:p>
            <a:r>
              <a:rPr lang="sv-SE" dirty="0"/>
              <a:t>Anpassa efter verksamheten – börja i liten skala</a:t>
            </a:r>
          </a:p>
          <a:p>
            <a:endParaRPr lang="sv-SE" sz="600" dirty="0"/>
          </a:p>
          <a:p>
            <a:r>
              <a:rPr lang="sv-SE" dirty="0"/>
              <a:t>Hitta relevans – anpassa begreppet </a:t>
            </a:r>
          </a:p>
          <a:p>
            <a:pPr marL="0" indent="0">
              <a:buNone/>
            </a:pPr>
            <a:endParaRPr lang="sv-SE" sz="600" dirty="0"/>
          </a:p>
          <a:p>
            <a:r>
              <a:rPr lang="sv-SE" dirty="0"/>
              <a:t>Värdera </a:t>
            </a:r>
            <a:r>
              <a:rPr lang="sv-SE" dirty="0" err="1"/>
              <a:t>ekosystemtjänster</a:t>
            </a:r>
            <a:r>
              <a:rPr lang="sv-SE" dirty="0"/>
              <a:t> på olika sätt</a:t>
            </a:r>
          </a:p>
          <a:p>
            <a:endParaRPr lang="sv-SE" sz="600" dirty="0"/>
          </a:p>
          <a:p>
            <a:r>
              <a:rPr lang="sv-SE" dirty="0"/>
              <a:t>Beakta i rutiner, kvalitetsarbete och organisation </a:t>
            </a:r>
          </a:p>
          <a:p>
            <a:endParaRPr lang="sv-SE" dirty="0"/>
          </a:p>
        </p:txBody>
      </p:sp>
      <p:sp>
        <p:nvSpPr>
          <p:cNvPr id="11" name="Rubrik 10">
            <a:extLst>
              <a:ext uri="{FF2B5EF4-FFF2-40B4-BE49-F238E27FC236}">
                <a16:creationId xmlns:a16="http://schemas.microsoft.com/office/drawing/2014/main" id="{14778906-B789-C447-89E3-634A10D9BBB4}"/>
              </a:ext>
            </a:extLst>
          </p:cNvPr>
          <p:cNvSpPr>
            <a:spLocks noGrp="1"/>
          </p:cNvSpPr>
          <p:nvPr>
            <p:ph type="title"/>
          </p:nvPr>
        </p:nvSpPr>
        <p:spPr>
          <a:xfrm>
            <a:off x="323528" y="267494"/>
            <a:ext cx="7704856" cy="1152128"/>
          </a:xfrm>
        </p:spPr>
        <p:txBody>
          <a:bodyPr/>
          <a:lstStyle/>
          <a:p>
            <a:r>
              <a:rPr lang="sv-SE"/>
              <a:t>Tips och framgångsfaktorer</a:t>
            </a:r>
          </a:p>
        </p:txBody>
      </p:sp>
      <p:pic>
        <p:nvPicPr>
          <p:cNvPr id="10" name="Bildobjekt 9" descr="En bild som visar insekt, salamander&#10;&#10;Automatiskt genererad beskrivning">
            <a:extLst>
              <a:ext uri="{FF2B5EF4-FFF2-40B4-BE49-F238E27FC236}">
                <a16:creationId xmlns:a16="http://schemas.microsoft.com/office/drawing/2014/main" id="{5B089631-47D2-4C9F-A8BD-F05C52F4DB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2200" y="535716"/>
            <a:ext cx="2771800" cy="4153547"/>
          </a:xfrm>
          <a:prstGeom prst="rect">
            <a:avLst/>
          </a:prstGeom>
        </p:spPr>
      </p:pic>
    </p:spTree>
    <p:extLst>
      <p:ext uri="{BB962C8B-B14F-4D97-AF65-F5344CB8AC3E}">
        <p14:creationId xmlns:p14="http://schemas.microsoft.com/office/powerpoint/2010/main" val="23518770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9EA9462B-C642-B64C-845A-0741C982D0F3}"/>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1465DDB5-DE40-0B4E-AC87-9680401E4820}"/>
              </a:ext>
            </a:extLst>
          </p:cNvPr>
          <p:cNvSpPr>
            <a:spLocks noGrp="1"/>
          </p:cNvSpPr>
          <p:nvPr>
            <p:ph type="sldNum" sz="quarter" idx="12"/>
          </p:nvPr>
        </p:nvSpPr>
        <p:spPr/>
        <p:txBody>
          <a:bodyPr/>
          <a:lstStyle/>
          <a:p>
            <a:fld id="{1844E2AD-2CA4-4022-8F3B-D585D66E2E30}" type="slidenum">
              <a:rPr lang="sv-SE" smtClean="0"/>
              <a:pPr/>
              <a:t>16</a:t>
            </a:fld>
            <a:endParaRPr lang="sv-SE"/>
          </a:p>
        </p:txBody>
      </p:sp>
      <p:sp>
        <p:nvSpPr>
          <p:cNvPr id="13" name="Platshållare för text 12">
            <a:extLst>
              <a:ext uri="{FF2B5EF4-FFF2-40B4-BE49-F238E27FC236}">
                <a16:creationId xmlns:a16="http://schemas.microsoft.com/office/drawing/2014/main" id="{0E34A86A-0CAF-7443-89BB-9C508B0D2C73}"/>
              </a:ext>
            </a:extLst>
          </p:cNvPr>
          <p:cNvSpPr>
            <a:spLocks noGrp="1"/>
          </p:cNvSpPr>
          <p:nvPr>
            <p:ph type="body" sz="quarter" idx="14"/>
          </p:nvPr>
        </p:nvSpPr>
        <p:spPr>
          <a:xfrm>
            <a:off x="395536" y="1563638"/>
            <a:ext cx="7632848" cy="3024336"/>
          </a:xfrm>
        </p:spPr>
        <p:txBody>
          <a:bodyPr/>
          <a:lstStyle/>
          <a:p>
            <a:pPr lvl="0"/>
            <a:r>
              <a:rPr lang="sv-SE" dirty="0"/>
              <a:t>det finns kunskap om vilka </a:t>
            </a:r>
            <a:r>
              <a:rPr lang="sv-SE" dirty="0" err="1"/>
              <a:t>ekosystemtjänster</a:t>
            </a:r>
            <a:r>
              <a:rPr lang="sv-SE" dirty="0"/>
              <a:t> som kopplar till verksamheten</a:t>
            </a:r>
          </a:p>
          <a:p>
            <a:pPr lvl="0"/>
            <a:endParaRPr lang="sv-SE" sz="800" dirty="0"/>
          </a:p>
          <a:p>
            <a:pPr lvl="0"/>
            <a:r>
              <a:rPr lang="sv-SE" dirty="0"/>
              <a:t>det i processer görs en bedömning av </a:t>
            </a:r>
            <a:r>
              <a:rPr lang="sv-SE" i="1" dirty="0"/>
              <a:t>vilka</a:t>
            </a:r>
            <a:r>
              <a:rPr lang="sv-SE" dirty="0"/>
              <a:t> </a:t>
            </a:r>
            <a:r>
              <a:rPr lang="sv-SE" dirty="0" err="1"/>
              <a:t>ekosystemtjänster</a:t>
            </a:r>
            <a:r>
              <a:rPr lang="sv-SE" dirty="0"/>
              <a:t> som påverkas av beslutet och </a:t>
            </a:r>
            <a:r>
              <a:rPr lang="sv-SE" i="1" dirty="0"/>
              <a:t>på vilket sätt</a:t>
            </a:r>
            <a:r>
              <a:rPr lang="sv-SE" dirty="0"/>
              <a:t>, positivt och/eller negativt</a:t>
            </a:r>
          </a:p>
          <a:p>
            <a:pPr lvl="0"/>
            <a:endParaRPr lang="sv-SE" sz="800" dirty="0"/>
          </a:p>
          <a:p>
            <a:pPr lvl="0"/>
            <a:r>
              <a:rPr lang="sv-SE" dirty="0"/>
              <a:t>det finns kunskap om verktyg och metoder att använda som främjar (alternativt minskar negativ påverkan på) </a:t>
            </a:r>
            <a:r>
              <a:rPr lang="sv-SE" dirty="0" err="1"/>
              <a:t>ekosystemtjänster</a:t>
            </a:r>
            <a:r>
              <a:rPr lang="sv-SE" dirty="0"/>
              <a:t>  </a:t>
            </a:r>
          </a:p>
          <a:p>
            <a:pPr lvl="0"/>
            <a:endParaRPr lang="sv-SE" sz="800" dirty="0"/>
          </a:p>
          <a:p>
            <a:pPr lvl="0"/>
            <a:r>
              <a:rPr lang="sv-SE" dirty="0" err="1"/>
              <a:t>ekosystemtjänster</a:t>
            </a:r>
            <a:r>
              <a:rPr lang="sv-SE" dirty="0"/>
              <a:t> ses som en naturlig del inom verksamheten</a:t>
            </a:r>
          </a:p>
        </p:txBody>
      </p:sp>
      <p:sp>
        <p:nvSpPr>
          <p:cNvPr id="11" name="Rubrik 10">
            <a:extLst>
              <a:ext uri="{FF2B5EF4-FFF2-40B4-BE49-F238E27FC236}">
                <a16:creationId xmlns:a16="http://schemas.microsoft.com/office/drawing/2014/main" id="{14778906-B789-C447-89E3-634A10D9BBB4}"/>
              </a:ext>
            </a:extLst>
          </p:cNvPr>
          <p:cNvSpPr>
            <a:spLocks noGrp="1"/>
          </p:cNvSpPr>
          <p:nvPr>
            <p:ph type="title"/>
          </p:nvPr>
        </p:nvSpPr>
        <p:spPr>
          <a:xfrm>
            <a:off x="500811" y="270634"/>
            <a:ext cx="7995917" cy="1152128"/>
          </a:xfrm>
        </p:spPr>
        <p:txBody>
          <a:bodyPr/>
          <a:lstStyle/>
          <a:p>
            <a:r>
              <a:rPr lang="sv-SE" dirty="0" err="1"/>
              <a:t>Ekosystemtjänster</a:t>
            </a:r>
            <a:r>
              <a:rPr lang="sv-SE" dirty="0"/>
              <a:t> kan anses vara beaktade när… </a:t>
            </a:r>
          </a:p>
        </p:txBody>
      </p:sp>
    </p:spTree>
    <p:extLst>
      <p:ext uri="{BB962C8B-B14F-4D97-AF65-F5344CB8AC3E}">
        <p14:creationId xmlns:p14="http://schemas.microsoft.com/office/powerpoint/2010/main" val="39476281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9EA9462B-C642-B64C-845A-0741C982D0F3}"/>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1465DDB5-DE40-0B4E-AC87-9680401E4820}"/>
              </a:ext>
            </a:extLst>
          </p:cNvPr>
          <p:cNvSpPr>
            <a:spLocks noGrp="1"/>
          </p:cNvSpPr>
          <p:nvPr>
            <p:ph type="sldNum" sz="quarter" idx="12"/>
          </p:nvPr>
        </p:nvSpPr>
        <p:spPr/>
        <p:txBody>
          <a:bodyPr/>
          <a:lstStyle/>
          <a:p>
            <a:fld id="{1844E2AD-2CA4-4022-8F3B-D585D66E2E30}" type="slidenum">
              <a:rPr lang="sv-SE" smtClean="0"/>
              <a:pPr/>
              <a:t>17</a:t>
            </a:fld>
            <a:endParaRPr lang="sv-SE"/>
          </a:p>
        </p:txBody>
      </p:sp>
      <p:sp>
        <p:nvSpPr>
          <p:cNvPr id="13" name="Platshållare för text 12">
            <a:extLst>
              <a:ext uri="{FF2B5EF4-FFF2-40B4-BE49-F238E27FC236}">
                <a16:creationId xmlns:a16="http://schemas.microsoft.com/office/drawing/2014/main" id="{0E34A86A-0CAF-7443-89BB-9C508B0D2C73}"/>
              </a:ext>
            </a:extLst>
          </p:cNvPr>
          <p:cNvSpPr>
            <a:spLocks noGrp="1"/>
          </p:cNvSpPr>
          <p:nvPr>
            <p:ph type="body" sz="quarter" idx="14"/>
          </p:nvPr>
        </p:nvSpPr>
        <p:spPr>
          <a:xfrm>
            <a:off x="323528" y="1707654"/>
            <a:ext cx="5760639" cy="3600400"/>
          </a:xfrm>
        </p:spPr>
        <p:txBody>
          <a:bodyPr/>
          <a:lstStyle/>
          <a:p>
            <a:r>
              <a:rPr lang="sv-SE" dirty="0"/>
              <a:t>Sprider kunskap om värdet av </a:t>
            </a:r>
            <a:r>
              <a:rPr lang="sv-SE" dirty="0" err="1"/>
              <a:t>ekosystemtjänster</a:t>
            </a:r>
            <a:endParaRPr lang="sv-SE" dirty="0"/>
          </a:p>
          <a:p>
            <a:endParaRPr lang="sv-SE" sz="800" dirty="0"/>
          </a:p>
          <a:p>
            <a:r>
              <a:rPr lang="sv-SE" dirty="0"/>
              <a:t>Tar fram och tillgängliggör kunskapsunderlag, informationsmaterial, verktyg och vägledning om </a:t>
            </a:r>
            <a:r>
              <a:rPr lang="sv-SE" dirty="0" err="1"/>
              <a:t>ekosystemtjänster</a:t>
            </a:r>
            <a:endParaRPr lang="sv-SE" dirty="0"/>
          </a:p>
          <a:p>
            <a:endParaRPr lang="sv-SE" sz="800" dirty="0"/>
          </a:p>
          <a:p>
            <a:r>
              <a:rPr lang="sv-SE" dirty="0"/>
              <a:t>Samverkar med </a:t>
            </a:r>
            <a:r>
              <a:rPr lang="sv-SE"/>
              <a:t>olika aktörer för </a:t>
            </a:r>
            <a:r>
              <a:rPr lang="sv-SE" dirty="0"/>
              <a:t>inspirations- och erfarenhetsutbyte </a:t>
            </a:r>
          </a:p>
          <a:p>
            <a:endParaRPr lang="sv-SE" sz="800" dirty="0"/>
          </a:p>
          <a:p>
            <a:endParaRPr lang="sv-SE" dirty="0"/>
          </a:p>
        </p:txBody>
      </p:sp>
      <p:sp>
        <p:nvSpPr>
          <p:cNvPr id="11" name="Rubrik 10">
            <a:extLst>
              <a:ext uri="{FF2B5EF4-FFF2-40B4-BE49-F238E27FC236}">
                <a16:creationId xmlns:a16="http://schemas.microsoft.com/office/drawing/2014/main" id="{14778906-B789-C447-89E3-634A10D9BBB4}"/>
              </a:ext>
            </a:extLst>
          </p:cNvPr>
          <p:cNvSpPr>
            <a:spLocks noGrp="1"/>
          </p:cNvSpPr>
          <p:nvPr>
            <p:ph type="title"/>
          </p:nvPr>
        </p:nvSpPr>
        <p:spPr>
          <a:xfrm>
            <a:off x="323528" y="267494"/>
            <a:ext cx="9145016" cy="792088"/>
          </a:xfrm>
        </p:spPr>
        <p:txBody>
          <a:bodyPr/>
          <a:lstStyle/>
          <a:p>
            <a:r>
              <a:rPr lang="sv-SE"/>
              <a:t>Naturvårdsverkets arbete med </a:t>
            </a:r>
            <a:br>
              <a:rPr lang="sv-SE"/>
            </a:br>
            <a:r>
              <a:rPr lang="sv-SE" err="1"/>
              <a:t>ekosystemtjänster</a:t>
            </a:r>
            <a:endParaRPr lang="sv-SE"/>
          </a:p>
        </p:txBody>
      </p:sp>
      <p:pic>
        <p:nvPicPr>
          <p:cNvPr id="9" name="Bildobjekt 8" descr="En bild som visar gräs, utomhus, himmel, fält&#10;&#10;Automatiskt genererad beskrivning">
            <a:extLst>
              <a:ext uri="{FF2B5EF4-FFF2-40B4-BE49-F238E27FC236}">
                <a16:creationId xmlns:a16="http://schemas.microsoft.com/office/drawing/2014/main" id="{7C960E96-AFA6-4AFF-8287-DEB39803B1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2160" y="1251604"/>
            <a:ext cx="3240372" cy="2160248"/>
          </a:xfrm>
          <a:prstGeom prst="rect">
            <a:avLst/>
          </a:prstGeom>
        </p:spPr>
      </p:pic>
    </p:spTree>
    <p:extLst>
      <p:ext uri="{BB962C8B-B14F-4D97-AF65-F5344CB8AC3E}">
        <p14:creationId xmlns:p14="http://schemas.microsoft.com/office/powerpoint/2010/main" val="1547425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9EA9462B-C642-B64C-845A-0741C982D0F3}"/>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1465DDB5-DE40-0B4E-AC87-9680401E4820}"/>
              </a:ext>
            </a:extLst>
          </p:cNvPr>
          <p:cNvSpPr>
            <a:spLocks noGrp="1"/>
          </p:cNvSpPr>
          <p:nvPr>
            <p:ph type="sldNum" sz="quarter" idx="12"/>
          </p:nvPr>
        </p:nvSpPr>
        <p:spPr/>
        <p:txBody>
          <a:bodyPr/>
          <a:lstStyle/>
          <a:p>
            <a:fld id="{1844E2AD-2CA4-4022-8F3B-D585D66E2E30}" type="slidenum">
              <a:rPr lang="sv-SE" smtClean="0"/>
              <a:pPr/>
              <a:t>18</a:t>
            </a:fld>
            <a:endParaRPr lang="sv-SE"/>
          </a:p>
        </p:txBody>
      </p:sp>
      <p:sp>
        <p:nvSpPr>
          <p:cNvPr id="13" name="Platshållare för text 12">
            <a:extLst>
              <a:ext uri="{FF2B5EF4-FFF2-40B4-BE49-F238E27FC236}">
                <a16:creationId xmlns:a16="http://schemas.microsoft.com/office/drawing/2014/main" id="{0E34A86A-0CAF-7443-89BB-9C508B0D2C73}"/>
              </a:ext>
            </a:extLst>
          </p:cNvPr>
          <p:cNvSpPr>
            <a:spLocks noGrp="1"/>
          </p:cNvSpPr>
          <p:nvPr>
            <p:ph type="body" sz="quarter" idx="14"/>
          </p:nvPr>
        </p:nvSpPr>
        <p:spPr>
          <a:xfrm>
            <a:off x="421296" y="1275605"/>
            <a:ext cx="5374840" cy="3481329"/>
          </a:xfrm>
        </p:spPr>
        <p:txBody>
          <a:bodyPr/>
          <a:lstStyle/>
          <a:p>
            <a:pPr lvl="0"/>
            <a:r>
              <a:rPr lang="sv-SE" dirty="0"/>
              <a:t>Naturvårdsverkets webb: www.naturvardsverket.se/ekosystemtjanster</a:t>
            </a:r>
          </a:p>
          <a:p>
            <a:pPr lvl="0"/>
            <a:r>
              <a:rPr lang="sv-SE" dirty="0"/>
              <a:t>Vägledningar, verktyg, lärande exempel</a:t>
            </a:r>
          </a:p>
          <a:p>
            <a:pPr lvl="0"/>
            <a:r>
              <a:rPr lang="sv-SE"/>
              <a:t>Nyhetsbrevet </a:t>
            </a:r>
            <a:r>
              <a:rPr lang="sv-SE" dirty="0"/>
              <a:t>”Insatser för grön infrastruktur och </a:t>
            </a:r>
            <a:r>
              <a:rPr lang="sv-SE" dirty="0" err="1"/>
              <a:t>ekosystemtjänster</a:t>
            </a:r>
            <a:r>
              <a:rPr lang="sv-SE" dirty="0"/>
              <a:t>”</a:t>
            </a:r>
          </a:p>
          <a:p>
            <a:pPr lvl="0"/>
            <a:r>
              <a:rPr lang="sv-SE" dirty="0"/>
              <a:t>Facebookgruppen ”Jobba mer med </a:t>
            </a:r>
            <a:r>
              <a:rPr lang="sv-SE" dirty="0" err="1"/>
              <a:t>ekosystemtjänster</a:t>
            </a:r>
            <a:r>
              <a:rPr lang="sv-SE" dirty="0"/>
              <a:t>” </a:t>
            </a:r>
          </a:p>
          <a:p>
            <a:pPr lvl="0"/>
            <a:r>
              <a:rPr lang="sv-SE" dirty="0" err="1"/>
              <a:t>Webbinarier</a:t>
            </a:r>
            <a:endParaRPr lang="sv-SE" dirty="0"/>
          </a:p>
          <a:p>
            <a:pPr lvl="0"/>
            <a:r>
              <a:rPr lang="sv-SE" dirty="0"/>
              <a:t>Filmer</a:t>
            </a:r>
          </a:p>
          <a:p>
            <a:pPr lvl="0"/>
            <a:r>
              <a:rPr lang="sv-SE" dirty="0"/>
              <a:t>Med mera…</a:t>
            </a:r>
          </a:p>
          <a:p>
            <a:endParaRPr lang="sv-SE" dirty="0"/>
          </a:p>
        </p:txBody>
      </p:sp>
      <p:sp>
        <p:nvSpPr>
          <p:cNvPr id="11" name="Rubrik 10">
            <a:extLst>
              <a:ext uri="{FF2B5EF4-FFF2-40B4-BE49-F238E27FC236}">
                <a16:creationId xmlns:a16="http://schemas.microsoft.com/office/drawing/2014/main" id="{14778906-B789-C447-89E3-634A10D9BBB4}"/>
              </a:ext>
            </a:extLst>
          </p:cNvPr>
          <p:cNvSpPr>
            <a:spLocks noGrp="1"/>
          </p:cNvSpPr>
          <p:nvPr>
            <p:ph type="title"/>
          </p:nvPr>
        </p:nvSpPr>
        <p:spPr>
          <a:xfrm>
            <a:off x="323528" y="267494"/>
            <a:ext cx="8024944" cy="648072"/>
          </a:xfrm>
        </p:spPr>
        <p:txBody>
          <a:bodyPr/>
          <a:lstStyle/>
          <a:p>
            <a:r>
              <a:rPr lang="sv-SE"/>
              <a:t>Kommunikationskanaler och material</a:t>
            </a:r>
          </a:p>
        </p:txBody>
      </p:sp>
      <p:pic>
        <p:nvPicPr>
          <p:cNvPr id="7" name="Platshållare för innehåll 10">
            <a:extLst>
              <a:ext uri="{FF2B5EF4-FFF2-40B4-BE49-F238E27FC236}">
                <a16:creationId xmlns:a16="http://schemas.microsoft.com/office/drawing/2014/main" id="{A7CB78C1-7763-4AB0-940B-AA391D384A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2632371"/>
            <a:ext cx="4116915" cy="2918889"/>
          </a:xfrm>
          <a:prstGeom prst="rect">
            <a:avLst/>
          </a:prstGeom>
          <a:effectLst>
            <a:outerShdw blurRad="50800" dist="38100" dir="5400000" algn="t" rotWithShape="0">
              <a:prstClr val="black">
                <a:alpha val="40000"/>
              </a:prstClr>
            </a:outerShdw>
          </a:effectLst>
        </p:spPr>
      </p:pic>
      <p:pic>
        <p:nvPicPr>
          <p:cNvPr id="8" name="Bildobjekt 7">
            <a:extLst>
              <a:ext uri="{FF2B5EF4-FFF2-40B4-BE49-F238E27FC236}">
                <a16:creationId xmlns:a16="http://schemas.microsoft.com/office/drawing/2014/main" id="{1110106F-03C1-4DB8-9E36-19440874C154}"/>
              </a:ext>
            </a:extLst>
          </p:cNvPr>
          <p:cNvPicPr>
            <a:picLocks noChangeAspect="1"/>
          </p:cNvPicPr>
          <p:nvPr/>
        </p:nvPicPr>
        <p:blipFill>
          <a:blip r:embed="rId4"/>
          <a:stretch>
            <a:fillRect/>
          </a:stretch>
        </p:blipFill>
        <p:spPr>
          <a:xfrm>
            <a:off x="6249640" y="1191412"/>
            <a:ext cx="3861958" cy="2732973"/>
          </a:xfrm>
          <a:prstGeom prst="rect">
            <a:avLst/>
          </a:prstGeom>
          <a:effectLst>
            <a:outerShdw blurRad="50800" dist="38100" dir="5400000" algn="t" rotWithShape="0">
              <a:prstClr val="black">
                <a:alpha val="40000"/>
              </a:prstClr>
            </a:outerShdw>
          </a:effectLst>
        </p:spPr>
      </p:pic>
      <p:pic>
        <p:nvPicPr>
          <p:cNvPr id="9" name="Bildobjekt 8">
            <a:extLst>
              <a:ext uri="{FF2B5EF4-FFF2-40B4-BE49-F238E27FC236}">
                <a16:creationId xmlns:a16="http://schemas.microsoft.com/office/drawing/2014/main" id="{71C55290-DE9A-4229-B810-913AC259CB93}"/>
              </a:ext>
            </a:extLst>
          </p:cNvPr>
          <p:cNvPicPr>
            <a:picLocks noChangeAspect="1"/>
          </p:cNvPicPr>
          <p:nvPr/>
        </p:nvPicPr>
        <p:blipFill>
          <a:blip r:embed="rId5"/>
          <a:stretch>
            <a:fillRect/>
          </a:stretch>
        </p:blipFill>
        <p:spPr>
          <a:xfrm>
            <a:off x="3563888" y="3418101"/>
            <a:ext cx="4108434" cy="2903110"/>
          </a:xfrm>
          <a:prstGeom prst="rect">
            <a:avLst/>
          </a:prstGeom>
          <a:effectLst>
            <a:outerShdw blurRad="50800" dist="38100" dir="5400000" algn="t" rotWithShape="0">
              <a:prstClr val="black">
                <a:alpha val="40000"/>
              </a:prstClr>
            </a:outerShdw>
          </a:effectLst>
        </p:spPr>
      </p:pic>
      <p:pic>
        <p:nvPicPr>
          <p:cNvPr id="10" name="Platshållare för innehåll 9">
            <a:extLst>
              <a:ext uri="{FF2B5EF4-FFF2-40B4-BE49-F238E27FC236}">
                <a16:creationId xmlns:a16="http://schemas.microsoft.com/office/drawing/2014/main" id="{C906E7A3-E519-4946-B3C2-E71D4FEA62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50396" y="3432827"/>
            <a:ext cx="4116915" cy="290047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6496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9EA9462B-C642-B64C-845A-0741C982D0F3}"/>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1465DDB5-DE40-0B4E-AC87-9680401E4820}"/>
              </a:ext>
            </a:extLst>
          </p:cNvPr>
          <p:cNvSpPr>
            <a:spLocks noGrp="1"/>
          </p:cNvSpPr>
          <p:nvPr>
            <p:ph type="sldNum" sz="quarter" idx="12"/>
          </p:nvPr>
        </p:nvSpPr>
        <p:spPr/>
        <p:txBody>
          <a:bodyPr/>
          <a:lstStyle/>
          <a:p>
            <a:fld id="{1844E2AD-2CA4-4022-8F3B-D585D66E2E30}" type="slidenum">
              <a:rPr lang="sv-SE" smtClean="0"/>
              <a:pPr/>
              <a:t>19</a:t>
            </a:fld>
            <a:endParaRPr lang="sv-SE"/>
          </a:p>
        </p:txBody>
      </p:sp>
      <p:sp>
        <p:nvSpPr>
          <p:cNvPr id="13" name="Platshållare för text 12">
            <a:extLst>
              <a:ext uri="{FF2B5EF4-FFF2-40B4-BE49-F238E27FC236}">
                <a16:creationId xmlns:a16="http://schemas.microsoft.com/office/drawing/2014/main" id="{0E34A86A-0CAF-7443-89BB-9C508B0D2C73}"/>
              </a:ext>
            </a:extLst>
          </p:cNvPr>
          <p:cNvSpPr>
            <a:spLocks noGrp="1"/>
          </p:cNvSpPr>
          <p:nvPr>
            <p:ph type="body" sz="quarter" idx="14"/>
          </p:nvPr>
        </p:nvSpPr>
        <p:spPr>
          <a:xfrm>
            <a:off x="395536" y="1563638"/>
            <a:ext cx="3769954" cy="1008112"/>
          </a:xfrm>
        </p:spPr>
        <p:txBody>
          <a:bodyPr/>
          <a:lstStyle/>
          <a:p>
            <a:pPr marL="0" indent="0">
              <a:spcAft>
                <a:spcPts val="0"/>
              </a:spcAft>
              <a:buNone/>
            </a:pPr>
            <a:r>
              <a:rPr lang="sv-SE" dirty="0"/>
              <a:t>Hur beakta </a:t>
            </a:r>
            <a:r>
              <a:rPr lang="sv-SE" dirty="0" err="1"/>
              <a:t>ekosystemtjänster</a:t>
            </a:r>
            <a:r>
              <a:rPr lang="sv-SE" dirty="0"/>
              <a:t> i din/er verksamhet?</a:t>
            </a:r>
          </a:p>
          <a:p>
            <a:pPr marL="0" indent="0">
              <a:spcAft>
                <a:spcPts val="0"/>
              </a:spcAft>
              <a:buNone/>
            </a:pPr>
            <a:endParaRPr lang="sv-SE" dirty="0"/>
          </a:p>
        </p:txBody>
      </p:sp>
      <p:sp>
        <p:nvSpPr>
          <p:cNvPr id="11" name="Rubrik 10">
            <a:extLst>
              <a:ext uri="{FF2B5EF4-FFF2-40B4-BE49-F238E27FC236}">
                <a16:creationId xmlns:a16="http://schemas.microsoft.com/office/drawing/2014/main" id="{14778906-B789-C447-89E3-634A10D9BBB4}"/>
              </a:ext>
            </a:extLst>
          </p:cNvPr>
          <p:cNvSpPr>
            <a:spLocks noGrp="1"/>
          </p:cNvSpPr>
          <p:nvPr>
            <p:ph type="title"/>
          </p:nvPr>
        </p:nvSpPr>
        <p:spPr>
          <a:xfrm>
            <a:off x="323528" y="267494"/>
            <a:ext cx="8024944" cy="1152128"/>
          </a:xfrm>
        </p:spPr>
        <p:txBody>
          <a:bodyPr/>
          <a:lstStyle/>
          <a:p>
            <a:r>
              <a:rPr lang="sv-SE"/>
              <a:t>Hur gå vidare? </a:t>
            </a:r>
          </a:p>
        </p:txBody>
      </p:sp>
      <p:pic>
        <p:nvPicPr>
          <p:cNvPr id="5" name="Bildobjekt 4" descr="En bild som visar träd, gräs, utomhus, växt&#10;&#10;Automatiskt genererad beskrivning">
            <a:extLst>
              <a:ext uri="{FF2B5EF4-FFF2-40B4-BE49-F238E27FC236}">
                <a16:creationId xmlns:a16="http://schemas.microsoft.com/office/drawing/2014/main" id="{EF279DC1-3274-4F20-AB82-18B5506EE5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6433" y="1059582"/>
            <a:ext cx="4978510" cy="3312369"/>
          </a:xfrm>
          <a:prstGeom prst="rect">
            <a:avLst/>
          </a:prstGeom>
        </p:spPr>
      </p:pic>
    </p:spTree>
    <p:extLst>
      <p:ext uri="{BB962C8B-B14F-4D97-AF65-F5344CB8AC3E}">
        <p14:creationId xmlns:p14="http://schemas.microsoft.com/office/powerpoint/2010/main" val="3665052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sidfot 2">
            <a:extLst>
              <a:ext uri="{FF2B5EF4-FFF2-40B4-BE49-F238E27FC236}">
                <a16:creationId xmlns:a16="http://schemas.microsoft.com/office/drawing/2014/main" id="{81E035BC-872B-D647-BA35-D086A09B001F}"/>
              </a:ext>
            </a:extLst>
          </p:cNvPr>
          <p:cNvSpPr>
            <a:spLocks noGrp="1"/>
          </p:cNvSpPr>
          <p:nvPr>
            <p:ph type="ftr" sz="quarter" idx="11"/>
          </p:nvPr>
        </p:nvSpPr>
        <p:spPr/>
        <p:txBody>
          <a:bodyPr/>
          <a:lstStyle/>
          <a:p>
            <a:pPr algn="l"/>
            <a:r>
              <a:rPr lang="sv-SE"/>
              <a:t>NATURVÅRDSVERKET | SWEDISH ENVIRONMENTAL PROTECTION AGENCY</a:t>
            </a:r>
          </a:p>
        </p:txBody>
      </p:sp>
      <p:sp>
        <p:nvSpPr>
          <p:cNvPr id="4" name="Platshållare för bildnummer 3">
            <a:extLst>
              <a:ext uri="{FF2B5EF4-FFF2-40B4-BE49-F238E27FC236}">
                <a16:creationId xmlns:a16="http://schemas.microsoft.com/office/drawing/2014/main" id="{8554E1F1-D422-AF44-AD40-B3793817E5B2}"/>
              </a:ext>
            </a:extLst>
          </p:cNvPr>
          <p:cNvSpPr>
            <a:spLocks noGrp="1"/>
          </p:cNvSpPr>
          <p:nvPr>
            <p:ph type="sldNum" sz="quarter" idx="12"/>
          </p:nvPr>
        </p:nvSpPr>
        <p:spPr/>
        <p:txBody>
          <a:bodyPr/>
          <a:lstStyle/>
          <a:p>
            <a:fld id="{1844E2AD-2CA4-4022-8F3B-D585D66E2E30}" type="slidenum">
              <a:rPr lang="sv-SE" smtClean="0"/>
              <a:pPr/>
              <a:t>2</a:t>
            </a:fld>
            <a:endParaRPr lang="sv-SE"/>
          </a:p>
        </p:txBody>
      </p:sp>
      <p:pic>
        <p:nvPicPr>
          <p:cNvPr id="16" name="Picture 7">
            <a:extLst>
              <a:ext uri="{FF2B5EF4-FFF2-40B4-BE49-F238E27FC236}">
                <a16:creationId xmlns:a16="http://schemas.microsoft.com/office/drawing/2014/main" id="{E9A692CE-179F-4B2F-ABDC-639974E6489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43804" y="3459968"/>
            <a:ext cx="2148676" cy="1103883"/>
          </a:xfrm>
          <a:prstGeom prst="rect">
            <a:avLst/>
          </a:prstGeom>
        </p:spPr>
      </p:pic>
      <p:pic>
        <p:nvPicPr>
          <p:cNvPr id="7" name="Platshållare för bild 6" descr="En bild som visar träd, utomhus, gräs, växt&#10;&#10;Automatiskt genererad beskrivning">
            <a:extLst>
              <a:ext uri="{FF2B5EF4-FFF2-40B4-BE49-F238E27FC236}">
                <a16:creationId xmlns:a16="http://schemas.microsoft.com/office/drawing/2014/main" id="{AADDB7F3-7A3C-4C0D-99F3-872C6E8E2052}"/>
              </a:ext>
            </a:extLst>
          </p:cNvPr>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l="18308" r="18308"/>
          <a:stretch>
            <a:fillRect/>
          </a:stretch>
        </p:blipFill>
        <p:spPr/>
      </p:pic>
      <p:sp>
        <p:nvSpPr>
          <p:cNvPr id="8" name="Platshållare för text 11">
            <a:extLst>
              <a:ext uri="{FF2B5EF4-FFF2-40B4-BE49-F238E27FC236}">
                <a16:creationId xmlns:a16="http://schemas.microsoft.com/office/drawing/2014/main" id="{F4CC7C66-9236-4174-BC50-16F070135086}"/>
              </a:ext>
            </a:extLst>
          </p:cNvPr>
          <p:cNvSpPr txBox="1">
            <a:spLocks/>
          </p:cNvSpPr>
          <p:nvPr/>
        </p:nvSpPr>
        <p:spPr>
          <a:xfrm>
            <a:off x="4936366" y="771550"/>
            <a:ext cx="3960440" cy="2808312"/>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r>
              <a:rPr lang="sv-SE" dirty="0"/>
              <a:t>Grunder om </a:t>
            </a:r>
            <a:r>
              <a:rPr lang="sv-SE" dirty="0" err="1"/>
              <a:t>ekosystemtjänster</a:t>
            </a:r>
            <a:endParaRPr lang="sv-SE" dirty="0"/>
          </a:p>
          <a:p>
            <a:pPr lvl="0"/>
            <a:endParaRPr lang="sv-SE" sz="800" dirty="0"/>
          </a:p>
          <a:p>
            <a:pPr lvl="0"/>
            <a:r>
              <a:rPr lang="sv-SE" dirty="0"/>
              <a:t>Hur och varför beakta </a:t>
            </a:r>
            <a:r>
              <a:rPr lang="sv-SE" dirty="0" err="1"/>
              <a:t>ekosystemtjänster</a:t>
            </a:r>
            <a:r>
              <a:rPr lang="sv-SE" dirty="0"/>
              <a:t>?</a:t>
            </a:r>
          </a:p>
          <a:p>
            <a:endParaRPr lang="sv-SE" sz="800" dirty="0"/>
          </a:p>
          <a:p>
            <a:r>
              <a:rPr lang="sv-SE" dirty="0"/>
              <a:t>Naturvårdsverkets arbete</a:t>
            </a:r>
          </a:p>
          <a:p>
            <a:endParaRPr lang="sv-SE" sz="800" dirty="0"/>
          </a:p>
          <a:p>
            <a:r>
              <a:rPr lang="sv-SE" dirty="0"/>
              <a:t>Hur gå vidare?</a:t>
            </a:r>
          </a:p>
          <a:p>
            <a:pPr lvl="0"/>
            <a:endParaRPr lang="sv-SE" dirty="0"/>
          </a:p>
          <a:p>
            <a:pPr marL="0" indent="0">
              <a:buFont typeface="Arial" panose="020B0604020202020204" pitchFamily="34" charset="0"/>
              <a:buNone/>
            </a:pPr>
            <a:endParaRPr lang="sv-SE" dirty="0"/>
          </a:p>
        </p:txBody>
      </p:sp>
    </p:spTree>
    <p:extLst>
      <p:ext uri="{BB962C8B-B14F-4D97-AF65-F5344CB8AC3E}">
        <p14:creationId xmlns:p14="http://schemas.microsoft.com/office/powerpoint/2010/main" val="39956324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22222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2">
            <a:extLst>
              <a:ext uri="{FF2B5EF4-FFF2-40B4-BE49-F238E27FC236}">
                <a16:creationId xmlns:a16="http://schemas.microsoft.com/office/drawing/2014/main" id="{77712469-A62F-4D77-9432-707C7DD47DF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71442" y="3437619"/>
            <a:ext cx="3068996" cy="1894246"/>
          </a:xfrm>
          <a:prstGeom prst="rect">
            <a:avLst/>
          </a:prstGeom>
        </p:spPr>
      </p:pic>
      <p:pic>
        <p:nvPicPr>
          <p:cNvPr id="26" name="Picture 1">
            <a:extLst>
              <a:ext uri="{FF2B5EF4-FFF2-40B4-BE49-F238E27FC236}">
                <a16:creationId xmlns:a16="http://schemas.microsoft.com/office/drawing/2014/main" id="{4ACE959C-ACA0-48D6-97B2-7EEEC76E649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7221" y="3437619"/>
            <a:ext cx="2095257" cy="2600739"/>
          </a:xfrm>
          <a:prstGeom prst="rect">
            <a:avLst/>
          </a:prstGeom>
        </p:spPr>
      </p:pic>
      <p:sp>
        <p:nvSpPr>
          <p:cNvPr id="2" name="Platshållare för sidfot 1">
            <a:extLst>
              <a:ext uri="{FF2B5EF4-FFF2-40B4-BE49-F238E27FC236}">
                <a16:creationId xmlns:a16="http://schemas.microsoft.com/office/drawing/2014/main" id="{89D65938-7837-7148-AF46-B77324870219}"/>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ADA58512-6862-384A-845A-0F4D16D6054A}"/>
              </a:ext>
            </a:extLst>
          </p:cNvPr>
          <p:cNvSpPr>
            <a:spLocks noGrp="1"/>
          </p:cNvSpPr>
          <p:nvPr>
            <p:ph type="sldNum" sz="quarter" idx="12"/>
          </p:nvPr>
        </p:nvSpPr>
        <p:spPr/>
        <p:txBody>
          <a:bodyPr/>
          <a:lstStyle/>
          <a:p>
            <a:fld id="{1844E2AD-2CA4-4022-8F3B-D585D66E2E30}" type="slidenum">
              <a:rPr lang="sv-SE" smtClean="0"/>
              <a:pPr/>
              <a:t>3</a:t>
            </a:fld>
            <a:endParaRPr lang="sv-SE"/>
          </a:p>
        </p:txBody>
      </p:sp>
      <p:pic>
        <p:nvPicPr>
          <p:cNvPr id="18" name="Picture 5">
            <a:extLst>
              <a:ext uri="{FF2B5EF4-FFF2-40B4-BE49-F238E27FC236}">
                <a16:creationId xmlns:a16="http://schemas.microsoft.com/office/drawing/2014/main" id="{FD837AF7-00DF-4B60-8F3F-F581B40974C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flipH="1">
            <a:off x="5516482" y="-70058"/>
            <a:ext cx="3627518" cy="2263590"/>
          </a:xfrm>
          <a:prstGeom prst="rect">
            <a:avLst/>
          </a:prstGeom>
        </p:spPr>
      </p:pic>
      <p:pic>
        <p:nvPicPr>
          <p:cNvPr id="20" name="Platshållare för innehåll 8">
            <a:extLst>
              <a:ext uri="{FF2B5EF4-FFF2-40B4-BE49-F238E27FC236}">
                <a16:creationId xmlns:a16="http://schemas.microsoft.com/office/drawing/2014/main" id="{F09B929F-629B-4FF5-8080-09C60B97F6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9909" y="0"/>
            <a:ext cx="5546984" cy="3700879"/>
          </a:xfrm>
          <a:prstGeom prst="rect">
            <a:avLst/>
          </a:prstGeom>
        </p:spPr>
      </p:pic>
      <p:pic>
        <p:nvPicPr>
          <p:cNvPr id="21" name="Picture 1">
            <a:extLst>
              <a:ext uri="{FF2B5EF4-FFF2-40B4-BE49-F238E27FC236}">
                <a16:creationId xmlns:a16="http://schemas.microsoft.com/office/drawing/2014/main" id="{45D4BF3B-63F1-4108-9520-8C09EF63EF01}"/>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53705" y="1660082"/>
            <a:ext cx="3283022" cy="2045598"/>
          </a:xfrm>
          <a:prstGeom prst="rect">
            <a:avLst/>
          </a:prstGeom>
        </p:spPr>
      </p:pic>
      <p:pic>
        <p:nvPicPr>
          <p:cNvPr id="24" name="Picture 2" descr="P:\PowerPoint-bilder-RF\MILJÖMÅLSBILDER_2014-2017\joh-ima51890_x.jpg">
            <a:extLst>
              <a:ext uri="{FF2B5EF4-FFF2-40B4-BE49-F238E27FC236}">
                <a16:creationId xmlns:a16="http://schemas.microsoft.com/office/drawing/2014/main" id="{B45D219D-760F-4C3D-9E27-0176023EFB5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35860" y="3700880"/>
            <a:ext cx="2591033" cy="1935912"/>
          </a:xfrm>
          <a:prstGeom prst="rect">
            <a:avLst/>
          </a:prstGeom>
          <a:noFill/>
          <a:extLst>
            <a:ext uri="{909E8E84-426E-40DD-AFC4-6F175D3DCCD1}">
              <a14:hiddenFill xmlns:a14="http://schemas.microsoft.com/office/drawing/2010/main">
                <a:solidFill>
                  <a:srgbClr val="FFFFFF"/>
                </a:solidFill>
              </a14:hiddenFill>
            </a:ext>
          </a:extLst>
        </p:spPr>
      </p:pic>
      <p:sp>
        <p:nvSpPr>
          <p:cNvPr id="27" name="Rubrik 2">
            <a:extLst>
              <a:ext uri="{FF2B5EF4-FFF2-40B4-BE49-F238E27FC236}">
                <a16:creationId xmlns:a16="http://schemas.microsoft.com/office/drawing/2014/main" id="{5908849B-E496-4F46-9EBC-B027CE3D74B1}"/>
              </a:ext>
            </a:extLst>
          </p:cNvPr>
          <p:cNvSpPr txBox="1">
            <a:spLocks/>
          </p:cNvSpPr>
          <p:nvPr/>
        </p:nvSpPr>
        <p:spPr>
          <a:xfrm>
            <a:off x="3103396" y="94469"/>
            <a:ext cx="5229360" cy="17907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sv-SE" err="1">
                <a:solidFill>
                  <a:schemeClr val="bg1"/>
                </a:solidFill>
              </a:rPr>
              <a:t>Ekosystemtjänster</a:t>
            </a:r>
            <a:r>
              <a:rPr lang="sv-SE">
                <a:solidFill>
                  <a:schemeClr val="bg1"/>
                </a:solidFill>
              </a:rPr>
              <a:t> är grunden för vår välfärd</a:t>
            </a:r>
          </a:p>
        </p:txBody>
      </p:sp>
      <p:pic>
        <p:nvPicPr>
          <p:cNvPr id="9" name="Bildobjekt 8" descr="En bild som visar träd, utomhus, gren, växt&#10;&#10;Automatiskt genererad beskrivning">
            <a:extLst>
              <a:ext uri="{FF2B5EF4-FFF2-40B4-BE49-F238E27FC236}">
                <a16:creationId xmlns:a16="http://schemas.microsoft.com/office/drawing/2014/main" id="{51AAE1AE-8970-4CFE-B9B7-7F22BC4F492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26893" y="3698980"/>
            <a:ext cx="2728723" cy="1819509"/>
          </a:xfrm>
          <a:prstGeom prst="rect">
            <a:avLst/>
          </a:prstGeom>
        </p:spPr>
      </p:pic>
      <p:pic>
        <p:nvPicPr>
          <p:cNvPr id="8" name="Platshållare för bild 7" descr="En bild som visar gräs, blomma, växt, nära&#10;&#10;Automatiskt genererad beskrivning">
            <a:extLst>
              <a:ext uri="{FF2B5EF4-FFF2-40B4-BE49-F238E27FC236}">
                <a16:creationId xmlns:a16="http://schemas.microsoft.com/office/drawing/2014/main" id="{0C74F91C-E659-4B03-98EB-658AF97D7BDE}"/>
              </a:ext>
            </a:extLst>
          </p:cNvPr>
          <p:cNvPicPr>
            <a:picLocks noGrp="1" noChangeAspect="1"/>
          </p:cNvPicPr>
          <p:nvPr>
            <p:ph type="pic" sz="quarter" idx="13"/>
          </p:nvPr>
        </p:nvPicPr>
        <p:blipFill>
          <a:blip r:embed="rId10">
            <a:extLst>
              <a:ext uri="{28A0092B-C50C-407E-A947-70E740481C1C}">
                <a14:useLocalDpi xmlns:a14="http://schemas.microsoft.com/office/drawing/2010/main" val="0"/>
              </a:ext>
            </a:extLst>
          </a:blip>
          <a:srcRect t="10983" b="10983"/>
          <a:stretch>
            <a:fillRect/>
          </a:stretch>
        </p:blipFill>
        <p:spPr>
          <a:xfrm>
            <a:off x="-212354" y="-4801"/>
            <a:ext cx="3141671" cy="1673907"/>
          </a:xfrm>
        </p:spPr>
      </p:pic>
      <p:pic>
        <p:nvPicPr>
          <p:cNvPr id="11" name="Bildobjekt 10">
            <a:extLst>
              <a:ext uri="{FF2B5EF4-FFF2-40B4-BE49-F238E27FC236}">
                <a16:creationId xmlns:a16="http://schemas.microsoft.com/office/drawing/2014/main" id="{3A484ABD-4B9E-4F82-8656-638FA8A1D97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726892" y="1660082"/>
            <a:ext cx="3364585" cy="2045598"/>
          </a:xfrm>
          <a:prstGeom prst="rect">
            <a:avLst/>
          </a:prstGeom>
        </p:spPr>
      </p:pic>
    </p:spTree>
    <p:extLst>
      <p:ext uri="{BB962C8B-B14F-4D97-AF65-F5344CB8AC3E}">
        <p14:creationId xmlns:p14="http://schemas.microsoft.com/office/powerpoint/2010/main" val="29215826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a:extLst>
              <a:ext uri="{FF2B5EF4-FFF2-40B4-BE49-F238E27FC236}">
                <a16:creationId xmlns:a16="http://schemas.microsoft.com/office/drawing/2014/main" id="{96400D8C-DDA2-284D-9FD4-E07790235CDD}"/>
              </a:ext>
            </a:extLst>
          </p:cNvPr>
          <p:cNvSpPr>
            <a:spLocks noGrp="1"/>
          </p:cNvSpPr>
          <p:nvPr>
            <p:ph type="sldNum" sz="quarter" idx="12"/>
          </p:nvPr>
        </p:nvSpPr>
        <p:spPr/>
        <p:txBody>
          <a:bodyPr/>
          <a:lstStyle/>
          <a:p>
            <a:fld id="{1844E2AD-2CA4-4022-8F3B-D585D66E2E30}" type="slidenum">
              <a:rPr lang="sv-SE" smtClean="0"/>
              <a:pPr/>
              <a:t>4</a:t>
            </a:fld>
            <a:endParaRPr lang="sv-SE"/>
          </a:p>
        </p:txBody>
      </p:sp>
      <p:sp>
        <p:nvSpPr>
          <p:cNvPr id="2" name="Rubrik 1">
            <a:extLst>
              <a:ext uri="{FF2B5EF4-FFF2-40B4-BE49-F238E27FC236}">
                <a16:creationId xmlns:a16="http://schemas.microsoft.com/office/drawing/2014/main" id="{E8ABC5BF-714F-7041-82A1-6C5E0D9F61C4}"/>
              </a:ext>
            </a:extLst>
          </p:cNvPr>
          <p:cNvSpPr>
            <a:spLocks noGrp="1"/>
          </p:cNvSpPr>
          <p:nvPr>
            <p:ph type="title"/>
          </p:nvPr>
        </p:nvSpPr>
        <p:spPr/>
        <p:txBody>
          <a:bodyPr/>
          <a:lstStyle/>
          <a:p>
            <a:r>
              <a:rPr lang="sv-SE"/>
              <a:t>Vad är </a:t>
            </a:r>
            <a:r>
              <a:rPr lang="sv-SE" err="1"/>
              <a:t>ekosystemtjänster</a:t>
            </a:r>
            <a:r>
              <a:rPr lang="sv-SE"/>
              <a:t>? </a:t>
            </a:r>
          </a:p>
        </p:txBody>
      </p:sp>
      <p:sp>
        <p:nvSpPr>
          <p:cNvPr id="16" name="Platshållare för sidfot 2">
            <a:extLst>
              <a:ext uri="{FF2B5EF4-FFF2-40B4-BE49-F238E27FC236}">
                <a16:creationId xmlns:a16="http://schemas.microsoft.com/office/drawing/2014/main" id="{4F46042A-8597-4B45-94FC-63E282AA1933}"/>
              </a:ext>
            </a:extLst>
          </p:cNvPr>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pic>
        <p:nvPicPr>
          <p:cNvPr id="17" name="Platshållare för innehåll 1">
            <a:extLst>
              <a:ext uri="{FF2B5EF4-FFF2-40B4-BE49-F238E27FC236}">
                <a16:creationId xmlns:a16="http://schemas.microsoft.com/office/drawing/2014/main" id="{24C35069-9E72-4390-ABEE-71E0195583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15" r="10538" b="2"/>
          <a:stretch/>
        </p:blipFill>
        <p:spPr bwMode="auto">
          <a:xfrm>
            <a:off x="4572000" y="1086431"/>
            <a:ext cx="4320480" cy="351396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8" name="Platshållare för text 11">
            <a:extLst>
              <a:ext uri="{FF2B5EF4-FFF2-40B4-BE49-F238E27FC236}">
                <a16:creationId xmlns:a16="http://schemas.microsoft.com/office/drawing/2014/main" id="{EB9C3465-D505-4C50-9F62-6310A6E05D74}"/>
              </a:ext>
            </a:extLst>
          </p:cNvPr>
          <p:cNvSpPr txBox="1">
            <a:spLocks/>
          </p:cNvSpPr>
          <p:nvPr/>
        </p:nvSpPr>
        <p:spPr>
          <a:xfrm>
            <a:off x="395536" y="1563638"/>
            <a:ext cx="3816424" cy="2808312"/>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sv-SE" sz="1800" err="1"/>
              <a:t>Ekosystemtjänster</a:t>
            </a:r>
            <a:r>
              <a:rPr lang="sv-SE" sz="1800"/>
              <a:t> är alla produkter och tjänster som ekosystemen ger oss människor och som bidrar till vår välfärd och livskvalitet. </a:t>
            </a:r>
          </a:p>
          <a:p>
            <a:pPr marL="0" indent="0">
              <a:buFont typeface="Arial" panose="020B0604020202020204" pitchFamily="34" charset="0"/>
              <a:buNone/>
            </a:pPr>
            <a:endParaRPr lang="sv-SE"/>
          </a:p>
        </p:txBody>
      </p:sp>
    </p:spTree>
    <p:extLst>
      <p:ext uri="{BB962C8B-B14F-4D97-AF65-F5344CB8AC3E}">
        <p14:creationId xmlns:p14="http://schemas.microsoft.com/office/powerpoint/2010/main" val="21901356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a:extLst>
              <a:ext uri="{FF2B5EF4-FFF2-40B4-BE49-F238E27FC236}">
                <a16:creationId xmlns:a16="http://schemas.microsoft.com/office/drawing/2014/main" id="{96400D8C-DDA2-284D-9FD4-E07790235CDD}"/>
              </a:ext>
            </a:extLst>
          </p:cNvPr>
          <p:cNvSpPr>
            <a:spLocks noGrp="1"/>
          </p:cNvSpPr>
          <p:nvPr>
            <p:ph type="sldNum" sz="quarter" idx="12"/>
          </p:nvPr>
        </p:nvSpPr>
        <p:spPr/>
        <p:txBody>
          <a:bodyPr/>
          <a:lstStyle/>
          <a:p>
            <a:fld id="{1844E2AD-2CA4-4022-8F3B-D585D66E2E30}" type="slidenum">
              <a:rPr lang="sv-SE" smtClean="0"/>
              <a:pPr/>
              <a:t>5</a:t>
            </a:fld>
            <a:endParaRPr lang="sv-SE"/>
          </a:p>
        </p:txBody>
      </p:sp>
      <p:sp>
        <p:nvSpPr>
          <p:cNvPr id="2" name="Rubrik 1">
            <a:extLst>
              <a:ext uri="{FF2B5EF4-FFF2-40B4-BE49-F238E27FC236}">
                <a16:creationId xmlns:a16="http://schemas.microsoft.com/office/drawing/2014/main" id="{E8ABC5BF-714F-7041-82A1-6C5E0D9F61C4}"/>
              </a:ext>
            </a:extLst>
          </p:cNvPr>
          <p:cNvSpPr>
            <a:spLocks noGrp="1"/>
          </p:cNvSpPr>
          <p:nvPr>
            <p:ph type="title"/>
          </p:nvPr>
        </p:nvSpPr>
        <p:spPr/>
        <p:txBody>
          <a:bodyPr/>
          <a:lstStyle/>
          <a:p>
            <a:r>
              <a:rPr lang="sv-SE" dirty="0"/>
              <a:t>Vad är </a:t>
            </a:r>
            <a:r>
              <a:rPr lang="sv-SE" dirty="0" err="1"/>
              <a:t>ekosystemtjänster</a:t>
            </a:r>
            <a:r>
              <a:rPr lang="sv-SE" dirty="0"/>
              <a:t>? </a:t>
            </a:r>
            <a:r>
              <a:rPr lang="sv-SE"/>
              <a:t>Några </a:t>
            </a:r>
            <a:r>
              <a:rPr lang="sv-SE" dirty="0"/>
              <a:t>exempel:</a:t>
            </a:r>
          </a:p>
        </p:txBody>
      </p:sp>
      <p:sp>
        <p:nvSpPr>
          <p:cNvPr id="8" name="Rektangel: rundade hörn 7">
            <a:extLst>
              <a:ext uri="{FF2B5EF4-FFF2-40B4-BE49-F238E27FC236}">
                <a16:creationId xmlns:a16="http://schemas.microsoft.com/office/drawing/2014/main" id="{15E75D91-3A7B-4C0F-A553-C53996D02946}"/>
              </a:ext>
            </a:extLst>
          </p:cNvPr>
          <p:cNvSpPr/>
          <p:nvPr/>
        </p:nvSpPr>
        <p:spPr>
          <a:xfrm>
            <a:off x="1313075" y="3333753"/>
            <a:ext cx="6645550" cy="1416269"/>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3000">
              <a:highlight>
                <a:srgbClr val="00FFFF"/>
              </a:highlight>
            </a:endParaRPr>
          </a:p>
          <a:p>
            <a:pPr algn="ctr"/>
            <a:endParaRPr lang="sv-SE" sz="3000">
              <a:highlight>
                <a:srgbClr val="00FFFF"/>
              </a:highlight>
            </a:endParaRPr>
          </a:p>
          <a:p>
            <a:pPr algn="ctr"/>
            <a:endParaRPr lang="sv-SE" sz="2600">
              <a:highlight>
                <a:srgbClr val="00FFFF"/>
              </a:highlight>
            </a:endParaRPr>
          </a:p>
          <a:p>
            <a:pPr algn="ctr"/>
            <a:endParaRPr lang="sv-SE" sz="2800">
              <a:highlight>
                <a:srgbClr val="00FFFF"/>
              </a:highlight>
            </a:endParaRPr>
          </a:p>
        </p:txBody>
      </p:sp>
      <p:sp>
        <p:nvSpPr>
          <p:cNvPr id="9" name="Rektangel: rundade hörn 8">
            <a:extLst>
              <a:ext uri="{FF2B5EF4-FFF2-40B4-BE49-F238E27FC236}">
                <a16:creationId xmlns:a16="http://schemas.microsoft.com/office/drawing/2014/main" id="{E85CC548-8381-4414-8E66-1EA7B7FEC75F}"/>
              </a:ext>
            </a:extLst>
          </p:cNvPr>
          <p:cNvSpPr/>
          <p:nvPr/>
        </p:nvSpPr>
        <p:spPr>
          <a:xfrm>
            <a:off x="6097768" y="1006801"/>
            <a:ext cx="2962333" cy="2196888"/>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3200"/>
          </a:p>
          <a:p>
            <a:pPr algn="ctr"/>
            <a:endParaRPr lang="sv-SE" sz="3200"/>
          </a:p>
          <a:p>
            <a:pPr algn="ctr"/>
            <a:endParaRPr lang="sv-SE"/>
          </a:p>
          <a:p>
            <a:pPr algn="ctr"/>
            <a:endParaRPr lang="sv-SE"/>
          </a:p>
        </p:txBody>
      </p:sp>
      <p:sp>
        <p:nvSpPr>
          <p:cNvPr id="10" name="Rektangel: rundade hörn 9">
            <a:extLst>
              <a:ext uri="{FF2B5EF4-FFF2-40B4-BE49-F238E27FC236}">
                <a16:creationId xmlns:a16="http://schemas.microsoft.com/office/drawing/2014/main" id="{D91F43EA-BFB5-41F0-B836-0678653582D2}"/>
              </a:ext>
            </a:extLst>
          </p:cNvPr>
          <p:cNvSpPr/>
          <p:nvPr/>
        </p:nvSpPr>
        <p:spPr>
          <a:xfrm>
            <a:off x="3044349" y="997053"/>
            <a:ext cx="2962333" cy="2243191"/>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ektangel 10">
            <a:extLst>
              <a:ext uri="{FF2B5EF4-FFF2-40B4-BE49-F238E27FC236}">
                <a16:creationId xmlns:a16="http://schemas.microsoft.com/office/drawing/2014/main" id="{B24A6DA7-A4AE-437F-BAAA-C6EF6A78FC9D}"/>
              </a:ext>
            </a:extLst>
          </p:cNvPr>
          <p:cNvSpPr/>
          <p:nvPr/>
        </p:nvSpPr>
        <p:spPr>
          <a:xfrm>
            <a:off x="6228183" y="1206618"/>
            <a:ext cx="2701504" cy="1723549"/>
          </a:xfrm>
          <a:prstGeom prst="rect">
            <a:avLst/>
          </a:prstGeom>
        </p:spPr>
        <p:txBody>
          <a:bodyPr wrap="square">
            <a:spAutoFit/>
          </a:bodyPr>
          <a:lstStyle/>
          <a:p>
            <a:pPr algn="ctr"/>
            <a:r>
              <a:rPr lang="sv-SE" sz="2200" b="1"/>
              <a:t>Kulturella EST</a:t>
            </a:r>
          </a:p>
          <a:p>
            <a:pPr algn="ctr"/>
            <a:endParaRPr lang="sv-SE" sz="1200"/>
          </a:p>
          <a:p>
            <a:pPr algn="ctr"/>
            <a:r>
              <a:rPr lang="sv-SE"/>
              <a:t>Tillhandahållande av naturmiljöer för t ex friluftsliv, rekreation och pedagogik</a:t>
            </a:r>
          </a:p>
        </p:txBody>
      </p:sp>
      <p:sp>
        <p:nvSpPr>
          <p:cNvPr id="12" name="textruta 11">
            <a:extLst>
              <a:ext uri="{FF2B5EF4-FFF2-40B4-BE49-F238E27FC236}">
                <a16:creationId xmlns:a16="http://schemas.microsoft.com/office/drawing/2014/main" id="{23B8F394-0187-4738-9D28-62DF9324E1F5}"/>
              </a:ext>
            </a:extLst>
          </p:cNvPr>
          <p:cNvSpPr txBox="1"/>
          <p:nvPr/>
        </p:nvSpPr>
        <p:spPr>
          <a:xfrm>
            <a:off x="3055008" y="1160829"/>
            <a:ext cx="2918734" cy="2000548"/>
          </a:xfrm>
          <a:prstGeom prst="rect">
            <a:avLst/>
          </a:prstGeom>
          <a:noFill/>
        </p:spPr>
        <p:txBody>
          <a:bodyPr wrap="square" rtlCol="0">
            <a:spAutoFit/>
          </a:bodyPr>
          <a:lstStyle/>
          <a:p>
            <a:pPr algn="ctr"/>
            <a:r>
              <a:rPr lang="sv-SE" sz="2200" b="1" dirty="0"/>
              <a:t>Reglerande EST</a:t>
            </a:r>
          </a:p>
          <a:p>
            <a:pPr algn="ctr"/>
            <a:endParaRPr lang="sv-SE" sz="1200" dirty="0"/>
          </a:p>
          <a:p>
            <a:pPr algn="ctr"/>
            <a:r>
              <a:rPr lang="sv-SE" dirty="0"/>
              <a:t>Pollinering</a:t>
            </a:r>
          </a:p>
          <a:p>
            <a:pPr algn="ctr"/>
            <a:r>
              <a:rPr lang="sv-SE" dirty="0"/>
              <a:t>Luft- och vattenrening</a:t>
            </a:r>
          </a:p>
          <a:p>
            <a:pPr algn="ctr"/>
            <a:r>
              <a:rPr lang="sv-SE" dirty="0"/>
              <a:t>Vattenreglering</a:t>
            </a:r>
          </a:p>
          <a:p>
            <a:pPr algn="ctr"/>
            <a:r>
              <a:rPr lang="sv-SE" dirty="0"/>
              <a:t>Kolbindning</a:t>
            </a:r>
          </a:p>
          <a:p>
            <a:pPr algn="ctr"/>
            <a:r>
              <a:rPr lang="sv-SE"/>
              <a:t>Skydd mot </a:t>
            </a:r>
            <a:r>
              <a:rPr lang="sv-SE" dirty="0"/>
              <a:t>extremväder</a:t>
            </a:r>
            <a:endParaRPr lang="sv-SE" sz="2000" dirty="0"/>
          </a:p>
        </p:txBody>
      </p:sp>
      <p:sp>
        <p:nvSpPr>
          <p:cNvPr id="13" name="Rektangel: rundade hörn 12">
            <a:extLst>
              <a:ext uri="{FF2B5EF4-FFF2-40B4-BE49-F238E27FC236}">
                <a16:creationId xmlns:a16="http://schemas.microsoft.com/office/drawing/2014/main" id="{F8459052-C5D7-4FD6-B22A-80A2F5CD2CD8}"/>
              </a:ext>
            </a:extLst>
          </p:cNvPr>
          <p:cNvSpPr/>
          <p:nvPr/>
        </p:nvSpPr>
        <p:spPr>
          <a:xfrm>
            <a:off x="27355" y="976631"/>
            <a:ext cx="2935726" cy="2243191"/>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3000"/>
          </a:p>
          <a:p>
            <a:pPr algn="ctr"/>
            <a:endParaRPr lang="sv-SE" sz="3000"/>
          </a:p>
          <a:p>
            <a:pPr algn="ctr"/>
            <a:endParaRPr lang="sv-SE" sz="2600"/>
          </a:p>
          <a:p>
            <a:pPr algn="ctr"/>
            <a:endParaRPr lang="sv-SE" sz="2800"/>
          </a:p>
        </p:txBody>
      </p:sp>
      <p:sp>
        <p:nvSpPr>
          <p:cNvPr id="14" name="Rektangel 13">
            <a:extLst>
              <a:ext uri="{FF2B5EF4-FFF2-40B4-BE49-F238E27FC236}">
                <a16:creationId xmlns:a16="http://schemas.microsoft.com/office/drawing/2014/main" id="{55711194-9171-4167-B0A0-494F2B66B92C}"/>
              </a:ext>
            </a:extLst>
          </p:cNvPr>
          <p:cNvSpPr/>
          <p:nvPr/>
        </p:nvSpPr>
        <p:spPr>
          <a:xfrm>
            <a:off x="10204" y="1195103"/>
            <a:ext cx="2935726" cy="2031325"/>
          </a:xfrm>
          <a:prstGeom prst="rect">
            <a:avLst/>
          </a:prstGeom>
        </p:spPr>
        <p:txBody>
          <a:bodyPr wrap="square">
            <a:spAutoFit/>
          </a:bodyPr>
          <a:lstStyle/>
          <a:p>
            <a:pPr algn="ctr"/>
            <a:r>
              <a:rPr lang="sv-SE" sz="2200" b="1"/>
              <a:t>Försörjande EST</a:t>
            </a:r>
          </a:p>
          <a:p>
            <a:pPr algn="ctr"/>
            <a:endParaRPr lang="sv-SE" sz="1200"/>
          </a:p>
          <a:p>
            <a:pPr algn="ctr"/>
            <a:r>
              <a:rPr lang="sv-SE"/>
              <a:t>Tillhandahållande av råvaror för produktion av </a:t>
            </a:r>
          </a:p>
          <a:p>
            <a:pPr algn="ctr"/>
            <a:r>
              <a:rPr lang="sv-SE"/>
              <a:t>t ex mat, dricksvatten, fiberråvara och bioenergi.</a:t>
            </a:r>
          </a:p>
          <a:p>
            <a:pPr algn="ctr"/>
            <a:endParaRPr lang="sv-SE" sz="2000"/>
          </a:p>
        </p:txBody>
      </p:sp>
      <p:sp>
        <p:nvSpPr>
          <p:cNvPr id="15" name="Rektangel 14">
            <a:extLst>
              <a:ext uri="{FF2B5EF4-FFF2-40B4-BE49-F238E27FC236}">
                <a16:creationId xmlns:a16="http://schemas.microsoft.com/office/drawing/2014/main" id="{4FDE7808-264F-4B9F-970D-2513C50604D3}"/>
              </a:ext>
            </a:extLst>
          </p:cNvPr>
          <p:cNvSpPr/>
          <p:nvPr/>
        </p:nvSpPr>
        <p:spPr>
          <a:xfrm>
            <a:off x="1249224" y="3370603"/>
            <a:ext cx="6773251" cy="1169551"/>
          </a:xfrm>
          <a:prstGeom prst="rect">
            <a:avLst/>
          </a:prstGeom>
        </p:spPr>
        <p:txBody>
          <a:bodyPr wrap="square">
            <a:spAutoFit/>
          </a:bodyPr>
          <a:lstStyle/>
          <a:p>
            <a:pPr algn="ctr"/>
            <a:r>
              <a:rPr lang="sv-SE" sz="2200" b="1"/>
              <a:t>Stödjande EST</a:t>
            </a:r>
            <a:endParaRPr lang="sv-SE" sz="2200"/>
          </a:p>
          <a:p>
            <a:pPr algn="ctr"/>
            <a:endParaRPr lang="sv-SE" sz="1200"/>
          </a:p>
          <a:p>
            <a:pPr algn="ctr"/>
            <a:r>
              <a:rPr lang="sv-SE"/>
              <a:t>Förutsättningen för att andra EST ska fungera, t ex fotosyntes, jordmånsbildning, biokemiska kretslopp m </a:t>
            </a:r>
            <a:r>
              <a:rPr lang="sv-SE" err="1"/>
              <a:t>fl</a:t>
            </a:r>
            <a:r>
              <a:rPr lang="sv-SE"/>
              <a:t> </a:t>
            </a:r>
          </a:p>
        </p:txBody>
      </p:sp>
      <p:sp>
        <p:nvSpPr>
          <p:cNvPr id="16" name="Platshållare för sidfot 2">
            <a:extLst>
              <a:ext uri="{FF2B5EF4-FFF2-40B4-BE49-F238E27FC236}">
                <a16:creationId xmlns:a16="http://schemas.microsoft.com/office/drawing/2014/main" id="{4F46042A-8597-4B45-94FC-63E282AA1933}"/>
              </a:ext>
            </a:extLst>
          </p:cNvPr>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Tree>
    <p:extLst>
      <p:ext uri="{BB962C8B-B14F-4D97-AF65-F5344CB8AC3E}">
        <p14:creationId xmlns:p14="http://schemas.microsoft.com/office/powerpoint/2010/main" val="33630135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sidfot 2">
            <a:extLst>
              <a:ext uri="{FF2B5EF4-FFF2-40B4-BE49-F238E27FC236}">
                <a16:creationId xmlns:a16="http://schemas.microsoft.com/office/drawing/2014/main" id="{4270C7AC-7D3F-4140-8978-2E32CA1B3EEE}"/>
              </a:ext>
            </a:extLst>
          </p:cNvPr>
          <p:cNvSpPr>
            <a:spLocks noGrp="1"/>
          </p:cNvSpPr>
          <p:nvPr>
            <p:ph type="ftr" sz="quarter" idx="11"/>
          </p:nvPr>
        </p:nvSpPr>
        <p:spPr/>
        <p:txBody>
          <a:bodyPr/>
          <a:lstStyle/>
          <a:p>
            <a:pPr algn="l"/>
            <a:r>
              <a:rPr lang="sv-SE"/>
              <a:t>NATURVÅRDSVERKET | SWEDISH ENVIRONMENTAL PROTECTION AGENCY</a:t>
            </a:r>
            <a:endParaRPr lang="sv-SE" dirty="0"/>
          </a:p>
        </p:txBody>
      </p:sp>
      <p:sp>
        <p:nvSpPr>
          <p:cNvPr id="4" name="Platshållare för bildnummer 3">
            <a:extLst>
              <a:ext uri="{FF2B5EF4-FFF2-40B4-BE49-F238E27FC236}">
                <a16:creationId xmlns:a16="http://schemas.microsoft.com/office/drawing/2014/main" id="{96400D8C-DDA2-284D-9FD4-E07790235CDD}"/>
              </a:ext>
            </a:extLst>
          </p:cNvPr>
          <p:cNvSpPr>
            <a:spLocks noGrp="1"/>
          </p:cNvSpPr>
          <p:nvPr>
            <p:ph type="sldNum" sz="quarter" idx="12"/>
          </p:nvPr>
        </p:nvSpPr>
        <p:spPr/>
        <p:txBody>
          <a:bodyPr/>
          <a:lstStyle/>
          <a:p>
            <a:fld id="{1844E2AD-2CA4-4022-8F3B-D585D66E2E30}" type="slidenum">
              <a:rPr lang="sv-SE" smtClean="0"/>
              <a:pPr/>
              <a:t>6</a:t>
            </a:fld>
            <a:endParaRPr lang="sv-SE" dirty="0"/>
          </a:p>
        </p:txBody>
      </p:sp>
      <p:sp>
        <p:nvSpPr>
          <p:cNvPr id="2" name="Rubrik 1">
            <a:extLst>
              <a:ext uri="{FF2B5EF4-FFF2-40B4-BE49-F238E27FC236}">
                <a16:creationId xmlns:a16="http://schemas.microsoft.com/office/drawing/2014/main" id="{E8ABC5BF-714F-7041-82A1-6C5E0D9F61C4}"/>
              </a:ext>
            </a:extLst>
          </p:cNvPr>
          <p:cNvSpPr>
            <a:spLocks noGrp="1"/>
          </p:cNvSpPr>
          <p:nvPr>
            <p:ph type="title"/>
          </p:nvPr>
        </p:nvSpPr>
        <p:spPr>
          <a:xfrm>
            <a:off x="262038" y="478895"/>
            <a:ext cx="8820472" cy="730772"/>
          </a:xfrm>
        </p:spPr>
        <p:txBody>
          <a:bodyPr/>
          <a:lstStyle/>
          <a:p>
            <a:r>
              <a:rPr lang="sv-SE" dirty="0"/>
              <a:t>Från ekosystem till välfärd och välbefinnande</a:t>
            </a:r>
            <a:br>
              <a:rPr lang="sv-SE" dirty="0"/>
            </a:br>
            <a:endParaRPr lang="sv-SE" dirty="0"/>
          </a:p>
        </p:txBody>
      </p:sp>
      <p:grpSp>
        <p:nvGrpSpPr>
          <p:cNvPr id="7" name="Grupp 6">
            <a:extLst>
              <a:ext uri="{FF2B5EF4-FFF2-40B4-BE49-F238E27FC236}">
                <a16:creationId xmlns:a16="http://schemas.microsoft.com/office/drawing/2014/main" id="{FB84B52E-62F2-4285-BD1E-F317DEA62819}"/>
              </a:ext>
            </a:extLst>
          </p:cNvPr>
          <p:cNvGrpSpPr/>
          <p:nvPr/>
        </p:nvGrpSpPr>
        <p:grpSpPr>
          <a:xfrm>
            <a:off x="1619672" y="1867466"/>
            <a:ext cx="5869671" cy="2550429"/>
            <a:chOff x="1033877" y="1203325"/>
            <a:chExt cx="6436805" cy="2796854"/>
          </a:xfrm>
        </p:grpSpPr>
        <p:sp>
          <p:nvSpPr>
            <p:cNvPr id="8" name="Pil: böjd uppåt 7">
              <a:extLst>
                <a:ext uri="{FF2B5EF4-FFF2-40B4-BE49-F238E27FC236}">
                  <a16:creationId xmlns:a16="http://schemas.microsoft.com/office/drawing/2014/main" id="{361494A6-7131-4B75-994A-5422651B28A7}"/>
                </a:ext>
              </a:extLst>
            </p:cNvPr>
            <p:cNvSpPr/>
            <p:nvPr/>
          </p:nvSpPr>
          <p:spPr>
            <a:xfrm rot="5400000">
              <a:off x="1799424" y="1756470"/>
              <a:ext cx="413466" cy="517453"/>
            </a:xfrm>
            <a:prstGeom prst="bentUpArrow">
              <a:avLst>
                <a:gd name="adj1" fmla="val 32840"/>
                <a:gd name="adj2" fmla="val 25000"/>
                <a:gd name="adj3" fmla="val 35780"/>
              </a:avLst>
            </a:prstGeom>
            <a:solidFill>
              <a:schemeClr val="bg1">
                <a:lumMod val="65000"/>
              </a:schemeClr>
            </a:solid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10" name="Rektangel 9">
              <a:extLst>
                <a:ext uri="{FF2B5EF4-FFF2-40B4-BE49-F238E27FC236}">
                  <a16:creationId xmlns:a16="http://schemas.microsoft.com/office/drawing/2014/main" id="{A16996DB-CDB8-4569-8063-66D97CEF8981}"/>
                </a:ext>
              </a:extLst>
            </p:cNvPr>
            <p:cNvSpPr/>
            <p:nvPr/>
          </p:nvSpPr>
          <p:spPr>
            <a:xfrm>
              <a:off x="3363717" y="1308123"/>
              <a:ext cx="640609" cy="49830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1" name="Pil: böjd uppåt 10">
              <a:extLst>
                <a:ext uri="{FF2B5EF4-FFF2-40B4-BE49-F238E27FC236}">
                  <a16:creationId xmlns:a16="http://schemas.microsoft.com/office/drawing/2014/main" id="{7E3EABF2-ABAB-4103-9C34-6D33F3FE6516}"/>
                </a:ext>
              </a:extLst>
            </p:cNvPr>
            <p:cNvSpPr/>
            <p:nvPr/>
          </p:nvSpPr>
          <p:spPr>
            <a:xfrm rot="5400000">
              <a:off x="2937203" y="2302326"/>
              <a:ext cx="435012" cy="504074"/>
            </a:xfrm>
            <a:prstGeom prst="bentUpArrow">
              <a:avLst>
                <a:gd name="adj1" fmla="val 32840"/>
                <a:gd name="adj2" fmla="val 25000"/>
                <a:gd name="adj3" fmla="val 35780"/>
              </a:avLst>
            </a:prstGeom>
            <a:solidFill>
              <a:schemeClr val="bg1">
                <a:lumMod val="65000"/>
              </a:schemeClr>
            </a:solidFill>
          </p:spPr>
          <p:style>
            <a:lnRef idx="2">
              <a:schemeClr val="lt1">
                <a:hueOff val="0"/>
                <a:satOff val="0"/>
                <a:lumOff val="0"/>
                <a:alphaOff val="0"/>
              </a:schemeClr>
            </a:lnRef>
            <a:fillRef idx="1">
              <a:scrgbClr r="0" g="0" b="0"/>
            </a:fillRef>
            <a:effectRef idx="0">
              <a:schemeClr val="accent2">
                <a:tint val="50000"/>
                <a:hueOff val="-3954610"/>
                <a:satOff val="3854"/>
                <a:lumOff val="5545"/>
                <a:alphaOff val="0"/>
              </a:schemeClr>
            </a:effectRef>
            <a:fontRef idx="minor">
              <a:schemeClr val="lt1">
                <a:hueOff val="0"/>
                <a:satOff val="0"/>
                <a:lumOff val="0"/>
                <a:alphaOff val="0"/>
              </a:schemeClr>
            </a:fontRef>
          </p:style>
        </p:sp>
        <p:sp>
          <p:nvSpPr>
            <p:cNvPr id="12" name="Frihandsfigur: Form 11">
              <a:extLst>
                <a:ext uri="{FF2B5EF4-FFF2-40B4-BE49-F238E27FC236}">
                  <a16:creationId xmlns:a16="http://schemas.microsoft.com/office/drawing/2014/main" id="{5913C52F-35B2-4937-B3E2-937C14336C2B}"/>
                </a:ext>
              </a:extLst>
            </p:cNvPr>
            <p:cNvSpPr/>
            <p:nvPr/>
          </p:nvSpPr>
          <p:spPr>
            <a:xfrm>
              <a:off x="1033877" y="1203325"/>
              <a:ext cx="1348803" cy="664164"/>
            </a:xfrm>
            <a:custGeom>
              <a:avLst/>
              <a:gdLst>
                <a:gd name="connsiteX0" fmla="*/ 0 w 1348803"/>
                <a:gd name="connsiteY0" fmla="*/ 110716 h 664164"/>
                <a:gd name="connsiteX1" fmla="*/ 110716 w 1348803"/>
                <a:gd name="connsiteY1" fmla="*/ 0 h 664164"/>
                <a:gd name="connsiteX2" fmla="*/ 1238087 w 1348803"/>
                <a:gd name="connsiteY2" fmla="*/ 0 h 664164"/>
                <a:gd name="connsiteX3" fmla="*/ 1348803 w 1348803"/>
                <a:gd name="connsiteY3" fmla="*/ 110716 h 664164"/>
                <a:gd name="connsiteX4" fmla="*/ 1348803 w 1348803"/>
                <a:gd name="connsiteY4" fmla="*/ 553448 h 664164"/>
                <a:gd name="connsiteX5" fmla="*/ 1238087 w 1348803"/>
                <a:gd name="connsiteY5" fmla="*/ 664164 h 664164"/>
                <a:gd name="connsiteX6" fmla="*/ 110716 w 1348803"/>
                <a:gd name="connsiteY6" fmla="*/ 664164 h 664164"/>
                <a:gd name="connsiteX7" fmla="*/ 0 w 1348803"/>
                <a:gd name="connsiteY7" fmla="*/ 553448 h 664164"/>
                <a:gd name="connsiteX8" fmla="*/ 0 w 1348803"/>
                <a:gd name="connsiteY8" fmla="*/ 110716 h 664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8803" h="664164">
                  <a:moveTo>
                    <a:pt x="0" y="110716"/>
                  </a:moveTo>
                  <a:cubicBezTo>
                    <a:pt x="0" y="49569"/>
                    <a:pt x="49569" y="0"/>
                    <a:pt x="110716" y="0"/>
                  </a:cubicBezTo>
                  <a:lnTo>
                    <a:pt x="1238087" y="0"/>
                  </a:lnTo>
                  <a:cubicBezTo>
                    <a:pt x="1299234" y="0"/>
                    <a:pt x="1348803" y="49569"/>
                    <a:pt x="1348803" y="110716"/>
                  </a:cubicBezTo>
                  <a:lnTo>
                    <a:pt x="1348803" y="553448"/>
                  </a:lnTo>
                  <a:cubicBezTo>
                    <a:pt x="1348803" y="614595"/>
                    <a:pt x="1299234" y="664164"/>
                    <a:pt x="1238087" y="664164"/>
                  </a:cubicBezTo>
                  <a:lnTo>
                    <a:pt x="110716" y="664164"/>
                  </a:lnTo>
                  <a:cubicBezTo>
                    <a:pt x="49569" y="664164"/>
                    <a:pt x="0" y="614595"/>
                    <a:pt x="0" y="553448"/>
                  </a:cubicBezTo>
                  <a:lnTo>
                    <a:pt x="0" y="110716"/>
                  </a:lnTo>
                  <a:close/>
                </a:path>
              </a:pathLst>
            </a:custGeom>
          </p:spPr>
          <p:style>
            <a:lnRef idx="2">
              <a:schemeClr val="lt1">
                <a:hueOff val="0"/>
                <a:satOff val="0"/>
                <a:lumOff val="0"/>
                <a:alphaOff val="0"/>
              </a:schemeClr>
            </a:lnRef>
            <a:fillRef idx="1">
              <a:schemeClr val="accent2">
                <a:hueOff val="-2570501"/>
                <a:satOff val="-6461"/>
                <a:lumOff val="3726"/>
                <a:alphaOff val="0"/>
              </a:schemeClr>
            </a:fillRef>
            <a:effectRef idx="0">
              <a:schemeClr val="accent2">
                <a:hueOff val="-2570501"/>
                <a:satOff val="-6461"/>
                <a:lumOff val="3726"/>
                <a:alphaOff val="0"/>
              </a:schemeClr>
            </a:effectRef>
            <a:fontRef idx="minor">
              <a:schemeClr val="lt1"/>
            </a:fontRef>
          </p:style>
          <p:txBody>
            <a:bodyPr spcFirstLastPara="0" vert="horz" wrap="square" lIns="93388" tIns="93388" rIns="93388" bIns="93388" numCol="1" spcCol="1270" anchor="ctr" anchorCtr="0">
              <a:noAutofit/>
            </a:bodyPr>
            <a:lstStyle/>
            <a:p>
              <a:pPr marL="0" lvl="0" indent="0" algn="ctr" defTabSz="711200">
                <a:lnSpc>
                  <a:spcPct val="90000"/>
                </a:lnSpc>
                <a:spcBef>
                  <a:spcPct val="0"/>
                </a:spcBef>
                <a:spcAft>
                  <a:spcPct val="35000"/>
                </a:spcAft>
                <a:buNone/>
              </a:pPr>
              <a:r>
                <a:rPr lang="sv-SE" sz="1600" kern="1200" dirty="0"/>
                <a:t>Ekologiska strukturer</a:t>
              </a:r>
            </a:p>
          </p:txBody>
        </p:sp>
        <p:sp>
          <p:nvSpPr>
            <p:cNvPr id="13" name="Rektangel 12">
              <a:extLst>
                <a:ext uri="{FF2B5EF4-FFF2-40B4-BE49-F238E27FC236}">
                  <a16:creationId xmlns:a16="http://schemas.microsoft.com/office/drawing/2014/main" id="{F49EFFB0-E4E6-4B01-8E85-3784759B3637}"/>
                </a:ext>
              </a:extLst>
            </p:cNvPr>
            <p:cNvSpPr/>
            <p:nvPr/>
          </p:nvSpPr>
          <p:spPr>
            <a:xfrm>
              <a:off x="4206314" y="1969629"/>
              <a:ext cx="640609" cy="49830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4" name="Pil: böjd uppåt 13">
              <a:extLst>
                <a:ext uri="{FF2B5EF4-FFF2-40B4-BE49-F238E27FC236}">
                  <a16:creationId xmlns:a16="http://schemas.microsoft.com/office/drawing/2014/main" id="{9D3E35E7-B1F4-45EC-82EA-CCCC547D8C59}"/>
                </a:ext>
              </a:extLst>
            </p:cNvPr>
            <p:cNvSpPr/>
            <p:nvPr/>
          </p:nvSpPr>
          <p:spPr>
            <a:xfrm rot="5400000">
              <a:off x="4361224" y="2835629"/>
              <a:ext cx="456297" cy="495770"/>
            </a:xfrm>
            <a:prstGeom prst="bentUpArrow">
              <a:avLst>
                <a:gd name="adj1" fmla="val 32840"/>
                <a:gd name="adj2" fmla="val 25000"/>
                <a:gd name="adj3" fmla="val 35780"/>
              </a:avLst>
            </a:prstGeom>
            <a:solidFill>
              <a:schemeClr val="bg1">
                <a:lumMod val="65000"/>
              </a:schemeClr>
            </a:solidFill>
          </p:spPr>
          <p:style>
            <a:lnRef idx="2">
              <a:schemeClr val="lt1">
                <a:hueOff val="0"/>
                <a:satOff val="0"/>
                <a:lumOff val="0"/>
                <a:alphaOff val="0"/>
              </a:schemeClr>
            </a:lnRef>
            <a:fillRef idx="1">
              <a:scrgbClr r="0" g="0" b="0"/>
            </a:fillRef>
            <a:effectRef idx="0">
              <a:schemeClr val="accent2">
                <a:tint val="50000"/>
                <a:hueOff val="-7909221"/>
                <a:satOff val="7708"/>
                <a:lumOff val="11091"/>
                <a:alphaOff val="0"/>
              </a:schemeClr>
            </a:effectRef>
            <a:fontRef idx="minor">
              <a:schemeClr val="lt1">
                <a:hueOff val="0"/>
                <a:satOff val="0"/>
                <a:lumOff val="0"/>
                <a:alphaOff val="0"/>
              </a:schemeClr>
            </a:fontRef>
          </p:style>
        </p:sp>
        <p:sp>
          <p:nvSpPr>
            <p:cNvPr id="15" name="Frihandsfigur: Form 14">
              <a:extLst>
                <a:ext uri="{FF2B5EF4-FFF2-40B4-BE49-F238E27FC236}">
                  <a16:creationId xmlns:a16="http://schemas.microsoft.com/office/drawing/2014/main" id="{E53A0E8C-BBF3-4E41-98CC-7AD93E6DF905}"/>
                </a:ext>
              </a:extLst>
            </p:cNvPr>
            <p:cNvSpPr/>
            <p:nvPr/>
          </p:nvSpPr>
          <p:spPr>
            <a:xfrm>
              <a:off x="2272667" y="1769213"/>
              <a:ext cx="1348803" cy="664164"/>
            </a:xfrm>
            <a:custGeom>
              <a:avLst/>
              <a:gdLst>
                <a:gd name="connsiteX0" fmla="*/ 0 w 1348803"/>
                <a:gd name="connsiteY0" fmla="*/ 110716 h 664164"/>
                <a:gd name="connsiteX1" fmla="*/ 110716 w 1348803"/>
                <a:gd name="connsiteY1" fmla="*/ 0 h 664164"/>
                <a:gd name="connsiteX2" fmla="*/ 1238087 w 1348803"/>
                <a:gd name="connsiteY2" fmla="*/ 0 h 664164"/>
                <a:gd name="connsiteX3" fmla="*/ 1348803 w 1348803"/>
                <a:gd name="connsiteY3" fmla="*/ 110716 h 664164"/>
                <a:gd name="connsiteX4" fmla="*/ 1348803 w 1348803"/>
                <a:gd name="connsiteY4" fmla="*/ 553448 h 664164"/>
                <a:gd name="connsiteX5" fmla="*/ 1238087 w 1348803"/>
                <a:gd name="connsiteY5" fmla="*/ 664164 h 664164"/>
                <a:gd name="connsiteX6" fmla="*/ 110716 w 1348803"/>
                <a:gd name="connsiteY6" fmla="*/ 664164 h 664164"/>
                <a:gd name="connsiteX7" fmla="*/ 0 w 1348803"/>
                <a:gd name="connsiteY7" fmla="*/ 553448 h 664164"/>
                <a:gd name="connsiteX8" fmla="*/ 0 w 1348803"/>
                <a:gd name="connsiteY8" fmla="*/ 110716 h 664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8803" h="664164">
                  <a:moveTo>
                    <a:pt x="0" y="110716"/>
                  </a:moveTo>
                  <a:cubicBezTo>
                    <a:pt x="0" y="49569"/>
                    <a:pt x="49569" y="0"/>
                    <a:pt x="110716" y="0"/>
                  </a:cubicBezTo>
                  <a:lnTo>
                    <a:pt x="1238087" y="0"/>
                  </a:lnTo>
                  <a:cubicBezTo>
                    <a:pt x="1299234" y="0"/>
                    <a:pt x="1348803" y="49569"/>
                    <a:pt x="1348803" y="110716"/>
                  </a:cubicBezTo>
                  <a:lnTo>
                    <a:pt x="1348803" y="553448"/>
                  </a:lnTo>
                  <a:cubicBezTo>
                    <a:pt x="1348803" y="614595"/>
                    <a:pt x="1299234" y="664164"/>
                    <a:pt x="1238087" y="664164"/>
                  </a:cubicBezTo>
                  <a:lnTo>
                    <a:pt x="110716" y="664164"/>
                  </a:lnTo>
                  <a:cubicBezTo>
                    <a:pt x="49569" y="664164"/>
                    <a:pt x="0" y="614595"/>
                    <a:pt x="0" y="553448"/>
                  </a:cubicBezTo>
                  <a:lnTo>
                    <a:pt x="0" y="110716"/>
                  </a:lnTo>
                  <a:close/>
                </a:path>
              </a:pathLst>
            </a:custGeom>
          </p:spPr>
          <p:style>
            <a:lnRef idx="2">
              <a:schemeClr val="lt1">
                <a:hueOff val="0"/>
                <a:satOff val="0"/>
                <a:lumOff val="0"/>
                <a:alphaOff val="0"/>
              </a:schemeClr>
            </a:lnRef>
            <a:fillRef idx="1">
              <a:schemeClr val="accent2">
                <a:hueOff val="-5141003"/>
                <a:satOff val="-12923"/>
                <a:lumOff val="7451"/>
                <a:alphaOff val="0"/>
              </a:schemeClr>
            </a:fillRef>
            <a:effectRef idx="0">
              <a:schemeClr val="accent2">
                <a:hueOff val="-5141003"/>
                <a:satOff val="-12923"/>
                <a:lumOff val="7451"/>
                <a:alphaOff val="0"/>
              </a:schemeClr>
            </a:effectRef>
            <a:fontRef idx="minor">
              <a:schemeClr val="lt1"/>
            </a:fontRef>
          </p:style>
          <p:txBody>
            <a:bodyPr spcFirstLastPara="0" vert="horz" wrap="square" lIns="93388" tIns="93388" rIns="93388" bIns="93388" numCol="1" spcCol="1270" anchor="ctr" anchorCtr="0">
              <a:noAutofit/>
            </a:bodyPr>
            <a:lstStyle/>
            <a:p>
              <a:pPr marL="0" lvl="0" indent="0" algn="ctr" defTabSz="711200">
                <a:lnSpc>
                  <a:spcPct val="90000"/>
                </a:lnSpc>
                <a:spcBef>
                  <a:spcPct val="0"/>
                </a:spcBef>
                <a:spcAft>
                  <a:spcPct val="35000"/>
                </a:spcAft>
                <a:buNone/>
              </a:pPr>
              <a:r>
                <a:rPr lang="sv-SE" sz="1600" kern="1200" dirty="0"/>
                <a:t>Ekologiska funktioner</a:t>
              </a:r>
            </a:p>
          </p:txBody>
        </p:sp>
        <p:sp>
          <p:nvSpPr>
            <p:cNvPr id="16" name="Rektangel 15">
              <a:extLst>
                <a:ext uri="{FF2B5EF4-FFF2-40B4-BE49-F238E27FC236}">
                  <a16:creationId xmlns:a16="http://schemas.microsoft.com/office/drawing/2014/main" id="{7EF15B01-019A-4532-85BF-14B9C478D92B}"/>
                </a:ext>
              </a:extLst>
            </p:cNvPr>
            <p:cNvSpPr/>
            <p:nvPr/>
          </p:nvSpPr>
          <p:spPr>
            <a:xfrm>
              <a:off x="5048912" y="2641909"/>
              <a:ext cx="640609" cy="49830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Pil: böjd uppåt 16">
              <a:extLst>
                <a:ext uri="{FF2B5EF4-FFF2-40B4-BE49-F238E27FC236}">
                  <a16:creationId xmlns:a16="http://schemas.microsoft.com/office/drawing/2014/main" id="{2B788DA4-46DC-41C1-8FAC-490D15003D28}"/>
                </a:ext>
              </a:extLst>
            </p:cNvPr>
            <p:cNvSpPr/>
            <p:nvPr/>
          </p:nvSpPr>
          <p:spPr>
            <a:xfrm rot="5400000">
              <a:off x="5578809" y="3395869"/>
              <a:ext cx="434484" cy="521057"/>
            </a:xfrm>
            <a:prstGeom prst="bentUpArrow">
              <a:avLst>
                <a:gd name="adj1" fmla="val 32840"/>
                <a:gd name="adj2" fmla="val 25000"/>
                <a:gd name="adj3" fmla="val 35780"/>
              </a:avLst>
            </a:prstGeom>
            <a:solidFill>
              <a:schemeClr val="bg1">
                <a:lumMod val="65000"/>
              </a:schemeClr>
            </a:solidFill>
          </p:spPr>
          <p:style>
            <a:lnRef idx="2">
              <a:schemeClr val="lt1">
                <a:hueOff val="0"/>
                <a:satOff val="0"/>
                <a:lumOff val="0"/>
                <a:alphaOff val="0"/>
              </a:schemeClr>
            </a:lnRef>
            <a:fillRef idx="1">
              <a:scrgbClr r="0" g="0" b="0"/>
            </a:fillRef>
            <a:effectRef idx="0">
              <a:schemeClr val="accent2">
                <a:tint val="50000"/>
                <a:hueOff val="-11863830"/>
                <a:satOff val="11562"/>
                <a:lumOff val="16636"/>
                <a:alphaOff val="0"/>
              </a:schemeClr>
            </a:effectRef>
            <a:fontRef idx="minor">
              <a:schemeClr val="lt1">
                <a:hueOff val="0"/>
                <a:satOff val="0"/>
                <a:lumOff val="0"/>
                <a:alphaOff val="0"/>
              </a:schemeClr>
            </a:fontRef>
          </p:style>
        </p:sp>
        <p:sp>
          <p:nvSpPr>
            <p:cNvPr id="18" name="Frihandsfigur: Form 17">
              <a:extLst>
                <a:ext uri="{FF2B5EF4-FFF2-40B4-BE49-F238E27FC236}">
                  <a16:creationId xmlns:a16="http://schemas.microsoft.com/office/drawing/2014/main" id="{00923F85-012D-4E69-9BD5-B3A222BFE8CC}"/>
                </a:ext>
              </a:extLst>
            </p:cNvPr>
            <p:cNvSpPr/>
            <p:nvPr/>
          </p:nvSpPr>
          <p:spPr>
            <a:xfrm>
              <a:off x="3445793" y="2268538"/>
              <a:ext cx="1621181" cy="664164"/>
            </a:xfrm>
            <a:custGeom>
              <a:avLst/>
              <a:gdLst>
                <a:gd name="connsiteX0" fmla="*/ 0 w 1621181"/>
                <a:gd name="connsiteY0" fmla="*/ 110716 h 664164"/>
                <a:gd name="connsiteX1" fmla="*/ 110716 w 1621181"/>
                <a:gd name="connsiteY1" fmla="*/ 0 h 664164"/>
                <a:gd name="connsiteX2" fmla="*/ 1510465 w 1621181"/>
                <a:gd name="connsiteY2" fmla="*/ 0 h 664164"/>
                <a:gd name="connsiteX3" fmla="*/ 1621181 w 1621181"/>
                <a:gd name="connsiteY3" fmla="*/ 110716 h 664164"/>
                <a:gd name="connsiteX4" fmla="*/ 1621181 w 1621181"/>
                <a:gd name="connsiteY4" fmla="*/ 553448 h 664164"/>
                <a:gd name="connsiteX5" fmla="*/ 1510465 w 1621181"/>
                <a:gd name="connsiteY5" fmla="*/ 664164 h 664164"/>
                <a:gd name="connsiteX6" fmla="*/ 110716 w 1621181"/>
                <a:gd name="connsiteY6" fmla="*/ 664164 h 664164"/>
                <a:gd name="connsiteX7" fmla="*/ 0 w 1621181"/>
                <a:gd name="connsiteY7" fmla="*/ 553448 h 664164"/>
                <a:gd name="connsiteX8" fmla="*/ 0 w 1621181"/>
                <a:gd name="connsiteY8" fmla="*/ 110716 h 664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1181" h="664164">
                  <a:moveTo>
                    <a:pt x="0" y="110716"/>
                  </a:moveTo>
                  <a:cubicBezTo>
                    <a:pt x="0" y="49569"/>
                    <a:pt x="49569" y="0"/>
                    <a:pt x="110716" y="0"/>
                  </a:cubicBezTo>
                  <a:lnTo>
                    <a:pt x="1510465" y="0"/>
                  </a:lnTo>
                  <a:cubicBezTo>
                    <a:pt x="1571612" y="0"/>
                    <a:pt x="1621181" y="49569"/>
                    <a:pt x="1621181" y="110716"/>
                  </a:cubicBezTo>
                  <a:lnTo>
                    <a:pt x="1621181" y="553448"/>
                  </a:lnTo>
                  <a:cubicBezTo>
                    <a:pt x="1621181" y="614595"/>
                    <a:pt x="1571612" y="664164"/>
                    <a:pt x="1510465" y="664164"/>
                  </a:cubicBezTo>
                  <a:lnTo>
                    <a:pt x="110716" y="664164"/>
                  </a:lnTo>
                  <a:cubicBezTo>
                    <a:pt x="49569" y="664164"/>
                    <a:pt x="0" y="614595"/>
                    <a:pt x="0" y="553448"/>
                  </a:cubicBezTo>
                  <a:lnTo>
                    <a:pt x="0" y="110716"/>
                  </a:lnTo>
                  <a:close/>
                </a:path>
              </a:pathLst>
            </a:custGeom>
          </p:spPr>
          <p:style>
            <a:lnRef idx="2">
              <a:schemeClr val="lt1">
                <a:hueOff val="0"/>
                <a:satOff val="0"/>
                <a:lumOff val="0"/>
                <a:alphaOff val="0"/>
              </a:schemeClr>
            </a:lnRef>
            <a:fillRef idx="1">
              <a:schemeClr val="accent2">
                <a:hueOff val="-7711504"/>
                <a:satOff val="-19384"/>
                <a:lumOff val="11177"/>
                <a:alphaOff val="0"/>
              </a:schemeClr>
            </a:fillRef>
            <a:effectRef idx="0">
              <a:schemeClr val="accent2">
                <a:hueOff val="-7711504"/>
                <a:satOff val="-19384"/>
                <a:lumOff val="11177"/>
                <a:alphaOff val="0"/>
              </a:schemeClr>
            </a:effectRef>
            <a:fontRef idx="minor">
              <a:schemeClr val="lt1"/>
            </a:fontRef>
          </p:style>
          <p:txBody>
            <a:bodyPr spcFirstLastPara="0" vert="horz" wrap="square" lIns="93388" tIns="93388" rIns="93388" bIns="93388" numCol="1" spcCol="1270" anchor="ctr" anchorCtr="0">
              <a:noAutofit/>
            </a:bodyPr>
            <a:lstStyle/>
            <a:p>
              <a:pPr marL="0" lvl="0" indent="0" algn="ctr" defTabSz="711200">
                <a:lnSpc>
                  <a:spcPct val="90000"/>
                </a:lnSpc>
                <a:spcBef>
                  <a:spcPct val="0"/>
                </a:spcBef>
                <a:spcAft>
                  <a:spcPct val="35000"/>
                </a:spcAft>
                <a:buNone/>
              </a:pPr>
              <a:r>
                <a:rPr lang="sv-SE" sz="1600" kern="1200" dirty="0"/>
                <a:t>Ekosystem-tjänster</a:t>
              </a:r>
            </a:p>
          </p:txBody>
        </p:sp>
        <p:sp>
          <p:nvSpPr>
            <p:cNvPr id="19" name="Rektangel 18">
              <a:extLst>
                <a:ext uri="{FF2B5EF4-FFF2-40B4-BE49-F238E27FC236}">
                  <a16:creationId xmlns:a16="http://schemas.microsoft.com/office/drawing/2014/main" id="{8081EF2A-5D0F-4998-ACAF-31DD1619AFE0}"/>
                </a:ext>
              </a:extLst>
            </p:cNvPr>
            <p:cNvSpPr/>
            <p:nvPr/>
          </p:nvSpPr>
          <p:spPr>
            <a:xfrm>
              <a:off x="6027698" y="3324830"/>
              <a:ext cx="640609" cy="49830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0" name="Frihandsfigur: Form 19">
              <a:extLst>
                <a:ext uri="{FF2B5EF4-FFF2-40B4-BE49-F238E27FC236}">
                  <a16:creationId xmlns:a16="http://schemas.microsoft.com/office/drawing/2014/main" id="{AB05D3D7-43FD-4150-B7CC-AFF8FB485BB8}"/>
                </a:ext>
              </a:extLst>
            </p:cNvPr>
            <p:cNvSpPr/>
            <p:nvPr/>
          </p:nvSpPr>
          <p:spPr>
            <a:xfrm>
              <a:off x="4874272" y="2822975"/>
              <a:ext cx="1348803" cy="664164"/>
            </a:xfrm>
            <a:custGeom>
              <a:avLst/>
              <a:gdLst>
                <a:gd name="connsiteX0" fmla="*/ 0 w 1348803"/>
                <a:gd name="connsiteY0" fmla="*/ 110716 h 664164"/>
                <a:gd name="connsiteX1" fmla="*/ 110716 w 1348803"/>
                <a:gd name="connsiteY1" fmla="*/ 0 h 664164"/>
                <a:gd name="connsiteX2" fmla="*/ 1238087 w 1348803"/>
                <a:gd name="connsiteY2" fmla="*/ 0 h 664164"/>
                <a:gd name="connsiteX3" fmla="*/ 1348803 w 1348803"/>
                <a:gd name="connsiteY3" fmla="*/ 110716 h 664164"/>
                <a:gd name="connsiteX4" fmla="*/ 1348803 w 1348803"/>
                <a:gd name="connsiteY4" fmla="*/ 553448 h 664164"/>
                <a:gd name="connsiteX5" fmla="*/ 1238087 w 1348803"/>
                <a:gd name="connsiteY5" fmla="*/ 664164 h 664164"/>
                <a:gd name="connsiteX6" fmla="*/ 110716 w 1348803"/>
                <a:gd name="connsiteY6" fmla="*/ 664164 h 664164"/>
                <a:gd name="connsiteX7" fmla="*/ 0 w 1348803"/>
                <a:gd name="connsiteY7" fmla="*/ 553448 h 664164"/>
                <a:gd name="connsiteX8" fmla="*/ 0 w 1348803"/>
                <a:gd name="connsiteY8" fmla="*/ 110716 h 664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8803" h="664164">
                  <a:moveTo>
                    <a:pt x="0" y="110716"/>
                  </a:moveTo>
                  <a:cubicBezTo>
                    <a:pt x="0" y="49569"/>
                    <a:pt x="49569" y="0"/>
                    <a:pt x="110716" y="0"/>
                  </a:cubicBezTo>
                  <a:lnTo>
                    <a:pt x="1238087" y="0"/>
                  </a:lnTo>
                  <a:cubicBezTo>
                    <a:pt x="1299234" y="0"/>
                    <a:pt x="1348803" y="49569"/>
                    <a:pt x="1348803" y="110716"/>
                  </a:cubicBezTo>
                  <a:lnTo>
                    <a:pt x="1348803" y="553448"/>
                  </a:lnTo>
                  <a:cubicBezTo>
                    <a:pt x="1348803" y="614595"/>
                    <a:pt x="1299234" y="664164"/>
                    <a:pt x="1238087" y="664164"/>
                  </a:cubicBezTo>
                  <a:lnTo>
                    <a:pt x="110716" y="664164"/>
                  </a:lnTo>
                  <a:cubicBezTo>
                    <a:pt x="49569" y="664164"/>
                    <a:pt x="0" y="614595"/>
                    <a:pt x="0" y="553448"/>
                  </a:cubicBezTo>
                  <a:lnTo>
                    <a:pt x="0" y="110716"/>
                  </a:lnTo>
                  <a:close/>
                </a:path>
              </a:pathLst>
            </a:custGeom>
          </p:spPr>
          <p:style>
            <a:lnRef idx="2">
              <a:schemeClr val="lt1">
                <a:hueOff val="0"/>
                <a:satOff val="0"/>
                <a:lumOff val="0"/>
                <a:alphaOff val="0"/>
              </a:schemeClr>
            </a:lnRef>
            <a:fillRef idx="1">
              <a:schemeClr val="accent2">
                <a:hueOff val="-10282006"/>
                <a:satOff val="-25846"/>
                <a:lumOff val="14903"/>
                <a:alphaOff val="0"/>
              </a:schemeClr>
            </a:fillRef>
            <a:effectRef idx="0">
              <a:schemeClr val="accent2">
                <a:hueOff val="-10282006"/>
                <a:satOff val="-25846"/>
                <a:lumOff val="14903"/>
                <a:alphaOff val="0"/>
              </a:schemeClr>
            </a:effectRef>
            <a:fontRef idx="minor">
              <a:schemeClr val="lt1"/>
            </a:fontRef>
          </p:style>
          <p:txBody>
            <a:bodyPr spcFirstLastPara="0" vert="horz" wrap="square" lIns="93388" tIns="93388" rIns="93388" bIns="93388" numCol="1" spcCol="1270" anchor="ctr" anchorCtr="0">
              <a:noAutofit/>
            </a:bodyPr>
            <a:lstStyle/>
            <a:p>
              <a:pPr marL="0" lvl="0" indent="0" algn="ctr" defTabSz="711200">
                <a:lnSpc>
                  <a:spcPct val="90000"/>
                </a:lnSpc>
                <a:spcBef>
                  <a:spcPct val="0"/>
                </a:spcBef>
                <a:spcAft>
                  <a:spcPct val="35000"/>
                </a:spcAft>
                <a:buNone/>
              </a:pPr>
              <a:r>
                <a:rPr lang="sv-SE" sz="1600" kern="1200" dirty="0"/>
                <a:t>Nytta</a:t>
              </a:r>
            </a:p>
          </p:txBody>
        </p:sp>
        <p:sp>
          <p:nvSpPr>
            <p:cNvPr id="9" name="Frihandsfigur: Form 8">
              <a:extLst>
                <a:ext uri="{FF2B5EF4-FFF2-40B4-BE49-F238E27FC236}">
                  <a16:creationId xmlns:a16="http://schemas.microsoft.com/office/drawing/2014/main" id="{2C2F5FB5-5D74-4509-987B-E5FF0C86E4F1}"/>
                </a:ext>
              </a:extLst>
            </p:cNvPr>
            <p:cNvSpPr/>
            <p:nvPr/>
          </p:nvSpPr>
          <p:spPr>
            <a:xfrm>
              <a:off x="6121879" y="3336015"/>
              <a:ext cx="1348803" cy="664164"/>
            </a:xfrm>
            <a:custGeom>
              <a:avLst/>
              <a:gdLst>
                <a:gd name="connsiteX0" fmla="*/ 0 w 1348803"/>
                <a:gd name="connsiteY0" fmla="*/ 110716 h 664164"/>
                <a:gd name="connsiteX1" fmla="*/ 110716 w 1348803"/>
                <a:gd name="connsiteY1" fmla="*/ 0 h 664164"/>
                <a:gd name="connsiteX2" fmla="*/ 1238087 w 1348803"/>
                <a:gd name="connsiteY2" fmla="*/ 0 h 664164"/>
                <a:gd name="connsiteX3" fmla="*/ 1348803 w 1348803"/>
                <a:gd name="connsiteY3" fmla="*/ 110716 h 664164"/>
                <a:gd name="connsiteX4" fmla="*/ 1348803 w 1348803"/>
                <a:gd name="connsiteY4" fmla="*/ 553448 h 664164"/>
                <a:gd name="connsiteX5" fmla="*/ 1238087 w 1348803"/>
                <a:gd name="connsiteY5" fmla="*/ 664164 h 664164"/>
                <a:gd name="connsiteX6" fmla="*/ 110716 w 1348803"/>
                <a:gd name="connsiteY6" fmla="*/ 664164 h 664164"/>
                <a:gd name="connsiteX7" fmla="*/ 0 w 1348803"/>
                <a:gd name="connsiteY7" fmla="*/ 553448 h 664164"/>
                <a:gd name="connsiteX8" fmla="*/ 0 w 1348803"/>
                <a:gd name="connsiteY8" fmla="*/ 110716 h 664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8803" h="664164">
                  <a:moveTo>
                    <a:pt x="0" y="110716"/>
                  </a:moveTo>
                  <a:cubicBezTo>
                    <a:pt x="0" y="49569"/>
                    <a:pt x="49569" y="0"/>
                    <a:pt x="110716" y="0"/>
                  </a:cubicBezTo>
                  <a:lnTo>
                    <a:pt x="1238087" y="0"/>
                  </a:lnTo>
                  <a:cubicBezTo>
                    <a:pt x="1299234" y="0"/>
                    <a:pt x="1348803" y="49569"/>
                    <a:pt x="1348803" y="110716"/>
                  </a:cubicBezTo>
                  <a:lnTo>
                    <a:pt x="1348803" y="553448"/>
                  </a:lnTo>
                  <a:cubicBezTo>
                    <a:pt x="1348803" y="614595"/>
                    <a:pt x="1299234" y="664164"/>
                    <a:pt x="1238087" y="664164"/>
                  </a:cubicBezTo>
                  <a:lnTo>
                    <a:pt x="110716" y="664164"/>
                  </a:lnTo>
                  <a:cubicBezTo>
                    <a:pt x="49569" y="664164"/>
                    <a:pt x="0" y="614595"/>
                    <a:pt x="0" y="553448"/>
                  </a:cubicBezTo>
                  <a:lnTo>
                    <a:pt x="0" y="110716"/>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93388" tIns="93388" rIns="93388" bIns="93388" numCol="1" spcCol="1270" anchor="ctr" anchorCtr="0">
              <a:noAutofit/>
            </a:bodyPr>
            <a:lstStyle/>
            <a:p>
              <a:pPr marL="0" lvl="0" indent="0" algn="ctr" defTabSz="711200">
                <a:lnSpc>
                  <a:spcPct val="90000"/>
                </a:lnSpc>
                <a:spcBef>
                  <a:spcPct val="0"/>
                </a:spcBef>
                <a:spcAft>
                  <a:spcPct val="35000"/>
                </a:spcAft>
                <a:buNone/>
              </a:pPr>
              <a:r>
                <a:rPr lang="sv-SE" sz="1600" kern="1200" dirty="0"/>
                <a:t>Värde</a:t>
              </a:r>
            </a:p>
          </p:txBody>
        </p:sp>
      </p:grpSp>
      <p:sp>
        <p:nvSpPr>
          <p:cNvPr id="22" name="Rektangel: rundade hörn 21">
            <a:extLst>
              <a:ext uri="{FF2B5EF4-FFF2-40B4-BE49-F238E27FC236}">
                <a16:creationId xmlns:a16="http://schemas.microsoft.com/office/drawing/2014/main" id="{6153188E-E416-40EB-8E19-E50C6CF7B50C}"/>
              </a:ext>
            </a:extLst>
          </p:cNvPr>
          <p:cNvSpPr/>
          <p:nvPr/>
        </p:nvSpPr>
        <p:spPr>
          <a:xfrm>
            <a:off x="5121698" y="4481249"/>
            <a:ext cx="3050702" cy="273843"/>
          </a:xfrm>
          <a:prstGeom prst="roundRect">
            <a:avLst>
              <a:gd name="adj" fmla="val 16670"/>
            </a:avLst>
          </a:prstGeom>
          <a:solidFill>
            <a:srgbClr val="FFC000"/>
          </a:solidFill>
        </p:spPr>
        <p:style>
          <a:lnRef idx="2">
            <a:schemeClr val="lt1">
              <a:hueOff val="0"/>
              <a:satOff val="0"/>
              <a:lumOff val="0"/>
              <a:alphaOff val="0"/>
            </a:schemeClr>
          </a:lnRef>
          <a:fillRef idx="1">
            <a:schemeClr val="accent2">
              <a:hueOff val="-2570501"/>
              <a:satOff val="-6461"/>
              <a:lumOff val="3726"/>
              <a:alphaOff val="0"/>
            </a:schemeClr>
          </a:fillRef>
          <a:effectRef idx="0">
            <a:schemeClr val="accent2">
              <a:hueOff val="-2570501"/>
              <a:satOff val="-6461"/>
              <a:lumOff val="3726"/>
              <a:alphaOff val="0"/>
            </a:schemeClr>
          </a:effectRef>
          <a:fontRef idx="minor">
            <a:schemeClr val="lt1"/>
          </a:fontRef>
        </p:style>
        <p:txBody>
          <a:bodyPr lIns="54000" tIns="54000" rIns="54000" bIns="54000" anchor="ctr" anchorCtr="0"/>
          <a:lstStyle/>
          <a:p>
            <a:endParaRPr lang="sv-SE"/>
          </a:p>
        </p:txBody>
      </p:sp>
      <p:sp>
        <p:nvSpPr>
          <p:cNvPr id="23" name="Rektangel: rundade hörn 4">
            <a:extLst>
              <a:ext uri="{FF2B5EF4-FFF2-40B4-BE49-F238E27FC236}">
                <a16:creationId xmlns:a16="http://schemas.microsoft.com/office/drawing/2014/main" id="{7AF8266E-8255-4A5B-9B7A-BCE36D5CF378}"/>
              </a:ext>
            </a:extLst>
          </p:cNvPr>
          <p:cNvSpPr txBox="1"/>
          <p:nvPr/>
        </p:nvSpPr>
        <p:spPr>
          <a:xfrm>
            <a:off x="5360295" y="4549700"/>
            <a:ext cx="2746060" cy="1369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sv-SE" sz="1600" kern="1200" dirty="0">
                <a:solidFill>
                  <a:schemeClr val="tx1"/>
                </a:solidFill>
              </a:rPr>
              <a:t>Välfärd och välbefinnande</a:t>
            </a:r>
          </a:p>
        </p:txBody>
      </p:sp>
      <p:sp>
        <p:nvSpPr>
          <p:cNvPr id="26" name="Rubrik 1">
            <a:extLst>
              <a:ext uri="{FF2B5EF4-FFF2-40B4-BE49-F238E27FC236}">
                <a16:creationId xmlns:a16="http://schemas.microsoft.com/office/drawing/2014/main" id="{BA5496B8-3A2B-4E03-8F9C-D79D1EDA05A0}"/>
              </a:ext>
            </a:extLst>
          </p:cNvPr>
          <p:cNvSpPr txBox="1">
            <a:spLocks/>
          </p:cNvSpPr>
          <p:nvPr/>
        </p:nvSpPr>
        <p:spPr>
          <a:xfrm>
            <a:off x="1747640" y="1600221"/>
            <a:ext cx="1096168" cy="229504"/>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2250" b="1" kern="1200">
                <a:solidFill>
                  <a:schemeClr val="tx1"/>
                </a:solidFill>
                <a:latin typeface="Arial" pitchFamily="34" charset="0"/>
                <a:ea typeface="+mj-ea"/>
                <a:cs typeface="Arial" pitchFamily="34" charset="0"/>
              </a:defRPr>
            </a:lvl1pPr>
          </a:lstStyle>
          <a:p>
            <a:r>
              <a:rPr lang="sv-SE" sz="1400" b="0" dirty="0"/>
              <a:t>Vegetation</a:t>
            </a:r>
          </a:p>
        </p:txBody>
      </p:sp>
      <p:sp>
        <p:nvSpPr>
          <p:cNvPr id="27" name="Rubrik 1">
            <a:extLst>
              <a:ext uri="{FF2B5EF4-FFF2-40B4-BE49-F238E27FC236}">
                <a16:creationId xmlns:a16="http://schemas.microsoft.com/office/drawing/2014/main" id="{1FAF3A12-121C-413C-BA21-A899C8E8F162}"/>
              </a:ext>
            </a:extLst>
          </p:cNvPr>
          <p:cNvSpPr txBox="1">
            <a:spLocks/>
          </p:cNvSpPr>
          <p:nvPr/>
        </p:nvSpPr>
        <p:spPr>
          <a:xfrm>
            <a:off x="2848523" y="2126741"/>
            <a:ext cx="2364234" cy="336426"/>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2250" b="1" kern="1200">
                <a:solidFill>
                  <a:schemeClr val="tx1"/>
                </a:solidFill>
                <a:latin typeface="Arial" pitchFamily="34" charset="0"/>
                <a:ea typeface="+mj-ea"/>
                <a:cs typeface="Arial" pitchFamily="34" charset="0"/>
              </a:defRPr>
            </a:lvl1pPr>
          </a:lstStyle>
          <a:p>
            <a:r>
              <a:rPr lang="sv-SE" sz="1400" b="0" dirty="0"/>
              <a:t>Infiltrering av regnvatten</a:t>
            </a:r>
          </a:p>
        </p:txBody>
      </p:sp>
      <p:sp>
        <p:nvSpPr>
          <p:cNvPr id="28" name="Rubrik 1">
            <a:extLst>
              <a:ext uri="{FF2B5EF4-FFF2-40B4-BE49-F238E27FC236}">
                <a16:creationId xmlns:a16="http://schemas.microsoft.com/office/drawing/2014/main" id="{A11A9EDB-FBAD-4C37-B7AE-C21DFC2487BC}"/>
              </a:ext>
            </a:extLst>
          </p:cNvPr>
          <p:cNvSpPr txBox="1">
            <a:spLocks/>
          </p:cNvSpPr>
          <p:nvPr/>
        </p:nvSpPr>
        <p:spPr>
          <a:xfrm>
            <a:off x="3976928" y="2575629"/>
            <a:ext cx="1390692" cy="336426"/>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2250" b="1" kern="1200">
                <a:solidFill>
                  <a:schemeClr val="tx1"/>
                </a:solidFill>
                <a:latin typeface="Arial" pitchFamily="34" charset="0"/>
                <a:ea typeface="+mj-ea"/>
                <a:cs typeface="Arial" pitchFamily="34" charset="0"/>
              </a:defRPr>
            </a:lvl1pPr>
          </a:lstStyle>
          <a:p>
            <a:r>
              <a:rPr lang="sv-SE" sz="1400" b="0" dirty="0"/>
              <a:t>Vattenreglering</a:t>
            </a:r>
          </a:p>
        </p:txBody>
      </p:sp>
      <p:sp>
        <p:nvSpPr>
          <p:cNvPr id="29" name="Rubrik 1">
            <a:extLst>
              <a:ext uri="{FF2B5EF4-FFF2-40B4-BE49-F238E27FC236}">
                <a16:creationId xmlns:a16="http://schemas.microsoft.com/office/drawing/2014/main" id="{14231371-0F31-4281-B362-9E609DFCDB37}"/>
              </a:ext>
            </a:extLst>
          </p:cNvPr>
          <p:cNvSpPr txBox="1">
            <a:spLocks/>
          </p:cNvSpPr>
          <p:nvPr/>
        </p:nvSpPr>
        <p:spPr>
          <a:xfrm>
            <a:off x="5298746" y="3077381"/>
            <a:ext cx="2426976" cy="168213"/>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2250" b="1" kern="1200">
                <a:solidFill>
                  <a:schemeClr val="tx1"/>
                </a:solidFill>
                <a:latin typeface="Arial" pitchFamily="34" charset="0"/>
                <a:ea typeface="+mj-ea"/>
                <a:cs typeface="Arial" pitchFamily="34" charset="0"/>
              </a:defRPr>
            </a:lvl1pPr>
          </a:lstStyle>
          <a:p>
            <a:r>
              <a:rPr lang="sv-SE" sz="1400" b="0" dirty="0"/>
              <a:t>Minskad översvämningsrisk</a:t>
            </a:r>
          </a:p>
        </p:txBody>
      </p:sp>
      <p:sp>
        <p:nvSpPr>
          <p:cNvPr id="30" name="Rubrik 1">
            <a:extLst>
              <a:ext uri="{FF2B5EF4-FFF2-40B4-BE49-F238E27FC236}">
                <a16:creationId xmlns:a16="http://schemas.microsoft.com/office/drawing/2014/main" id="{ED323A40-0C4D-4BC8-A6AE-3434D8D73B82}"/>
              </a:ext>
            </a:extLst>
          </p:cNvPr>
          <p:cNvSpPr txBox="1">
            <a:spLocks/>
          </p:cNvSpPr>
          <p:nvPr/>
        </p:nvSpPr>
        <p:spPr>
          <a:xfrm>
            <a:off x="6338655" y="3540708"/>
            <a:ext cx="1824202" cy="168213"/>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2250" b="1" kern="1200">
                <a:solidFill>
                  <a:schemeClr val="tx1"/>
                </a:solidFill>
                <a:latin typeface="Arial" pitchFamily="34" charset="0"/>
                <a:ea typeface="+mj-ea"/>
                <a:cs typeface="Arial" pitchFamily="34" charset="0"/>
              </a:defRPr>
            </a:lvl1pPr>
          </a:lstStyle>
          <a:p>
            <a:r>
              <a:rPr lang="sv-SE" sz="1400" b="0" dirty="0"/>
              <a:t>Ökat fastighetsvärde</a:t>
            </a:r>
          </a:p>
        </p:txBody>
      </p:sp>
      <p:sp>
        <p:nvSpPr>
          <p:cNvPr id="31" name="Rektangel: rundade hörn 4">
            <a:extLst>
              <a:ext uri="{FF2B5EF4-FFF2-40B4-BE49-F238E27FC236}">
                <a16:creationId xmlns:a16="http://schemas.microsoft.com/office/drawing/2014/main" id="{19FA2C0C-E6F7-41C1-A3E9-45C678D93A00}"/>
              </a:ext>
            </a:extLst>
          </p:cNvPr>
          <p:cNvSpPr txBox="1"/>
          <p:nvPr/>
        </p:nvSpPr>
        <p:spPr>
          <a:xfrm>
            <a:off x="1237967" y="1328073"/>
            <a:ext cx="3849977" cy="234407"/>
          </a:xfrm>
          <a:prstGeom prst="rect">
            <a:avLst/>
          </a:prstGeom>
          <a:solidFill>
            <a:srgbClr val="92D050"/>
          </a:solidFill>
          <a:ln>
            <a:noFill/>
          </a:ln>
          <a:effectLst/>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sv-SE" sz="1600" kern="1200" dirty="0">
                <a:solidFill>
                  <a:schemeClr val="tx1"/>
                </a:solidFill>
              </a:rPr>
              <a:t>Ekosystem och biologisk mångfald</a:t>
            </a:r>
          </a:p>
        </p:txBody>
      </p:sp>
    </p:spTree>
    <p:extLst>
      <p:ext uri="{BB962C8B-B14F-4D97-AF65-F5344CB8AC3E}">
        <p14:creationId xmlns:p14="http://schemas.microsoft.com/office/powerpoint/2010/main" val="1532542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9EA9462B-C642-B64C-845A-0741C982D0F3}"/>
              </a:ext>
            </a:extLst>
          </p:cNvPr>
          <p:cNvSpPr>
            <a:spLocks noGrp="1"/>
          </p:cNvSpPr>
          <p:nvPr>
            <p:ph type="ftr" sz="quarter" idx="11"/>
          </p:nvPr>
        </p:nvSpPr>
        <p:spPr>
          <a:xfrm>
            <a:off x="323528" y="4869726"/>
            <a:ext cx="3086100" cy="273844"/>
          </a:xfrm>
        </p:spPr>
        <p:txBody>
          <a:bodyPr anchor="ctr">
            <a:normAutofit/>
          </a:bodyPr>
          <a:lstStyle/>
          <a:p>
            <a:pPr algn="l">
              <a:spcAft>
                <a:spcPts val="600"/>
              </a:spcAft>
            </a:pPr>
            <a:r>
              <a:rPr lang="sv-SE"/>
              <a:t>NATURVÅRDSVERKET | SWEDISH ENVIRONMENTAL PROTECTION AGENCY</a:t>
            </a:r>
          </a:p>
        </p:txBody>
      </p:sp>
      <p:sp>
        <p:nvSpPr>
          <p:cNvPr id="3" name="Platshållare för bildnummer 2">
            <a:extLst>
              <a:ext uri="{FF2B5EF4-FFF2-40B4-BE49-F238E27FC236}">
                <a16:creationId xmlns:a16="http://schemas.microsoft.com/office/drawing/2014/main" id="{1465DDB5-DE40-0B4E-AC87-9680401E4820}"/>
              </a:ext>
            </a:extLst>
          </p:cNvPr>
          <p:cNvSpPr>
            <a:spLocks noGrp="1"/>
          </p:cNvSpPr>
          <p:nvPr>
            <p:ph type="sldNum" sz="quarter" idx="12"/>
          </p:nvPr>
        </p:nvSpPr>
        <p:spPr>
          <a:xfrm>
            <a:off x="6835080" y="4869656"/>
            <a:ext cx="2057400" cy="273844"/>
          </a:xfrm>
        </p:spPr>
        <p:txBody>
          <a:bodyPr anchor="ctr">
            <a:normAutofit/>
          </a:bodyPr>
          <a:lstStyle/>
          <a:p>
            <a:pPr>
              <a:spcAft>
                <a:spcPts val="600"/>
              </a:spcAft>
            </a:pPr>
            <a:fld id="{1844E2AD-2CA4-4022-8F3B-D585D66E2E30}" type="slidenum">
              <a:rPr lang="sv-SE" smtClean="0"/>
              <a:pPr>
                <a:spcAft>
                  <a:spcPts val="600"/>
                </a:spcAft>
              </a:pPr>
              <a:t>7</a:t>
            </a:fld>
            <a:endParaRPr lang="sv-SE"/>
          </a:p>
        </p:txBody>
      </p:sp>
      <p:sp>
        <p:nvSpPr>
          <p:cNvPr id="11" name="Rubrik 10">
            <a:extLst>
              <a:ext uri="{FF2B5EF4-FFF2-40B4-BE49-F238E27FC236}">
                <a16:creationId xmlns:a16="http://schemas.microsoft.com/office/drawing/2014/main" id="{14778906-B789-C447-89E3-634A10D9BBB4}"/>
              </a:ext>
            </a:extLst>
          </p:cNvPr>
          <p:cNvSpPr>
            <a:spLocks noGrp="1"/>
          </p:cNvSpPr>
          <p:nvPr>
            <p:ph type="title"/>
          </p:nvPr>
        </p:nvSpPr>
        <p:spPr>
          <a:xfrm>
            <a:off x="323528" y="267494"/>
            <a:ext cx="8568952" cy="730772"/>
          </a:xfrm>
        </p:spPr>
        <p:txBody>
          <a:bodyPr anchor="t">
            <a:noAutofit/>
          </a:bodyPr>
          <a:lstStyle/>
          <a:p>
            <a:r>
              <a:rPr lang="sv-SE" sz="3500"/>
              <a:t>Allt som naturen ger är inte </a:t>
            </a:r>
            <a:r>
              <a:rPr lang="sv-SE" sz="3500" err="1"/>
              <a:t>ekosystemtjänster</a:t>
            </a:r>
            <a:r>
              <a:rPr lang="sv-SE" sz="3500"/>
              <a:t> </a:t>
            </a:r>
          </a:p>
        </p:txBody>
      </p:sp>
      <p:pic>
        <p:nvPicPr>
          <p:cNvPr id="7" name="Bildobjekt 3" descr="image001">
            <a:extLst>
              <a:ext uri="{FF2B5EF4-FFF2-40B4-BE49-F238E27FC236}">
                <a16:creationId xmlns:a16="http://schemas.microsoft.com/office/drawing/2014/main" id="{8176DB68-BBB9-48AC-AFCA-BD006EF424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949319"/>
            <a:ext cx="5303650" cy="3782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12459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a:extLst>
              <a:ext uri="{FF2B5EF4-FFF2-40B4-BE49-F238E27FC236}">
                <a16:creationId xmlns:a16="http://schemas.microsoft.com/office/drawing/2014/main" id="{96400D8C-DDA2-284D-9FD4-E07790235CDD}"/>
              </a:ext>
            </a:extLst>
          </p:cNvPr>
          <p:cNvSpPr>
            <a:spLocks noGrp="1"/>
          </p:cNvSpPr>
          <p:nvPr>
            <p:ph type="sldNum" sz="quarter" idx="12"/>
          </p:nvPr>
        </p:nvSpPr>
        <p:spPr/>
        <p:txBody>
          <a:bodyPr/>
          <a:lstStyle/>
          <a:p>
            <a:fld id="{1844E2AD-2CA4-4022-8F3B-D585D66E2E30}" type="slidenum">
              <a:rPr lang="sv-SE" smtClean="0"/>
              <a:pPr/>
              <a:t>8</a:t>
            </a:fld>
            <a:endParaRPr lang="sv-SE"/>
          </a:p>
        </p:txBody>
      </p:sp>
      <p:sp>
        <p:nvSpPr>
          <p:cNvPr id="2" name="Rubrik 1">
            <a:extLst>
              <a:ext uri="{FF2B5EF4-FFF2-40B4-BE49-F238E27FC236}">
                <a16:creationId xmlns:a16="http://schemas.microsoft.com/office/drawing/2014/main" id="{E8ABC5BF-714F-7041-82A1-6C5E0D9F61C4}"/>
              </a:ext>
            </a:extLst>
          </p:cNvPr>
          <p:cNvSpPr>
            <a:spLocks noGrp="1"/>
          </p:cNvSpPr>
          <p:nvPr>
            <p:ph type="title"/>
          </p:nvPr>
        </p:nvSpPr>
        <p:spPr>
          <a:xfrm>
            <a:off x="323528" y="267494"/>
            <a:ext cx="8568952" cy="1116866"/>
          </a:xfrm>
        </p:spPr>
        <p:txBody>
          <a:bodyPr/>
          <a:lstStyle/>
          <a:p>
            <a:r>
              <a:rPr lang="sv-SE"/>
              <a:t>Biologisk mångfald och grön infrastruktur –</a:t>
            </a:r>
            <a:br>
              <a:rPr lang="sv-SE"/>
            </a:br>
            <a:r>
              <a:rPr lang="sv-SE"/>
              <a:t>grunden för ekosystemtjänsterna </a:t>
            </a:r>
          </a:p>
        </p:txBody>
      </p:sp>
      <p:sp>
        <p:nvSpPr>
          <p:cNvPr id="16" name="Platshållare för sidfot 2">
            <a:extLst>
              <a:ext uri="{FF2B5EF4-FFF2-40B4-BE49-F238E27FC236}">
                <a16:creationId xmlns:a16="http://schemas.microsoft.com/office/drawing/2014/main" id="{4F46042A-8597-4B45-94FC-63E282AA1933}"/>
              </a:ext>
            </a:extLst>
          </p:cNvPr>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
        <p:nvSpPr>
          <p:cNvPr id="18" name="Platshållare för text 11">
            <a:extLst>
              <a:ext uri="{FF2B5EF4-FFF2-40B4-BE49-F238E27FC236}">
                <a16:creationId xmlns:a16="http://schemas.microsoft.com/office/drawing/2014/main" id="{EB9C3465-D505-4C50-9F62-6310A6E05D74}"/>
              </a:ext>
            </a:extLst>
          </p:cNvPr>
          <p:cNvSpPr txBox="1">
            <a:spLocks/>
          </p:cNvSpPr>
          <p:nvPr/>
        </p:nvSpPr>
        <p:spPr>
          <a:xfrm>
            <a:off x="328557" y="1722887"/>
            <a:ext cx="3672408" cy="1451828"/>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sv-SE" sz="1800" dirty="0"/>
              <a:t>Genom att skapa fungerande grön infrastruktur och främja en hög biologisk mångfald förbättras förutsättningarna för leverans av </a:t>
            </a:r>
            <a:r>
              <a:rPr lang="sv-SE" sz="1800" dirty="0" err="1"/>
              <a:t>ekosystemtjänster</a:t>
            </a:r>
            <a:r>
              <a:rPr lang="sv-SE" sz="1800" dirty="0"/>
              <a:t>. </a:t>
            </a:r>
          </a:p>
          <a:p>
            <a:pPr marL="0" indent="0">
              <a:buNone/>
            </a:pPr>
            <a:endParaRPr lang="sv-SE" sz="1800" dirty="0"/>
          </a:p>
          <a:p>
            <a:pPr marL="0" indent="0">
              <a:buFont typeface="Arial" panose="020B0604020202020204" pitchFamily="34" charset="0"/>
              <a:buNone/>
            </a:pPr>
            <a:endParaRPr lang="sv-SE" dirty="0"/>
          </a:p>
        </p:txBody>
      </p:sp>
      <p:pic>
        <p:nvPicPr>
          <p:cNvPr id="7" name="Bildobjekt 6">
            <a:extLst>
              <a:ext uri="{FF2B5EF4-FFF2-40B4-BE49-F238E27FC236}">
                <a16:creationId xmlns:a16="http://schemas.microsoft.com/office/drawing/2014/main" id="{B79819FE-0AA1-4700-A028-19871B3D78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9944" y="1635646"/>
            <a:ext cx="4468502" cy="2982724"/>
          </a:xfrm>
          <a:prstGeom prst="rect">
            <a:avLst/>
          </a:prstGeom>
          <a:noFill/>
        </p:spPr>
      </p:pic>
      <p:sp>
        <p:nvSpPr>
          <p:cNvPr id="3" name="Rektangel 2">
            <a:extLst>
              <a:ext uri="{FF2B5EF4-FFF2-40B4-BE49-F238E27FC236}">
                <a16:creationId xmlns:a16="http://schemas.microsoft.com/office/drawing/2014/main" id="{4539AD46-C055-4F96-AD0D-1AF76A26085D}"/>
              </a:ext>
            </a:extLst>
          </p:cNvPr>
          <p:cNvSpPr/>
          <p:nvPr/>
        </p:nvSpPr>
        <p:spPr>
          <a:xfrm>
            <a:off x="7863780" y="4677042"/>
            <a:ext cx="1440160" cy="215444"/>
          </a:xfrm>
          <a:prstGeom prst="rect">
            <a:avLst/>
          </a:prstGeom>
        </p:spPr>
        <p:txBody>
          <a:bodyPr wrap="square">
            <a:spAutoFit/>
          </a:bodyPr>
          <a:lstStyle/>
          <a:p>
            <a:r>
              <a:rPr lang="sv-SE" sz="800"/>
              <a:t>Illustration: Kjell Ström</a:t>
            </a:r>
          </a:p>
        </p:txBody>
      </p:sp>
    </p:spTree>
    <p:extLst>
      <p:ext uri="{BB962C8B-B14F-4D97-AF65-F5344CB8AC3E}">
        <p14:creationId xmlns:p14="http://schemas.microsoft.com/office/powerpoint/2010/main" val="31659436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9EA9462B-C642-B64C-845A-0741C982D0F3}"/>
              </a:ext>
            </a:extLst>
          </p:cNvPr>
          <p:cNvSpPr>
            <a:spLocks noGrp="1"/>
          </p:cNvSpPr>
          <p:nvPr>
            <p:ph type="ftr" sz="quarter" idx="11"/>
          </p:nvPr>
        </p:nvSpPr>
        <p:spPr>
          <a:xfrm>
            <a:off x="323528" y="4869726"/>
            <a:ext cx="3086100" cy="273844"/>
          </a:xfrm>
        </p:spPr>
        <p:txBody>
          <a:bodyPr anchor="ctr">
            <a:normAutofit/>
          </a:bodyPr>
          <a:lstStyle/>
          <a:p>
            <a:pPr algn="l">
              <a:spcAft>
                <a:spcPts val="600"/>
              </a:spcAft>
            </a:pPr>
            <a:r>
              <a:rPr lang="sv-SE"/>
              <a:t>NATURVÅRDSVERKET | SWEDISH ENVIRONMENTAL PROTECTION AGENCY</a:t>
            </a:r>
          </a:p>
        </p:txBody>
      </p:sp>
      <p:sp>
        <p:nvSpPr>
          <p:cNvPr id="3" name="Platshållare för bildnummer 2">
            <a:extLst>
              <a:ext uri="{FF2B5EF4-FFF2-40B4-BE49-F238E27FC236}">
                <a16:creationId xmlns:a16="http://schemas.microsoft.com/office/drawing/2014/main" id="{1465DDB5-DE40-0B4E-AC87-9680401E4820}"/>
              </a:ext>
            </a:extLst>
          </p:cNvPr>
          <p:cNvSpPr>
            <a:spLocks noGrp="1"/>
          </p:cNvSpPr>
          <p:nvPr>
            <p:ph type="sldNum" sz="quarter" idx="12"/>
          </p:nvPr>
        </p:nvSpPr>
        <p:spPr>
          <a:xfrm>
            <a:off x="6835080" y="4906232"/>
            <a:ext cx="2057400" cy="273844"/>
          </a:xfrm>
        </p:spPr>
        <p:txBody>
          <a:bodyPr anchor="ctr">
            <a:normAutofit/>
          </a:bodyPr>
          <a:lstStyle/>
          <a:p>
            <a:pPr>
              <a:spcAft>
                <a:spcPts val="600"/>
              </a:spcAft>
            </a:pPr>
            <a:fld id="{1844E2AD-2CA4-4022-8F3B-D585D66E2E30}" type="slidenum">
              <a:rPr lang="sv-SE" smtClean="0"/>
              <a:pPr>
                <a:spcAft>
                  <a:spcPts val="600"/>
                </a:spcAft>
              </a:pPr>
              <a:t>9</a:t>
            </a:fld>
            <a:endParaRPr lang="sv-SE"/>
          </a:p>
        </p:txBody>
      </p:sp>
      <p:sp>
        <p:nvSpPr>
          <p:cNvPr id="11" name="Rubrik 10">
            <a:extLst>
              <a:ext uri="{FF2B5EF4-FFF2-40B4-BE49-F238E27FC236}">
                <a16:creationId xmlns:a16="http://schemas.microsoft.com/office/drawing/2014/main" id="{14778906-B789-C447-89E3-634A10D9BBB4}"/>
              </a:ext>
            </a:extLst>
          </p:cNvPr>
          <p:cNvSpPr>
            <a:spLocks noGrp="1"/>
          </p:cNvSpPr>
          <p:nvPr>
            <p:ph type="title"/>
          </p:nvPr>
        </p:nvSpPr>
        <p:spPr>
          <a:xfrm>
            <a:off x="323528" y="267494"/>
            <a:ext cx="8568952" cy="730772"/>
          </a:xfrm>
        </p:spPr>
        <p:txBody>
          <a:bodyPr anchor="t">
            <a:normAutofit/>
          </a:bodyPr>
          <a:lstStyle/>
          <a:p>
            <a:r>
              <a:rPr lang="sv-SE"/>
              <a:t>Ekosystemen kan bidra med många tjänster</a:t>
            </a:r>
          </a:p>
        </p:txBody>
      </p:sp>
      <p:pic>
        <p:nvPicPr>
          <p:cNvPr id="15" name="Platshållare för innehåll 9">
            <a:extLst>
              <a:ext uri="{FF2B5EF4-FFF2-40B4-BE49-F238E27FC236}">
                <a16:creationId xmlns:a16="http://schemas.microsoft.com/office/drawing/2014/main" id="{85FC108E-A74C-4387-ACFC-4FBBC99705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6861" y="1203563"/>
            <a:ext cx="6862286" cy="3396832"/>
          </a:xfrm>
          <a:prstGeom prst="rect">
            <a:avLst/>
          </a:prstGeom>
          <a:noFill/>
        </p:spPr>
      </p:pic>
      <p:sp>
        <p:nvSpPr>
          <p:cNvPr id="6" name="Rektangel 5">
            <a:extLst>
              <a:ext uri="{FF2B5EF4-FFF2-40B4-BE49-F238E27FC236}">
                <a16:creationId xmlns:a16="http://schemas.microsoft.com/office/drawing/2014/main" id="{78DFBBDB-3642-4C09-92A2-43BE8E1C3A60}"/>
              </a:ext>
            </a:extLst>
          </p:cNvPr>
          <p:cNvSpPr/>
          <p:nvPr/>
        </p:nvSpPr>
        <p:spPr>
          <a:xfrm>
            <a:off x="7596336" y="4690788"/>
            <a:ext cx="2103048" cy="215444"/>
          </a:xfrm>
          <a:prstGeom prst="rect">
            <a:avLst/>
          </a:prstGeom>
        </p:spPr>
        <p:txBody>
          <a:bodyPr wrap="square">
            <a:spAutoFit/>
          </a:bodyPr>
          <a:lstStyle/>
          <a:p>
            <a:r>
              <a:rPr lang="sv-SE" sz="800"/>
              <a:t>Illustration: Jakob Robertsson</a:t>
            </a:r>
          </a:p>
        </p:txBody>
      </p:sp>
    </p:spTree>
    <p:extLst>
      <p:ext uri="{BB962C8B-B14F-4D97-AF65-F5344CB8AC3E}">
        <p14:creationId xmlns:p14="http://schemas.microsoft.com/office/powerpoint/2010/main" val="2275659968"/>
      </p:ext>
    </p:extLst>
  </p:cSld>
  <p:clrMapOvr>
    <a:masterClrMapping/>
  </p:clrMapOvr>
</p:sld>
</file>

<file path=ppt/theme/theme1.xml><?xml version="1.0" encoding="utf-8"?>
<a:theme xmlns:a="http://schemas.openxmlformats.org/drawingml/2006/main" name="Office-tema">
  <a:themeElements>
    <a:clrScheme name="NV 2021 ljust tema">
      <a:dk1>
        <a:srgbClr val="000000"/>
      </a:dk1>
      <a:lt1>
        <a:srgbClr val="FFFFFF"/>
      </a:lt1>
      <a:dk2>
        <a:srgbClr val="003366"/>
      </a:dk2>
      <a:lt2>
        <a:srgbClr val="FFFFFF"/>
      </a:lt2>
      <a:accent1>
        <a:srgbClr val="ACCFDB"/>
      </a:accent1>
      <a:accent2>
        <a:srgbClr val="003366"/>
      </a:accent2>
      <a:accent3>
        <a:srgbClr val="9B6C17"/>
      </a:accent3>
      <a:accent4>
        <a:srgbClr val="0614FF"/>
      </a:accent4>
      <a:accent5>
        <a:srgbClr val="34A775"/>
      </a:accent5>
      <a:accent6>
        <a:srgbClr val="02FEAF"/>
      </a:accent6>
      <a:hlink>
        <a:srgbClr val="0000FF"/>
      </a:hlink>
      <a:folHlink>
        <a:srgbClr val="800080"/>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C0A865-D319-42C4-B13A-F4C84902F503}" vid="{B286DC93-CA60-4664-8188-06695C9652EF}"/>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F5B222050FCBA64E92BD98E0731DD3B0" ma:contentTypeVersion="3" ma:contentTypeDescription="Skapa ett nytt dokument." ma:contentTypeScope="" ma:versionID="4eb913c190c14e1ff7d4f71c8665a462">
  <xsd:schema xmlns:xsd="http://www.w3.org/2001/XMLSchema" xmlns:xs="http://www.w3.org/2001/XMLSchema" xmlns:p="http://schemas.microsoft.com/office/2006/metadata/properties" xmlns:ns2="bf527bf6-d10d-424b-9abe-84d139d813b2" targetNamespace="http://schemas.microsoft.com/office/2006/metadata/properties" ma:root="true" ma:fieldsID="4f41bd86856842aafd9913af128280dd" ns2:_="">
    <xsd:import namespace="bf527bf6-d10d-424b-9abe-84d139d813b2"/>
    <xsd:element name="properties">
      <xsd:complexType>
        <xsd:sequence>
          <xsd:element name="documentManagement">
            <xsd:complexType>
              <xsd:all>
                <xsd:element ref="ns2:MediaServiceMetadata" minOccurs="0"/>
                <xsd:element ref="ns2:MediaServiceFastMetadata"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527bf6-d10d-424b-9abe-84d139d813b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5ECECC-75DE-4A34-84FA-F2F5F661CC60}">
  <ds:schemaRefs>
    <ds:schemaRef ds:uri="bf527bf6-d10d-424b-9abe-84d139d813b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2CB24BE-1994-42D7-934F-3A9B6A7FD7F5}">
  <ds:schemaRefs>
    <ds:schemaRef ds:uri="bf527bf6-d10d-424b-9abe-84d139d813b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A9C105A-D797-4A9E-BD4C-49B7D5D7857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exempelpresentation</Template>
  <TotalTime>4424</TotalTime>
  <Words>3461</Words>
  <Application>Microsoft Office PowerPoint</Application>
  <PresentationFormat>Bildspel på skärmen (16:9)</PresentationFormat>
  <Paragraphs>278</Paragraphs>
  <Slides>20</Slides>
  <Notes>19</Notes>
  <HiddenSlides>0</HiddenSlides>
  <MMClips>0</MMClips>
  <ScaleCrop>false</ScaleCrop>
  <HeadingPairs>
    <vt:vector size="6" baseType="variant">
      <vt:variant>
        <vt:lpstr>Använt teckensnitt</vt:lpstr>
      </vt:variant>
      <vt:variant>
        <vt:i4>2</vt:i4>
      </vt:variant>
      <vt:variant>
        <vt:lpstr>Tema</vt:lpstr>
      </vt:variant>
      <vt:variant>
        <vt:i4>1</vt:i4>
      </vt:variant>
      <vt:variant>
        <vt:lpstr>Bildrubriker</vt:lpstr>
      </vt:variant>
      <vt:variant>
        <vt:i4>20</vt:i4>
      </vt:variant>
    </vt:vector>
  </HeadingPairs>
  <TitlesOfParts>
    <vt:vector size="23" baseType="lpstr">
      <vt:lpstr>Arial</vt:lpstr>
      <vt:lpstr>Times New Roman</vt:lpstr>
      <vt:lpstr>Office-tema</vt:lpstr>
      <vt:lpstr>Om ekosystemtjänster</vt:lpstr>
      <vt:lpstr>PowerPoint-presentation</vt:lpstr>
      <vt:lpstr>PowerPoint-presentation</vt:lpstr>
      <vt:lpstr>Vad är ekosystemtjänster? </vt:lpstr>
      <vt:lpstr>Vad är ekosystemtjänster? Några exempel:</vt:lpstr>
      <vt:lpstr>Från ekosystem till välfärd och välbefinnande </vt:lpstr>
      <vt:lpstr>Allt som naturen ger är inte ekosystemtjänster </vt:lpstr>
      <vt:lpstr>Biologisk mångfald och grön infrastruktur – grunden för ekosystemtjänsterna </vt:lpstr>
      <vt:lpstr>Ekosystemen kan bidra med många tjänster</vt:lpstr>
      <vt:lpstr>Ekosystemen och ekosystemtjänsterna är hotade </vt:lpstr>
      <vt:lpstr>Avvägningar mellan ekosystemtjänster</vt:lpstr>
      <vt:lpstr>Mål kopplade till ekosystemtjänster</vt:lpstr>
      <vt:lpstr>Varför beakta ekosystemtjänster?</vt:lpstr>
      <vt:lpstr>Hur beakta ekosystemtjänster? </vt:lpstr>
      <vt:lpstr>Tips och framgångsfaktorer</vt:lpstr>
      <vt:lpstr>Ekosystemtjänster kan anses vara beaktade när… </vt:lpstr>
      <vt:lpstr>Naturvårdsverkets arbete med  ekosystemtjänster</vt:lpstr>
      <vt:lpstr>Kommunikationskanaler och material</vt:lpstr>
      <vt:lpstr>Hur gå vidare? </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 sikte på framtiden</dc:title>
  <dc:creator>Berg, Märta</dc:creator>
  <cp:lastModifiedBy>Berg, Märta</cp:lastModifiedBy>
  <cp:revision>4</cp:revision>
  <dcterms:created xsi:type="dcterms:W3CDTF">2021-04-01T15:40:48Z</dcterms:created>
  <dcterms:modified xsi:type="dcterms:W3CDTF">2022-04-07T12:06:45Z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0x010100F5B222050FCBA64E92BD98E0731DD3B0</vt:lpwstr>
  </property>
</Properties>
</file>