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320" r:id="rId5"/>
    <p:sldId id="382" r:id="rId6"/>
    <p:sldId id="375" r:id="rId7"/>
    <p:sldId id="391" r:id="rId8"/>
    <p:sldId id="322" r:id="rId9"/>
    <p:sldId id="323" r:id="rId10"/>
    <p:sldId id="314" r:id="rId11"/>
    <p:sldId id="325" r:id="rId12"/>
    <p:sldId id="315" r:id="rId13"/>
    <p:sldId id="327" r:id="rId14"/>
    <p:sldId id="392" r:id="rId15"/>
    <p:sldId id="390" r:id="rId16"/>
    <p:sldId id="269" r:id="rId17"/>
    <p:sldId id="329" r:id="rId18"/>
    <p:sldId id="304" r:id="rId19"/>
    <p:sldId id="331" r:id="rId20"/>
    <p:sldId id="271" r:id="rId21"/>
    <p:sldId id="333" r:id="rId22"/>
    <p:sldId id="393" r:id="rId23"/>
    <p:sldId id="397" r:id="rId24"/>
    <p:sldId id="258" r:id="rId25"/>
    <p:sldId id="337" r:id="rId26"/>
    <p:sldId id="259" r:id="rId27"/>
    <p:sldId id="339" r:id="rId28"/>
    <p:sldId id="260" r:id="rId29"/>
    <p:sldId id="341" r:id="rId30"/>
    <p:sldId id="394" r:id="rId31"/>
    <p:sldId id="398" r:id="rId32"/>
    <p:sldId id="309" r:id="rId33"/>
    <p:sldId id="344" r:id="rId34"/>
    <p:sldId id="310" r:id="rId35"/>
    <p:sldId id="311" r:id="rId36"/>
    <p:sldId id="348" r:id="rId37"/>
    <p:sldId id="395" r:id="rId38"/>
    <p:sldId id="399" r:id="rId39"/>
    <p:sldId id="317" r:id="rId40"/>
    <p:sldId id="318" r:id="rId41"/>
    <p:sldId id="319" r:id="rId42"/>
    <p:sldId id="353" r:id="rId43"/>
    <p:sldId id="396" r:id="rId44"/>
    <p:sldId id="400" r:id="rId45"/>
    <p:sldId id="306" r:id="rId46"/>
    <p:sldId id="355" r:id="rId47"/>
    <p:sldId id="277" r:id="rId48"/>
    <p:sldId id="358" r:id="rId49"/>
    <p:sldId id="307" r:id="rId50"/>
    <p:sldId id="401" r:id="rId51"/>
    <p:sldId id="361" r:id="rId5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ighäll, Eva" initials="SE" lastIdx="3" clrIdx="0">
    <p:extLst>
      <p:ext uri="{19B8F6BF-5375-455C-9EA6-DF929625EA0E}">
        <p15:presenceInfo xmlns:p15="http://schemas.microsoft.com/office/powerpoint/2012/main" userId="S::Eva.Stighall@naturvardsverket.se::4cd88aff-aa31-4145-89e3-a7909a558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88D"/>
    <a:srgbClr val="546D5D"/>
    <a:srgbClr val="ECECEC"/>
    <a:srgbClr val="F8E2D6"/>
    <a:srgbClr val="015643"/>
    <a:srgbClr val="C7902D"/>
    <a:srgbClr val="F16036"/>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1DE75-9110-4DEF-A87E-8696FD92B9EE}" v="13" dt="2022-03-25T15:20:31.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37" autoAdjust="0"/>
    <p:restoredTop sz="94660"/>
  </p:normalViewPr>
  <p:slideViewPr>
    <p:cSldViewPr snapToGrid="0">
      <p:cViewPr varScale="1">
        <p:scale>
          <a:sx n="72" d="100"/>
          <a:sy n="72" d="100"/>
        </p:scale>
        <p:origin x="22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omster, Åsa" userId="0b39549d-fe83-4de9-9329-261dd0dae9ee" providerId="ADAL" clId="{3F81DE75-9110-4DEF-A87E-8696FD92B9EE}"/>
    <pc:docChg chg="undo custSel addSld delSld modSld">
      <pc:chgData name="Blomster, Åsa" userId="0b39549d-fe83-4de9-9329-261dd0dae9ee" providerId="ADAL" clId="{3F81DE75-9110-4DEF-A87E-8696FD92B9EE}" dt="2022-03-25T15:22:40.979" v="158" actId="20577"/>
      <pc:docMkLst>
        <pc:docMk/>
      </pc:docMkLst>
      <pc:sldChg chg="modSp mod">
        <pc:chgData name="Blomster, Åsa" userId="0b39549d-fe83-4de9-9329-261dd0dae9ee" providerId="ADAL" clId="{3F81DE75-9110-4DEF-A87E-8696FD92B9EE}" dt="2022-03-25T14:47:25.439" v="16" actId="20577"/>
        <pc:sldMkLst>
          <pc:docMk/>
          <pc:sldMk cId="3588401486" sldId="258"/>
        </pc:sldMkLst>
        <pc:spChg chg="mod">
          <ac:chgData name="Blomster, Åsa" userId="0b39549d-fe83-4de9-9329-261dd0dae9ee" providerId="ADAL" clId="{3F81DE75-9110-4DEF-A87E-8696FD92B9EE}" dt="2022-03-25T14:47:25.439" v="16" actId="20577"/>
          <ac:spMkLst>
            <pc:docMk/>
            <pc:sldMk cId="3588401486" sldId="258"/>
            <ac:spMk id="5" creationId="{444AD584-E80D-4A78-8E0E-458341336E95}"/>
          </ac:spMkLst>
        </pc:spChg>
      </pc:sldChg>
      <pc:sldChg chg="addSp delSp modSp mod">
        <pc:chgData name="Blomster, Åsa" userId="0b39549d-fe83-4de9-9329-261dd0dae9ee" providerId="ADAL" clId="{3F81DE75-9110-4DEF-A87E-8696FD92B9EE}" dt="2022-03-25T15:19:23.544" v="112" actId="27636"/>
        <pc:sldMkLst>
          <pc:docMk/>
          <pc:sldMk cId="3593806230" sldId="307"/>
        </pc:sldMkLst>
        <pc:spChg chg="add del mod">
          <ac:chgData name="Blomster, Åsa" userId="0b39549d-fe83-4de9-9329-261dd0dae9ee" providerId="ADAL" clId="{3F81DE75-9110-4DEF-A87E-8696FD92B9EE}" dt="2022-03-25T15:14:36.899" v="96"/>
          <ac:spMkLst>
            <pc:docMk/>
            <pc:sldMk cId="3593806230" sldId="307"/>
            <ac:spMk id="2" creationId="{4702BBDE-C778-4FFD-8FFF-3E7F05AF890C}"/>
          </ac:spMkLst>
        </pc:spChg>
        <pc:spChg chg="mod">
          <ac:chgData name="Blomster, Åsa" userId="0b39549d-fe83-4de9-9329-261dd0dae9ee" providerId="ADAL" clId="{3F81DE75-9110-4DEF-A87E-8696FD92B9EE}" dt="2022-03-25T15:19:23.544" v="112" actId="27636"/>
          <ac:spMkLst>
            <pc:docMk/>
            <pc:sldMk cId="3593806230" sldId="307"/>
            <ac:spMk id="3" creationId="{6F072F82-FA6A-43B1-9DEE-C39E2602DD5D}"/>
          </ac:spMkLst>
        </pc:spChg>
        <pc:spChg chg="add mod">
          <ac:chgData name="Blomster, Åsa" userId="0b39549d-fe83-4de9-9329-261dd0dae9ee" providerId="ADAL" clId="{3F81DE75-9110-4DEF-A87E-8696FD92B9EE}" dt="2022-03-25T15:14:54.110" v="98"/>
          <ac:spMkLst>
            <pc:docMk/>
            <pc:sldMk cId="3593806230" sldId="307"/>
            <ac:spMk id="6" creationId="{730EB0BE-E641-45C6-B56B-A3860C49F9AD}"/>
          </ac:spMkLst>
        </pc:spChg>
      </pc:sldChg>
      <pc:sldChg chg="delSp modSp add del mod">
        <pc:chgData name="Blomster, Åsa" userId="0b39549d-fe83-4de9-9329-261dd0dae9ee" providerId="ADAL" clId="{3F81DE75-9110-4DEF-A87E-8696FD92B9EE}" dt="2022-03-25T14:56:18.927" v="81" actId="255"/>
        <pc:sldMkLst>
          <pc:docMk/>
          <pc:sldMk cId="1619501649" sldId="310"/>
        </pc:sldMkLst>
        <pc:spChg chg="mod">
          <ac:chgData name="Blomster, Åsa" userId="0b39549d-fe83-4de9-9329-261dd0dae9ee" providerId="ADAL" clId="{3F81DE75-9110-4DEF-A87E-8696FD92B9EE}" dt="2022-03-25T14:56:18.927" v="81" actId="255"/>
          <ac:spMkLst>
            <pc:docMk/>
            <pc:sldMk cId="1619501649" sldId="310"/>
            <ac:spMk id="3" creationId="{C78E1D5F-8077-4870-A3CE-A559FED9F6F5}"/>
          </ac:spMkLst>
        </pc:spChg>
        <pc:spChg chg="del">
          <ac:chgData name="Blomster, Åsa" userId="0b39549d-fe83-4de9-9329-261dd0dae9ee" providerId="ADAL" clId="{3F81DE75-9110-4DEF-A87E-8696FD92B9EE}" dt="2022-03-25T14:55:22.517" v="73" actId="478"/>
          <ac:spMkLst>
            <pc:docMk/>
            <pc:sldMk cId="1619501649" sldId="310"/>
            <ac:spMk id="4" creationId="{0A3377E3-9561-8546-A0A5-AD6B4E669C41}"/>
          </ac:spMkLst>
        </pc:spChg>
      </pc:sldChg>
      <pc:sldChg chg="addSp delSp modSp mod">
        <pc:chgData name="Blomster, Åsa" userId="0b39549d-fe83-4de9-9329-261dd0dae9ee" providerId="ADAL" clId="{3F81DE75-9110-4DEF-A87E-8696FD92B9EE}" dt="2022-03-25T15:20:56.432" v="153" actId="478"/>
        <pc:sldMkLst>
          <pc:docMk/>
          <pc:sldMk cId="1293462651" sldId="318"/>
        </pc:sldMkLst>
        <pc:cxnChg chg="add del mod">
          <ac:chgData name="Blomster, Åsa" userId="0b39549d-fe83-4de9-9329-261dd0dae9ee" providerId="ADAL" clId="{3F81DE75-9110-4DEF-A87E-8696FD92B9EE}" dt="2022-03-25T15:20:56.432" v="153" actId="478"/>
          <ac:cxnSpMkLst>
            <pc:docMk/>
            <pc:sldMk cId="1293462651" sldId="318"/>
            <ac:cxnSpMk id="7" creationId="{75C94061-E32A-4A2E-8B45-ABA9DBE78549}"/>
          </ac:cxnSpMkLst>
        </pc:cxnChg>
      </pc:sldChg>
      <pc:sldChg chg="modSp mod">
        <pc:chgData name="Blomster, Åsa" userId="0b39549d-fe83-4de9-9329-261dd0dae9ee" providerId="ADAL" clId="{3F81DE75-9110-4DEF-A87E-8696FD92B9EE}" dt="2022-03-25T14:46:16.902" v="14" actId="20577"/>
        <pc:sldMkLst>
          <pc:docMk/>
          <pc:sldMk cId="860777030" sldId="333"/>
        </pc:sldMkLst>
        <pc:spChg chg="mod">
          <ac:chgData name="Blomster, Åsa" userId="0b39549d-fe83-4de9-9329-261dd0dae9ee" providerId="ADAL" clId="{3F81DE75-9110-4DEF-A87E-8696FD92B9EE}" dt="2022-03-25T14:46:16.902" v="14" actId="20577"/>
          <ac:spMkLst>
            <pc:docMk/>
            <pc:sldMk cId="860777030" sldId="333"/>
            <ac:spMk id="5" creationId="{53259004-2A4F-A841-BEC8-D6C88264BB4F}"/>
          </ac:spMkLst>
        </pc:spChg>
      </pc:sldChg>
      <pc:sldChg chg="modSp mod">
        <pc:chgData name="Blomster, Åsa" userId="0b39549d-fe83-4de9-9329-261dd0dae9ee" providerId="ADAL" clId="{3F81DE75-9110-4DEF-A87E-8696FD92B9EE}" dt="2022-03-25T14:48:08.595" v="43" actId="20577"/>
        <pc:sldMkLst>
          <pc:docMk/>
          <pc:sldMk cId="3484853599" sldId="339"/>
        </pc:sldMkLst>
        <pc:spChg chg="mod">
          <ac:chgData name="Blomster, Åsa" userId="0b39549d-fe83-4de9-9329-261dd0dae9ee" providerId="ADAL" clId="{3F81DE75-9110-4DEF-A87E-8696FD92B9EE}" dt="2022-03-25T14:48:08.595" v="43" actId="20577"/>
          <ac:spMkLst>
            <pc:docMk/>
            <pc:sldMk cId="3484853599" sldId="339"/>
            <ac:spMk id="5" creationId="{FF951AE6-7BD6-0540-9A47-EBB86DC652E2}"/>
          </ac:spMkLst>
        </pc:spChg>
      </pc:sldChg>
      <pc:sldChg chg="modSp mod">
        <pc:chgData name="Blomster, Åsa" userId="0b39549d-fe83-4de9-9329-261dd0dae9ee" providerId="ADAL" clId="{3F81DE75-9110-4DEF-A87E-8696FD92B9EE}" dt="2022-03-25T14:48:29.925" v="44" actId="6549"/>
        <pc:sldMkLst>
          <pc:docMk/>
          <pc:sldMk cId="3261823784" sldId="341"/>
        </pc:sldMkLst>
        <pc:spChg chg="mod">
          <ac:chgData name="Blomster, Åsa" userId="0b39549d-fe83-4de9-9329-261dd0dae9ee" providerId="ADAL" clId="{3F81DE75-9110-4DEF-A87E-8696FD92B9EE}" dt="2022-03-25T14:48:29.925" v="44" actId="6549"/>
          <ac:spMkLst>
            <pc:docMk/>
            <pc:sldMk cId="3261823784" sldId="341"/>
            <ac:spMk id="5" creationId="{1D47D3DA-5D60-1B42-9B78-AF6FC6EE9672}"/>
          </ac:spMkLst>
        </pc:spChg>
      </pc:sldChg>
      <pc:sldChg chg="delSp modSp del mod">
        <pc:chgData name="Blomster, Åsa" userId="0b39549d-fe83-4de9-9329-261dd0dae9ee" providerId="ADAL" clId="{3F81DE75-9110-4DEF-A87E-8696FD92B9EE}" dt="2022-03-25T14:55:57.576" v="80" actId="2696"/>
        <pc:sldMkLst>
          <pc:docMk/>
          <pc:sldMk cId="794727336" sldId="346"/>
        </pc:sldMkLst>
        <pc:spChg chg="del mod">
          <ac:chgData name="Blomster, Åsa" userId="0b39549d-fe83-4de9-9329-261dd0dae9ee" providerId="ADAL" clId="{3F81DE75-9110-4DEF-A87E-8696FD92B9EE}" dt="2022-03-25T14:55:16.253" v="70"/>
          <ac:spMkLst>
            <pc:docMk/>
            <pc:sldMk cId="794727336" sldId="346"/>
            <ac:spMk id="5" creationId="{EBEFC277-B0B7-5744-8A3E-7762FD99BA35}"/>
          </ac:spMkLst>
        </pc:spChg>
      </pc:sldChg>
      <pc:sldChg chg="modSp mod">
        <pc:chgData name="Blomster, Åsa" userId="0b39549d-fe83-4de9-9329-261dd0dae9ee" providerId="ADAL" clId="{3F81DE75-9110-4DEF-A87E-8696FD92B9EE}" dt="2022-03-25T14:53:54.861" v="66" actId="20577"/>
        <pc:sldMkLst>
          <pc:docMk/>
          <pc:sldMk cId="3824589216" sldId="348"/>
        </pc:sldMkLst>
        <pc:spChg chg="mod">
          <ac:chgData name="Blomster, Åsa" userId="0b39549d-fe83-4de9-9329-261dd0dae9ee" providerId="ADAL" clId="{3F81DE75-9110-4DEF-A87E-8696FD92B9EE}" dt="2022-03-25T14:53:54.861" v="66" actId="20577"/>
          <ac:spMkLst>
            <pc:docMk/>
            <pc:sldMk cId="3824589216" sldId="348"/>
            <ac:spMk id="5" creationId="{5C8374E3-4A8C-C045-A7CE-7D10873144F7}"/>
          </ac:spMkLst>
        </pc:spChg>
      </pc:sldChg>
      <pc:sldChg chg="modSp mod">
        <pc:chgData name="Blomster, Åsa" userId="0b39549d-fe83-4de9-9329-261dd0dae9ee" providerId="ADAL" clId="{3F81DE75-9110-4DEF-A87E-8696FD92B9EE}" dt="2022-03-25T15:13:29.805" v="94" actId="20577"/>
        <pc:sldMkLst>
          <pc:docMk/>
          <pc:sldMk cId="2343546057" sldId="355"/>
        </pc:sldMkLst>
        <pc:spChg chg="mod">
          <ac:chgData name="Blomster, Åsa" userId="0b39549d-fe83-4de9-9329-261dd0dae9ee" providerId="ADAL" clId="{3F81DE75-9110-4DEF-A87E-8696FD92B9EE}" dt="2022-03-25T15:13:29.805" v="94" actId="20577"/>
          <ac:spMkLst>
            <pc:docMk/>
            <pc:sldMk cId="2343546057" sldId="355"/>
            <ac:spMk id="5" creationId="{47082ACA-A01E-DE4A-B247-39CE3FBC46C1}"/>
          </ac:spMkLst>
        </pc:spChg>
      </pc:sldChg>
      <pc:sldChg chg="modSp mod">
        <pc:chgData name="Blomster, Åsa" userId="0b39549d-fe83-4de9-9329-261dd0dae9ee" providerId="ADAL" clId="{3F81DE75-9110-4DEF-A87E-8696FD92B9EE}" dt="2022-03-25T14:44:39.628" v="8" actId="20577"/>
        <pc:sldMkLst>
          <pc:docMk/>
          <pc:sldMk cId="2590084994" sldId="390"/>
        </pc:sldMkLst>
        <pc:spChg chg="mod">
          <ac:chgData name="Blomster, Åsa" userId="0b39549d-fe83-4de9-9329-261dd0dae9ee" providerId="ADAL" clId="{3F81DE75-9110-4DEF-A87E-8696FD92B9EE}" dt="2022-03-25T14:44:39.628" v="8" actId="20577"/>
          <ac:spMkLst>
            <pc:docMk/>
            <pc:sldMk cId="2590084994" sldId="390"/>
            <ac:spMk id="20" creationId="{1524B133-1CB7-0E44-90E9-2B95144C2840}"/>
          </ac:spMkLst>
        </pc:spChg>
      </pc:sldChg>
      <pc:sldChg chg="modSp mod">
        <pc:chgData name="Blomster, Åsa" userId="0b39549d-fe83-4de9-9329-261dd0dae9ee" providerId="ADAL" clId="{3F81DE75-9110-4DEF-A87E-8696FD92B9EE}" dt="2022-03-25T15:22:40.979" v="158" actId="20577"/>
        <pc:sldMkLst>
          <pc:docMk/>
          <pc:sldMk cId="2716585988" sldId="400"/>
        </pc:sldMkLst>
        <pc:spChg chg="mod">
          <ac:chgData name="Blomster, Åsa" userId="0b39549d-fe83-4de9-9329-261dd0dae9ee" providerId="ADAL" clId="{3F81DE75-9110-4DEF-A87E-8696FD92B9EE}" dt="2022-03-25T15:12:19.320" v="89" actId="20577"/>
          <ac:spMkLst>
            <pc:docMk/>
            <pc:sldMk cId="2716585988" sldId="400"/>
            <ac:spMk id="18" creationId="{3ADD8FD6-4211-AB47-96FC-B2A9B2617A94}"/>
          </ac:spMkLst>
        </pc:spChg>
        <pc:spChg chg="mod">
          <ac:chgData name="Blomster, Åsa" userId="0b39549d-fe83-4de9-9329-261dd0dae9ee" providerId="ADAL" clId="{3F81DE75-9110-4DEF-A87E-8696FD92B9EE}" dt="2022-03-25T15:22:40.979" v="158" actId="20577"/>
          <ac:spMkLst>
            <pc:docMk/>
            <pc:sldMk cId="2716585988" sldId="400"/>
            <ac:spMk id="19" creationId="{FA766D3E-4602-C24C-9154-607F05A8ACF9}"/>
          </ac:spMkLst>
        </pc:spChg>
      </pc:sldChg>
      <pc:sldChg chg="addSp modSp add mod">
        <pc:chgData name="Blomster, Åsa" userId="0b39549d-fe83-4de9-9329-261dd0dae9ee" providerId="ADAL" clId="{3F81DE75-9110-4DEF-A87E-8696FD92B9EE}" dt="2022-03-25T15:20:07.159" v="151" actId="20577"/>
        <pc:sldMkLst>
          <pc:docMk/>
          <pc:sldMk cId="3922627392" sldId="401"/>
        </pc:sldMkLst>
        <pc:spChg chg="mod">
          <ac:chgData name="Blomster, Åsa" userId="0b39549d-fe83-4de9-9329-261dd0dae9ee" providerId="ADAL" clId="{3F81DE75-9110-4DEF-A87E-8696FD92B9EE}" dt="2022-03-25T15:20:07.159" v="151" actId="20577"/>
          <ac:spMkLst>
            <pc:docMk/>
            <pc:sldMk cId="3922627392" sldId="401"/>
            <ac:spMk id="3" creationId="{6F072F82-FA6A-43B1-9DEE-C39E2602DD5D}"/>
          </ac:spMkLst>
        </pc:spChg>
        <pc:cxnChg chg="add mod">
          <ac:chgData name="Blomster, Åsa" userId="0b39549d-fe83-4de9-9329-261dd0dae9ee" providerId="ADAL" clId="{3F81DE75-9110-4DEF-A87E-8696FD92B9EE}" dt="2022-03-25T15:15:03.286" v="99"/>
          <ac:cxnSpMkLst>
            <pc:docMk/>
            <pc:sldMk cId="3922627392" sldId="401"/>
            <ac:cxnSpMk id="6" creationId="{5A8EEF2E-C6BF-4E80-8632-C31631BDD2A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49904-6C84-48A2-A5CD-CD64289887C1}" type="datetimeFigureOut">
              <a:rPr lang="sv-SE" smtClean="0"/>
              <a:t>2022-03-25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EB03C-2984-409B-993B-8406C65E9B87}" type="slidenum">
              <a:rPr lang="sv-SE" smtClean="0"/>
              <a:t>‹#›</a:t>
            </a:fld>
            <a:endParaRPr lang="sv-SE"/>
          </a:p>
        </p:txBody>
      </p:sp>
    </p:spTree>
    <p:extLst>
      <p:ext uri="{BB962C8B-B14F-4D97-AF65-F5344CB8AC3E}">
        <p14:creationId xmlns:p14="http://schemas.microsoft.com/office/powerpoint/2010/main" val="117050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29BCECF1-838F-40DC-9072-DF4E755C40E9}" type="slidenum">
              <a:rPr lang="sv-SE" smtClean="0"/>
              <a:t>36</a:t>
            </a:fld>
            <a:endParaRPr lang="sv-SE"/>
          </a:p>
        </p:txBody>
      </p:sp>
    </p:spTree>
    <p:extLst>
      <p:ext uri="{BB962C8B-B14F-4D97-AF65-F5344CB8AC3E}">
        <p14:creationId xmlns:p14="http://schemas.microsoft.com/office/powerpoint/2010/main" val="202910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38677D-6E65-477E-9542-62D828012AA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6987EDE-2162-424E-9A90-6441714629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35BABBC-F182-462F-8954-C1B61289C914}"/>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5" name="Platshållare för sidfot 4">
            <a:extLst>
              <a:ext uri="{FF2B5EF4-FFF2-40B4-BE49-F238E27FC236}">
                <a16:creationId xmlns:a16="http://schemas.microsoft.com/office/drawing/2014/main" id="{58C57369-E4FE-4F17-A809-42A5768F083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8B8CEF4-F5C3-4471-ACC4-E3158E9CCAD9}"/>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407994592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78A8AE-2BFA-4C70-9D6F-A38F812187C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96876DA-9495-403C-BBA4-0BB2F262C13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372D46E-0C8E-4890-B70C-D80BE8A96F90}"/>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5" name="Platshållare för sidfot 4">
            <a:extLst>
              <a:ext uri="{FF2B5EF4-FFF2-40B4-BE49-F238E27FC236}">
                <a16:creationId xmlns:a16="http://schemas.microsoft.com/office/drawing/2014/main" id="{E7CEAD0F-3EBD-440B-8DE8-7F7CFD50650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E66C025-753C-4F19-9E7E-99811D37A4BE}"/>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358507368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9181651-F7C9-42E9-A183-A94BABC1AB63}"/>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E541EC1-B735-4ADF-BAA7-FE6BF169511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C8492F8A-CD29-445C-B65E-5A0179D39770}"/>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5" name="Platshållare för sidfot 4">
            <a:extLst>
              <a:ext uri="{FF2B5EF4-FFF2-40B4-BE49-F238E27FC236}">
                <a16:creationId xmlns:a16="http://schemas.microsoft.com/office/drawing/2014/main" id="{DB4666DA-2231-4B65-8ED7-657F3DBC37D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C0BC71A-B078-4489-B7A2-4B257E5ACF19}"/>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125066118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1C37E5-C673-49AC-BDB5-74665C49E9D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75488ED-7B94-4F90-A77A-DF05156B263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E311D10-FE37-4D69-87AA-2EE09733EFAF}"/>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5" name="Platshållare för sidfot 4">
            <a:extLst>
              <a:ext uri="{FF2B5EF4-FFF2-40B4-BE49-F238E27FC236}">
                <a16:creationId xmlns:a16="http://schemas.microsoft.com/office/drawing/2014/main" id="{EA020115-C7E2-4217-81F2-6B0A7608F82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573F4E7-2A79-4FFF-8825-F7C2494A390E}"/>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137389095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5172EB-F040-4514-9D2C-4BBADB237D63}"/>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A26292A-6E92-4B5E-9326-1390BB95A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299C873-7FF8-416F-AF90-9C43AB9947E4}"/>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5" name="Platshållare för sidfot 4">
            <a:extLst>
              <a:ext uri="{FF2B5EF4-FFF2-40B4-BE49-F238E27FC236}">
                <a16:creationId xmlns:a16="http://schemas.microsoft.com/office/drawing/2014/main" id="{818ECBBB-6128-48E5-A40A-5AADD0C255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6B6098F-2473-4476-8BE1-4AFCD85CE680}"/>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60127198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EF849D-4BD9-489A-9065-C34CF5D0095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BE38BAD-FE49-4E25-B157-68B865C52C3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8519B49-652C-4917-B05C-2E464EA048AB}"/>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B6E27CB6-A40D-4606-AF2F-029ED36EBD59}"/>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6" name="Platshållare för sidfot 5">
            <a:extLst>
              <a:ext uri="{FF2B5EF4-FFF2-40B4-BE49-F238E27FC236}">
                <a16:creationId xmlns:a16="http://schemas.microsoft.com/office/drawing/2014/main" id="{C2866231-A4E6-48EF-B7DC-141915B1C5D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29AF0F9-F491-4082-A2CE-60337831A873}"/>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38397847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040A36-7D87-4F80-AF06-310751785F5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FF27A04-85CF-4E77-9428-97ACCBD28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7CDFB825-A86D-443F-8834-2C8960E596C9}"/>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63DE6D7-A665-4692-A00D-87A47C3B66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AD2545E-FE8F-4E19-A6F9-86469DC5FF26}"/>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4722FB9C-0998-4A04-8523-12D2603D6875}"/>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8" name="Platshållare för sidfot 7">
            <a:extLst>
              <a:ext uri="{FF2B5EF4-FFF2-40B4-BE49-F238E27FC236}">
                <a16:creationId xmlns:a16="http://schemas.microsoft.com/office/drawing/2014/main" id="{0CC34545-EC27-4573-A8F5-90DE7A80D376}"/>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0A30908-3217-4C78-A5C5-B1F57F297AF2}"/>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326838688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132EA5-21C5-452E-8F18-C6973571F8B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6804263-8881-4BA9-99E3-6E765CA90DB4}"/>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4" name="Platshållare för sidfot 3">
            <a:extLst>
              <a:ext uri="{FF2B5EF4-FFF2-40B4-BE49-F238E27FC236}">
                <a16:creationId xmlns:a16="http://schemas.microsoft.com/office/drawing/2014/main" id="{8100A600-685A-4616-8B95-7A5389F072A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97BF9CFF-1D80-467B-B765-83BB080EA083}"/>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197430868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2717C63-69AA-42A6-9A58-718B4D584708}"/>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3" name="Platshållare för sidfot 2">
            <a:extLst>
              <a:ext uri="{FF2B5EF4-FFF2-40B4-BE49-F238E27FC236}">
                <a16:creationId xmlns:a16="http://schemas.microsoft.com/office/drawing/2014/main" id="{98A89A68-CFB6-4090-9F60-814154934CB3}"/>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8AD9FCD-75FE-40EF-AA56-5BFE31EE3A4E}"/>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303394318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D67BD7-7AD0-4436-AA2A-F00E0B3DCF9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56BB372-7B54-4AD0-AC0D-E1B28E76D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6F507BD-5192-40A1-A175-3F68C3D35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42DEA6-7E6C-43D6-A2F3-826F2BA8A0F4}"/>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6" name="Platshållare för sidfot 5">
            <a:extLst>
              <a:ext uri="{FF2B5EF4-FFF2-40B4-BE49-F238E27FC236}">
                <a16:creationId xmlns:a16="http://schemas.microsoft.com/office/drawing/2014/main" id="{62F49BF5-2C50-4048-9F84-859C47EB9C2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2FD8FE1-0597-43AB-A4C6-8C9141C4357F}"/>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41848748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1B8E1A-6603-431B-AD3A-475304EC633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45A05E5-9933-416F-8044-F59B796CB8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168D99AC-C6B5-46A2-AFCD-BF56182CB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E806E62-B58D-446F-9FE4-6B928A6A736A}"/>
              </a:ext>
            </a:extLst>
          </p:cNvPr>
          <p:cNvSpPr>
            <a:spLocks noGrp="1"/>
          </p:cNvSpPr>
          <p:nvPr>
            <p:ph type="dt" sz="half" idx="10"/>
          </p:nvPr>
        </p:nvSpPr>
        <p:spPr/>
        <p:txBody>
          <a:bodyPr/>
          <a:lstStyle/>
          <a:p>
            <a:fld id="{4362DF98-F4E3-43CF-BD57-DA504AAEAE10}" type="datetimeFigureOut">
              <a:rPr lang="sv-SE" smtClean="0"/>
              <a:t>2022-03-25</a:t>
            </a:fld>
            <a:endParaRPr lang="sv-SE"/>
          </a:p>
        </p:txBody>
      </p:sp>
      <p:sp>
        <p:nvSpPr>
          <p:cNvPr id="6" name="Platshållare för sidfot 5">
            <a:extLst>
              <a:ext uri="{FF2B5EF4-FFF2-40B4-BE49-F238E27FC236}">
                <a16:creationId xmlns:a16="http://schemas.microsoft.com/office/drawing/2014/main" id="{39976C61-ABE6-4D4E-AE80-11351ABABF6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7C7F5D-5D92-4E17-BD5F-3533AC761F13}"/>
              </a:ext>
            </a:extLst>
          </p:cNvPr>
          <p:cNvSpPr>
            <a:spLocks noGrp="1"/>
          </p:cNvSpPr>
          <p:nvPr>
            <p:ph type="sldNum" sz="quarter" idx="12"/>
          </p:nvPr>
        </p:nvSpPr>
        <p:spPr/>
        <p:txBody>
          <a:bodyPr/>
          <a:lstStyle/>
          <a:p>
            <a:fld id="{28121CF5-EA3C-4D58-A73F-51CC6F1ECA5D}" type="slidenum">
              <a:rPr lang="sv-SE" smtClean="0"/>
              <a:t>‹#›</a:t>
            </a:fld>
            <a:endParaRPr lang="sv-SE"/>
          </a:p>
        </p:txBody>
      </p:sp>
    </p:spTree>
    <p:extLst>
      <p:ext uri="{BB962C8B-B14F-4D97-AF65-F5344CB8AC3E}">
        <p14:creationId xmlns:p14="http://schemas.microsoft.com/office/powerpoint/2010/main" val="155207026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48CEB54-E87A-4CAD-A057-A9F9A345A9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2D4036F-F86D-4461-B75F-B51156DA4C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C12C135-53A1-4390-881D-5DBA3BA98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62DF98-F4E3-43CF-BD57-DA504AAEAE10}" type="datetimeFigureOut">
              <a:rPr lang="sv-SE" smtClean="0"/>
              <a:t>2022-03-25</a:t>
            </a:fld>
            <a:endParaRPr lang="sv-SE"/>
          </a:p>
        </p:txBody>
      </p:sp>
      <p:sp>
        <p:nvSpPr>
          <p:cNvPr id="5" name="Platshållare för sidfot 4">
            <a:extLst>
              <a:ext uri="{FF2B5EF4-FFF2-40B4-BE49-F238E27FC236}">
                <a16:creationId xmlns:a16="http://schemas.microsoft.com/office/drawing/2014/main" id="{006154E9-FEB5-4B21-8855-4A9EE3C3D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914151A-40A9-4424-BD36-AB74857740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21CF5-EA3C-4D58-A73F-51CC6F1ECA5D}" type="slidenum">
              <a:rPr lang="sv-SE" smtClean="0"/>
              <a:t>‹#›</a:t>
            </a:fld>
            <a:endParaRPr lang="sv-SE"/>
          </a:p>
        </p:txBody>
      </p:sp>
    </p:spTree>
    <p:extLst>
      <p:ext uri="{BB962C8B-B14F-4D97-AF65-F5344CB8AC3E}">
        <p14:creationId xmlns:p14="http://schemas.microsoft.com/office/powerpoint/2010/main" val="1119069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EFE0D039-4C3C-6249-9559-A65AB5E50474}"/>
              </a:ext>
            </a:extLst>
          </p:cNvPr>
          <p:cNvSpPr/>
          <p:nvPr/>
        </p:nvSpPr>
        <p:spPr>
          <a:xfrm>
            <a:off x="0" y="0"/>
            <a:ext cx="6096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6445D3A0-793D-EE49-8173-9CF49FED9257}"/>
              </a:ext>
            </a:extLst>
          </p:cNvPr>
          <p:cNvSpPr>
            <a:spLocks noGrp="1"/>
          </p:cNvSpPr>
          <p:nvPr>
            <p:ph type="title"/>
          </p:nvPr>
        </p:nvSpPr>
        <p:spPr>
          <a:xfrm>
            <a:off x="508235" y="16933"/>
            <a:ext cx="6733666" cy="6858000"/>
          </a:xfrm>
          <a:noFill/>
        </p:spPr>
        <p:txBody>
          <a:bodyPr>
            <a:noAutofit/>
          </a:bodyPr>
          <a:lstStyle/>
          <a:p>
            <a: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Tillgång </a:t>
            </a:r>
            <a:b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till vardags-</a:t>
            </a:r>
            <a:b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nära natur </a:t>
            </a:r>
            <a:b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60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är bra för folkhälsan</a:t>
            </a:r>
          </a:p>
        </p:txBody>
      </p:sp>
      <p:pic>
        <p:nvPicPr>
          <p:cNvPr id="5" name="Bildobjekt 4" descr="En bild som visar träd, utomhus, person, person&#10;&#10;Automatiskt genererad beskrivning">
            <a:extLst>
              <a:ext uri="{FF2B5EF4-FFF2-40B4-BE49-F238E27FC236}">
                <a16:creationId xmlns:a16="http://schemas.microsoft.com/office/drawing/2014/main" id="{B9B63C27-DBDB-EB44-BAFF-1D50D5584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30127"/>
            <a:ext cx="6096000" cy="8691327"/>
          </a:xfrm>
          <a:prstGeom prst="rect">
            <a:avLst/>
          </a:prstGeom>
        </p:spPr>
      </p:pic>
    </p:spTree>
    <p:extLst>
      <p:ext uri="{BB962C8B-B14F-4D97-AF65-F5344CB8AC3E}">
        <p14:creationId xmlns:p14="http://schemas.microsoft.com/office/powerpoint/2010/main" val="1510983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9C02165-144A-7B4B-ABF0-BA2D6864EF3D}"/>
              </a:ext>
            </a:extLst>
          </p:cNvPr>
          <p:cNvSpPr txBox="1"/>
          <p:nvPr/>
        </p:nvSpPr>
        <p:spPr>
          <a:xfrm>
            <a:off x="2737869" y="2151727"/>
            <a:ext cx="6468612" cy="2554545"/>
          </a:xfrm>
          <a:prstGeom prst="rect">
            <a:avLst/>
          </a:prstGeom>
          <a:noFill/>
        </p:spPr>
        <p:txBody>
          <a:bodyPr wrap="square">
            <a:spAutoFit/>
          </a:bodyPr>
          <a:lstStyle/>
          <a:p>
            <a:pPr marL="0" lvl="0" indent="0">
              <a:buNone/>
            </a:pPr>
            <a:r>
              <a:rPr lang="sv-SE" sz="2000" dirty="0">
                <a:solidFill>
                  <a:srgbClr val="45788D"/>
                </a:solidFill>
                <a:latin typeface="Open Sans Light" pitchFamily="2" charset="0"/>
                <a:ea typeface="Open Sans Light" pitchFamily="2" charset="0"/>
                <a:cs typeface="Open Sans Light" pitchFamily="2" charset="0"/>
              </a:rPr>
              <a:t>• Anpassa och utforma grönområden så att de passar olika grupper av besökare, möjliggör olika aktiviteter och utgör platser för människor att mötas. </a:t>
            </a:r>
          </a:p>
          <a:p>
            <a:pPr marL="0" lvl="0" indent="0">
              <a:buNone/>
            </a:pPr>
            <a:endParaRPr lang="sv-SE" sz="2000" dirty="0">
              <a:solidFill>
                <a:srgbClr val="45788D"/>
              </a:solidFill>
              <a:latin typeface="Open Sans Light" pitchFamily="2" charset="0"/>
              <a:ea typeface="Open Sans Light" pitchFamily="2" charset="0"/>
              <a:cs typeface="Open Sans Light" pitchFamily="2" charset="0"/>
            </a:endParaRPr>
          </a:p>
          <a:p>
            <a:pPr marL="0" lvl="0" indent="0">
              <a:buNone/>
            </a:pPr>
            <a:endParaRPr lang="sv-SE" sz="2000" dirty="0">
              <a:solidFill>
                <a:srgbClr val="45788D"/>
              </a:solidFill>
              <a:latin typeface="Open Sans Light" pitchFamily="2" charset="0"/>
              <a:ea typeface="Open Sans Light" pitchFamily="2" charset="0"/>
              <a:cs typeface="Open Sans Light" pitchFamily="2" charset="0"/>
            </a:endParaRPr>
          </a:p>
          <a:p>
            <a:pPr marL="0" lvl="0" indent="0">
              <a:buNone/>
            </a:pPr>
            <a:r>
              <a:rPr lang="sv-SE" sz="2000" dirty="0">
                <a:solidFill>
                  <a:srgbClr val="45788D"/>
                </a:solidFill>
                <a:latin typeface="Open Sans Light" pitchFamily="2" charset="0"/>
                <a:ea typeface="Open Sans Light" pitchFamily="2" charset="0"/>
                <a:cs typeface="Open Sans Light" pitchFamily="2" charset="0"/>
              </a:rPr>
              <a:t>• Utforma säkra och tilltalande skolvägar som underlättar för barn och unga att gå eller cykla till och från skolan. </a:t>
            </a:r>
          </a:p>
        </p:txBody>
      </p:sp>
      <p:sp>
        <p:nvSpPr>
          <p:cNvPr id="7" name="textruta 6">
            <a:extLst>
              <a:ext uri="{FF2B5EF4-FFF2-40B4-BE49-F238E27FC236}">
                <a16:creationId xmlns:a16="http://schemas.microsoft.com/office/drawing/2014/main" id="{FC37C243-7A6C-8F43-A165-EC7DB30BBEBE}"/>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cxnSp>
        <p:nvCxnSpPr>
          <p:cNvPr id="4" name="Rak 3">
            <a:extLst>
              <a:ext uri="{FF2B5EF4-FFF2-40B4-BE49-F238E27FC236}">
                <a16:creationId xmlns:a16="http://schemas.microsoft.com/office/drawing/2014/main" id="{0493A5CD-25CB-3443-A8E6-258C182A7F3A}"/>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72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cykel, mark&#10;&#10;Automatiskt genererad beskrivning">
            <a:extLst>
              <a:ext uri="{FF2B5EF4-FFF2-40B4-BE49-F238E27FC236}">
                <a16:creationId xmlns:a16="http://schemas.microsoft.com/office/drawing/2014/main" id="{89D3242E-743A-A340-91A0-E3B873616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2189" y="0"/>
            <a:ext cx="10287000" cy="6858000"/>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666200"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Alla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behöver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närhet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till natur</a:t>
            </a:r>
          </a:p>
        </p:txBody>
      </p:sp>
    </p:spTree>
    <p:extLst>
      <p:ext uri="{BB962C8B-B14F-4D97-AF65-F5344CB8AC3E}">
        <p14:creationId xmlns:p14="http://schemas.microsoft.com/office/powerpoint/2010/main" val="320218801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1524B133-1CB7-0E44-90E9-2B95144C2840}"/>
              </a:ext>
            </a:extLst>
          </p:cNvPr>
          <p:cNvSpPr txBox="1"/>
          <p:nvPr/>
        </p:nvSpPr>
        <p:spPr>
          <a:xfrm>
            <a:off x="7982899" y="2077447"/>
            <a:ext cx="2456084" cy="2677656"/>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Planera in och behåll natur-</a:t>
            </a:r>
          </a:p>
          <a:p>
            <a:pPr lvl="0"/>
            <a:r>
              <a:rPr lang="sv-SE" sz="1200" dirty="0">
                <a:solidFill>
                  <a:srgbClr val="546D5D"/>
                </a:solidFill>
                <a:latin typeface="Open Sans Light" pitchFamily="2" charset="0"/>
                <a:ea typeface="Open Sans Light" pitchFamily="2" charset="0"/>
                <a:cs typeface="Open Sans Light" pitchFamily="2" charset="0"/>
              </a:rPr>
              <a:t>områden i närheten av bostad, skola och arbetsplatser.</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Skydda naturen så att den finns kvar långsiktigt. </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God skötsel av naturområden påverkar upplevelsen och ökar möjligheten att vistas där.</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Återskapa naturområden där det råder brist. Det är billigare än att skapa nya.</a:t>
            </a:r>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886AB6A4-B0A8-BA4F-8D51-C82F109B0A0D}"/>
              </a:ext>
            </a:extLst>
          </p:cNvPr>
          <p:cNvSpPr txBox="1"/>
          <p:nvPr/>
        </p:nvSpPr>
        <p:spPr>
          <a:xfrm>
            <a:off x="1814263" y="2077447"/>
            <a:ext cx="2447597" cy="2123658"/>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Starka samband mellan </a:t>
            </a:r>
          </a:p>
          <a:p>
            <a:pPr lvl="0"/>
            <a:r>
              <a:rPr lang="sv-SE" sz="1200" dirty="0">
                <a:solidFill>
                  <a:srgbClr val="546D5D"/>
                </a:solidFill>
                <a:latin typeface="Open Sans Light" pitchFamily="2" charset="0"/>
                <a:ea typeface="Open Sans Light" pitchFamily="2" charset="0"/>
                <a:cs typeface="Open Sans Light" pitchFamily="2" charset="0"/>
              </a:rPr>
              <a:t>hälsa och avståndet till parker.</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Ett grönområde behöver vara minst 1 ha stort och ligga inom 300 meter för att ge effekt.</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50 % av befolkningen har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längre än 500 meter till det som de upplever som sitt närmaste grönområde.</a:t>
            </a:r>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Konsekvenser</a:t>
            </a:r>
            <a:r>
              <a:rPr lang="sv-SE" sz="1100" b="1" dirty="0">
                <a:solidFill>
                  <a:srgbClr val="546D5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2595770" y="529641"/>
            <a:ext cx="7000460"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Alla behöver närhet till natur</a:t>
            </a:r>
            <a:endParaRPr lang="sv-SE" sz="3200" dirty="0">
              <a:solidFill>
                <a:schemeClr val="bg1"/>
              </a:solidFill>
            </a:endParaRPr>
          </a:p>
        </p:txBody>
      </p:sp>
      <p:sp>
        <p:nvSpPr>
          <p:cNvPr id="19" name="textruta 18">
            <a:extLst>
              <a:ext uri="{FF2B5EF4-FFF2-40B4-BE49-F238E27FC236}">
                <a16:creationId xmlns:a16="http://schemas.microsoft.com/office/drawing/2014/main" id="{EFFA88AC-B9E9-1C4F-9DC4-BC901F07A432}"/>
              </a:ext>
            </a:extLst>
          </p:cNvPr>
          <p:cNvSpPr txBox="1"/>
          <p:nvPr/>
        </p:nvSpPr>
        <p:spPr>
          <a:xfrm>
            <a:off x="4889570" y="2077447"/>
            <a:ext cx="2474843" cy="2123658"/>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Ligger naturområdet för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långt bort besöker man det </a:t>
            </a:r>
          </a:p>
          <a:p>
            <a:pPr lvl="0"/>
            <a:r>
              <a:rPr lang="sv-SE" sz="1200" dirty="0">
                <a:solidFill>
                  <a:srgbClr val="546D5D"/>
                </a:solidFill>
                <a:latin typeface="Open Sans Light" pitchFamily="2" charset="0"/>
                <a:ea typeface="Open Sans Light" pitchFamily="2" charset="0"/>
                <a:cs typeface="Open Sans Light" pitchFamily="2" charset="0"/>
              </a:rPr>
              <a:t>inte lika ofta. </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Färre naturområden leder </a:t>
            </a:r>
          </a:p>
          <a:p>
            <a:pPr lvl="0"/>
            <a:r>
              <a:rPr lang="sv-SE" sz="1200" dirty="0">
                <a:solidFill>
                  <a:srgbClr val="546D5D"/>
                </a:solidFill>
                <a:latin typeface="Open Sans Light" pitchFamily="2" charset="0"/>
                <a:ea typeface="Open Sans Light" pitchFamily="2" charset="0"/>
                <a:cs typeface="Open Sans Light" pitchFamily="2" charset="0"/>
              </a:rPr>
              <a:t>till ökat slitage.</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En minskad möjlighet till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regelbunden vistelse i natur minskar möjligheterna till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en jämlik folkhälsa.</a:t>
            </a:r>
          </a:p>
        </p:txBody>
      </p:sp>
    </p:spTree>
    <p:extLst>
      <p:ext uri="{BB962C8B-B14F-4D97-AF65-F5344CB8AC3E}">
        <p14:creationId xmlns:p14="http://schemas.microsoft.com/office/powerpoint/2010/main" val="2590084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4521B8DA-15D9-4542-93B0-1110A6FC46BD}"/>
              </a:ext>
            </a:extLst>
          </p:cNvPr>
          <p:cNvSpPr>
            <a:spLocks noGrp="1"/>
          </p:cNvSpPr>
          <p:nvPr>
            <p:ph idx="1"/>
          </p:nvPr>
        </p:nvSpPr>
        <p:spPr>
          <a:xfrm>
            <a:off x="2738712" y="1732759"/>
            <a:ext cx="6943174" cy="4351338"/>
          </a:xfrm>
        </p:spPr>
        <p:txBody>
          <a:bodyPr>
            <a:normAutofit/>
          </a:bodyPr>
          <a:lstStyle/>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Studier visar på starka samband mellan avstånd till parker och hälsa, bl.a. för depression, stressnivåer, allmän psykisk ohälsa samt födelsevikt. </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Ett område behöver vara minst 1 ha för att ge effekt på återhämtning och ligga inom 300 meter för att det ska besökas regelbundet i vardagen. Användningen minskar med ökande avstånd.</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50 % av befolkningen har längre än 500 meter till det som de upplever som sitt närmaste grönområde.</a:t>
            </a:r>
          </a:p>
          <a:p>
            <a:endParaRPr lang="sv-SE" dirty="0">
              <a:solidFill>
                <a:srgbClr val="546D5D"/>
              </a:solidFill>
            </a:endParaRPr>
          </a:p>
        </p:txBody>
      </p:sp>
      <p:sp>
        <p:nvSpPr>
          <p:cNvPr id="4" name="V-form 3">
            <a:extLst>
              <a:ext uri="{FF2B5EF4-FFF2-40B4-BE49-F238E27FC236}">
                <a16:creationId xmlns:a16="http://schemas.microsoft.com/office/drawing/2014/main" id="{A0C5FC52-90AB-654A-BBE4-CDC82EA0A66D}"/>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546D5D"/>
              </a:solidFill>
            </a:endParaRPr>
          </a:p>
        </p:txBody>
      </p:sp>
      <p:sp>
        <p:nvSpPr>
          <p:cNvPr id="8" name="textruta 7">
            <a:extLst>
              <a:ext uri="{FF2B5EF4-FFF2-40B4-BE49-F238E27FC236}">
                <a16:creationId xmlns:a16="http://schemas.microsoft.com/office/drawing/2014/main" id="{479A572E-8D61-1144-BEE1-06689D5EC83A}"/>
              </a:ext>
            </a:extLst>
          </p:cNvPr>
          <p:cNvSpPr txBox="1"/>
          <p:nvPr/>
        </p:nvSpPr>
        <p:spPr>
          <a:xfrm>
            <a:off x="2729187" y="773903"/>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546D5D"/>
              </a:solidFill>
            </a:endParaRPr>
          </a:p>
        </p:txBody>
      </p:sp>
      <p:sp>
        <p:nvSpPr>
          <p:cNvPr id="12" name="textruta 11">
            <a:extLst>
              <a:ext uri="{FF2B5EF4-FFF2-40B4-BE49-F238E27FC236}">
                <a16:creationId xmlns:a16="http://schemas.microsoft.com/office/drawing/2014/main" id="{D9675909-6836-6A48-A70F-512BF34C6D35}"/>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183978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8B3873B-8817-4E48-BD44-9975943C0E7F}"/>
              </a:ext>
            </a:extLst>
          </p:cNvPr>
          <p:cNvSpPr txBox="1"/>
          <p:nvPr/>
        </p:nvSpPr>
        <p:spPr>
          <a:xfrm>
            <a:off x="2738713" y="1536174"/>
            <a:ext cx="6943174" cy="3477875"/>
          </a:xfrm>
          <a:prstGeom prst="rect">
            <a:avLst/>
          </a:prstGeom>
          <a:noFill/>
        </p:spPr>
        <p:txBody>
          <a:bodyPr wrap="square">
            <a:spAutoFit/>
          </a:bodyPr>
          <a:lstStyle/>
          <a:p>
            <a:r>
              <a:rPr lang="sv-SE" sz="2000" dirty="0">
                <a:solidFill>
                  <a:srgbClr val="546D5D"/>
                </a:solidFill>
                <a:latin typeface="Open Sans Light" pitchFamily="2" charset="0"/>
                <a:ea typeface="Open Sans Light" pitchFamily="2" charset="0"/>
                <a:cs typeface="Open Sans Light" pitchFamily="2" charset="0"/>
              </a:rPr>
              <a:t>• 55 % uppger att de besöker sitt närmaste natur-</a:t>
            </a:r>
          </a:p>
          <a:p>
            <a:r>
              <a:rPr lang="sv-SE" sz="2000" dirty="0">
                <a:solidFill>
                  <a:srgbClr val="546D5D"/>
                </a:solidFill>
                <a:latin typeface="Open Sans Light" pitchFamily="2" charset="0"/>
                <a:ea typeface="Open Sans Light" pitchFamily="2" charset="0"/>
                <a:cs typeface="Open Sans Light" pitchFamily="2" charset="0"/>
              </a:rPr>
              <a:t>område minst en gång i veckan vilket betyder att nästan hälften inte gör det. </a:t>
            </a:r>
          </a:p>
          <a:p>
            <a:endParaRPr lang="sv-SE" sz="2000" dirty="0">
              <a:solidFill>
                <a:srgbClr val="546D5D"/>
              </a:solidFill>
              <a:latin typeface="Open Sans Light" pitchFamily="2" charset="0"/>
              <a:ea typeface="Open Sans Light" pitchFamily="2" charset="0"/>
              <a:cs typeface="Open Sans Light" pitchFamily="2" charset="0"/>
            </a:endParaRPr>
          </a:p>
          <a:p>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120 minuters vistelse i naturen per vecka ger bättre hälsa och tillfredsställelse.</a:t>
            </a:r>
          </a:p>
          <a:p>
            <a:endParaRPr lang="sv-SE" sz="2000" dirty="0">
              <a:solidFill>
                <a:srgbClr val="546D5D"/>
              </a:solidFill>
              <a:latin typeface="Open Sans Light" pitchFamily="2" charset="0"/>
              <a:ea typeface="Open Sans Light" pitchFamily="2" charset="0"/>
              <a:cs typeface="Open Sans Light" pitchFamily="2" charset="0"/>
            </a:endParaRPr>
          </a:p>
          <a:p>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Bristen på tid bidrar till att människor är ute mindre än de vill - därför är det viktigt att natur finns i närheten.</a:t>
            </a:r>
          </a:p>
        </p:txBody>
      </p:sp>
      <p:cxnSp>
        <p:nvCxnSpPr>
          <p:cNvPr id="4" name="Rak 3">
            <a:extLst>
              <a:ext uri="{FF2B5EF4-FFF2-40B4-BE49-F238E27FC236}">
                <a16:creationId xmlns:a16="http://schemas.microsoft.com/office/drawing/2014/main" id="{E4BA2CB1-B3D9-CC43-97CE-E2D7EDACF757}"/>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6B56E85E-4CFE-BD4C-B9B4-EFA2ADF7CC46}"/>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3410221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B147D9F-CCCE-446D-9C7E-9D7317E6343E}"/>
              </a:ext>
            </a:extLst>
          </p:cNvPr>
          <p:cNvSpPr>
            <a:spLocks noGrp="1"/>
          </p:cNvSpPr>
          <p:nvPr>
            <p:ph idx="1"/>
          </p:nvPr>
        </p:nvSpPr>
        <p:spPr>
          <a:xfrm>
            <a:off x="2738712" y="2537730"/>
            <a:ext cx="6943175" cy="2581275"/>
          </a:xfrm>
        </p:spPr>
        <p:txBody>
          <a:bodyPr/>
          <a:lstStyle/>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Att bygga bort naturområden minskar möjligheten för människor att vistas i naturen regelbundet och leder till ökad trängsel och högre slitage på de naturområden som finns.</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Det är kostsamt att återskapa natur, bättre att bevara det som finns. </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endParaRPr lang="sv-SE" sz="2000" dirty="0">
              <a:solidFill>
                <a:srgbClr val="546D5D"/>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sv-SE" sz="2000" dirty="0">
              <a:solidFill>
                <a:srgbClr val="546D5D"/>
              </a:solidFill>
              <a:latin typeface="Open Sans" panose="020B0606030504020204" pitchFamily="34" charset="0"/>
              <a:ea typeface="Open Sans" panose="020B0606030504020204" pitchFamily="34" charset="0"/>
              <a:cs typeface="Open Sans" panose="020B0606030504020204" pitchFamily="34" charset="0"/>
            </a:endParaRPr>
          </a:p>
          <a:p>
            <a:endParaRPr lang="sv-SE" dirty="0">
              <a:solidFill>
                <a:srgbClr val="546D5D"/>
              </a:solidFill>
            </a:endParaRPr>
          </a:p>
        </p:txBody>
      </p:sp>
      <p:sp>
        <p:nvSpPr>
          <p:cNvPr id="4" name="V-form 3">
            <a:extLst>
              <a:ext uri="{FF2B5EF4-FFF2-40B4-BE49-F238E27FC236}">
                <a16:creationId xmlns:a16="http://schemas.microsoft.com/office/drawing/2014/main" id="{C326D28B-81F8-C34F-A5FA-BE35D8FD41D5}"/>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323487CE-982A-2149-B0E9-B5B1FDC9A486}"/>
              </a:ext>
            </a:extLst>
          </p:cNvPr>
          <p:cNvSpPr txBox="1"/>
          <p:nvPr/>
        </p:nvSpPr>
        <p:spPr>
          <a:xfrm>
            <a:off x="2719662" y="1573175"/>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546D5D"/>
              </a:solidFill>
            </a:endParaRPr>
          </a:p>
        </p:txBody>
      </p:sp>
      <p:sp>
        <p:nvSpPr>
          <p:cNvPr id="6" name="textruta 5">
            <a:extLst>
              <a:ext uri="{FF2B5EF4-FFF2-40B4-BE49-F238E27FC236}">
                <a16:creationId xmlns:a16="http://schemas.microsoft.com/office/drawing/2014/main" id="{F94944CF-9B8F-7740-B8C3-971229132298}"/>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spTree>
    <p:extLst>
      <p:ext uri="{BB962C8B-B14F-4D97-AF65-F5344CB8AC3E}">
        <p14:creationId xmlns:p14="http://schemas.microsoft.com/office/powerpoint/2010/main" val="2104748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004F7E6D-E811-124B-99C9-036D9CFC5575}"/>
              </a:ext>
            </a:extLst>
          </p:cNvPr>
          <p:cNvSpPr txBox="1"/>
          <p:nvPr/>
        </p:nvSpPr>
        <p:spPr>
          <a:xfrm>
            <a:off x="2738712" y="2151727"/>
            <a:ext cx="6943174" cy="2246769"/>
          </a:xfrm>
          <a:prstGeom prst="rect">
            <a:avLst/>
          </a:prstGeom>
          <a:noFill/>
        </p:spPr>
        <p:txBody>
          <a:bodyPr wrap="square">
            <a:spAutoFit/>
          </a:bodyPr>
          <a:lstStyle/>
          <a:p>
            <a:r>
              <a:rPr lang="sv-SE" sz="2000" dirty="0">
                <a:solidFill>
                  <a:srgbClr val="546D5D"/>
                </a:solidFill>
                <a:latin typeface="Open Sans Light" pitchFamily="2" charset="0"/>
                <a:ea typeface="Open Sans Light" pitchFamily="2" charset="0"/>
                <a:cs typeface="Open Sans Light" pitchFamily="2" charset="0"/>
              </a:rPr>
              <a:t>• För att människor ska vara i naturen regelbundet behöver den vara nära. För barn är avståndet särskilt viktigt. </a:t>
            </a:r>
          </a:p>
          <a:p>
            <a:endParaRPr lang="sv-SE" sz="2000" dirty="0">
              <a:solidFill>
                <a:srgbClr val="546D5D"/>
              </a:solidFill>
              <a:latin typeface="Open Sans Light" pitchFamily="2" charset="0"/>
              <a:ea typeface="Open Sans Light" pitchFamily="2" charset="0"/>
              <a:cs typeface="Open Sans Light" pitchFamily="2" charset="0"/>
            </a:endParaRPr>
          </a:p>
          <a:p>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En minskad möjlighet till regelbunden vistelse i natur minskar människors möjlighet att ta del av de positiva effekter som natur kan ge. </a:t>
            </a:r>
          </a:p>
        </p:txBody>
      </p:sp>
      <p:cxnSp>
        <p:nvCxnSpPr>
          <p:cNvPr id="4" name="Rak 3">
            <a:extLst>
              <a:ext uri="{FF2B5EF4-FFF2-40B4-BE49-F238E27FC236}">
                <a16:creationId xmlns:a16="http://schemas.microsoft.com/office/drawing/2014/main" id="{6FE6998C-63F4-B846-864B-FE7F5431963F}"/>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E00C1EC3-9F1A-C049-A6D6-3CA6C63F9861}"/>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spTree>
    <p:extLst>
      <p:ext uri="{BB962C8B-B14F-4D97-AF65-F5344CB8AC3E}">
        <p14:creationId xmlns:p14="http://schemas.microsoft.com/office/powerpoint/2010/main" val="211459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E2C6F548-F74F-4C66-9288-9B9E82510454}"/>
              </a:ext>
            </a:extLst>
          </p:cNvPr>
          <p:cNvSpPr>
            <a:spLocks noGrp="1"/>
          </p:cNvSpPr>
          <p:nvPr>
            <p:ph idx="1"/>
          </p:nvPr>
        </p:nvSpPr>
        <p:spPr>
          <a:xfrm>
            <a:off x="2738713" y="2365452"/>
            <a:ext cx="6943174" cy="2949575"/>
          </a:xfrm>
        </p:spPr>
        <p:txBody>
          <a:bodyPr>
            <a:normAutofit/>
          </a:bodyPr>
          <a:lstStyle/>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Kartlägg kommuninvånarnas avstånd från bostad, skola och arbetsplats till attraktiv vardagsnära natur i förhållande till de viktiga tröskelvärdena 300 m och 1 ha.</a:t>
            </a:r>
          </a:p>
          <a:p>
            <a:pPr marL="0" lv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Planera in och säkerställ naturområden i närheten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av människors vardag – bostad, skola och arbetsplatser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 i översiktsplan, i detaljplaner och genom kommunala naturreservat.</a:t>
            </a:r>
          </a:p>
          <a:p>
            <a:endParaRPr lang="sv-SE" dirty="0">
              <a:solidFill>
                <a:srgbClr val="546D5D"/>
              </a:solidFill>
            </a:endParaRPr>
          </a:p>
        </p:txBody>
      </p:sp>
      <p:sp>
        <p:nvSpPr>
          <p:cNvPr id="4" name="V-form 3">
            <a:extLst>
              <a:ext uri="{FF2B5EF4-FFF2-40B4-BE49-F238E27FC236}">
                <a16:creationId xmlns:a16="http://schemas.microsoft.com/office/drawing/2014/main" id="{F63E592A-5AF4-C041-ABF2-4A04D14C1119}"/>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9" name="textruta 8">
            <a:extLst>
              <a:ext uri="{FF2B5EF4-FFF2-40B4-BE49-F238E27FC236}">
                <a16:creationId xmlns:a16="http://schemas.microsoft.com/office/drawing/2014/main" id="{AF8489B0-4130-B44E-B183-69DE8A0CA37F}"/>
              </a:ext>
            </a:extLst>
          </p:cNvPr>
          <p:cNvSpPr txBox="1"/>
          <p:nvPr/>
        </p:nvSpPr>
        <p:spPr>
          <a:xfrm>
            <a:off x="2719662" y="1391372"/>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546D5D"/>
              </a:solidFill>
            </a:endParaRPr>
          </a:p>
        </p:txBody>
      </p:sp>
      <p:sp>
        <p:nvSpPr>
          <p:cNvPr id="6" name="textruta 5">
            <a:extLst>
              <a:ext uri="{FF2B5EF4-FFF2-40B4-BE49-F238E27FC236}">
                <a16:creationId xmlns:a16="http://schemas.microsoft.com/office/drawing/2014/main" id="{D9CFC4FE-34FD-114E-A916-79C94D970732}"/>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Tree>
    <p:extLst>
      <p:ext uri="{BB962C8B-B14F-4D97-AF65-F5344CB8AC3E}">
        <p14:creationId xmlns:p14="http://schemas.microsoft.com/office/powerpoint/2010/main" val="842125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53259004-2A4F-A841-BEC8-D6C88264BB4F}"/>
              </a:ext>
            </a:extLst>
          </p:cNvPr>
          <p:cNvSpPr txBox="1"/>
          <p:nvPr/>
        </p:nvSpPr>
        <p:spPr>
          <a:xfrm>
            <a:off x="2738713" y="1536174"/>
            <a:ext cx="6943173" cy="3785652"/>
          </a:xfrm>
          <a:prstGeom prst="rect">
            <a:avLst/>
          </a:prstGeom>
          <a:noFill/>
        </p:spPr>
        <p:txBody>
          <a:bodyPr wrap="square">
            <a:spAutoFit/>
          </a:bodyPr>
          <a:lstStyle/>
          <a:p>
            <a:pPr lvl="0"/>
            <a:r>
              <a:rPr lang="sv-SE" sz="2000" dirty="0">
                <a:solidFill>
                  <a:srgbClr val="546D5D"/>
                </a:solidFill>
                <a:latin typeface="Open Sans Light" pitchFamily="2" charset="0"/>
                <a:ea typeface="Open Sans Light" pitchFamily="2" charset="0"/>
                <a:cs typeface="Open Sans Light" pitchFamily="2" charset="0"/>
              </a:rPr>
              <a:t>• Skapa naturområden där invånarna saknar </a:t>
            </a:r>
          </a:p>
          <a:p>
            <a:pPr lvl="0"/>
            <a:r>
              <a:rPr lang="sv-SE" sz="2000" dirty="0">
                <a:solidFill>
                  <a:srgbClr val="546D5D"/>
                </a:solidFill>
                <a:latin typeface="Open Sans Light" pitchFamily="2" charset="0"/>
                <a:ea typeface="Open Sans Light" pitchFamily="2" charset="0"/>
                <a:cs typeface="Open Sans Light" pitchFamily="2" charset="0"/>
              </a:rPr>
              <a:t>närhet till natur.</a:t>
            </a:r>
          </a:p>
          <a:p>
            <a:pPr lvl="0"/>
            <a:endParaRPr lang="sv-SE" sz="2000" dirty="0">
              <a:solidFill>
                <a:srgbClr val="546D5D"/>
              </a:solidFill>
              <a:latin typeface="Open Sans Light" pitchFamily="2" charset="0"/>
              <a:ea typeface="Open Sans Light" pitchFamily="2" charset="0"/>
              <a:cs typeface="Open Sans Light" pitchFamily="2" charset="0"/>
            </a:endParaRPr>
          </a:p>
          <a:p>
            <a:pPr lvl="0"/>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Utveckla kvaliteten i befintliga naturområden så att </a:t>
            </a:r>
          </a:p>
          <a:p>
            <a:pPr lvl="0"/>
            <a:r>
              <a:rPr lang="sv-SE" sz="2000" dirty="0">
                <a:solidFill>
                  <a:srgbClr val="546D5D"/>
                </a:solidFill>
                <a:latin typeface="Open Sans Light" pitchFamily="2" charset="0"/>
                <a:ea typeface="Open Sans Light" pitchFamily="2" charset="0"/>
                <a:cs typeface="Open Sans Light" pitchFamily="2" charset="0"/>
              </a:rPr>
              <a:t>de är attraktiva att besöka. Tillgodose olika gruppers </a:t>
            </a:r>
          </a:p>
          <a:p>
            <a:pPr lvl="0"/>
            <a:r>
              <a:rPr lang="sv-SE" sz="2000" dirty="0">
                <a:solidFill>
                  <a:srgbClr val="546D5D"/>
                </a:solidFill>
                <a:latin typeface="Open Sans Light" pitchFamily="2" charset="0"/>
                <a:ea typeface="Open Sans Light" pitchFamily="2" charset="0"/>
                <a:cs typeface="Open Sans Light" pitchFamily="2" charset="0"/>
              </a:rPr>
              <a:t>behov genom variation.</a:t>
            </a:r>
          </a:p>
          <a:p>
            <a:pPr lvl="0"/>
            <a:endParaRPr lang="sv-SE" sz="2000" dirty="0">
              <a:solidFill>
                <a:srgbClr val="546D5D"/>
              </a:solidFill>
              <a:latin typeface="Open Sans Light" pitchFamily="2" charset="0"/>
              <a:ea typeface="Open Sans Light" pitchFamily="2" charset="0"/>
              <a:cs typeface="Open Sans Light" pitchFamily="2" charset="0"/>
            </a:endParaRPr>
          </a:p>
          <a:p>
            <a:pPr lvl="0"/>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Säkerställ närhet till natur vid planering och nybyggnation och se till att inga onödiga begränsningar i allemansrätten införs i planer, skyddad natur eller lokala föreskrifter.</a:t>
            </a:r>
          </a:p>
        </p:txBody>
      </p:sp>
      <p:cxnSp>
        <p:nvCxnSpPr>
          <p:cNvPr id="4" name="Rak 3">
            <a:extLst>
              <a:ext uri="{FF2B5EF4-FFF2-40B4-BE49-F238E27FC236}">
                <a16:creationId xmlns:a16="http://schemas.microsoft.com/office/drawing/2014/main" id="{43E98E48-D9B4-5241-9C2A-97195CAB7E01}"/>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43824398-8D9D-FF46-BC15-210D7648E4B9}"/>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Alla behöver närhet till natur</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Tree>
    <p:extLst>
      <p:ext uri="{BB962C8B-B14F-4D97-AF65-F5344CB8AC3E}">
        <p14:creationId xmlns:p14="http://schemas.microsoft.com/office/powerpoint/2010/main" val="86077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utomhus, växt, gångstig&#10;&#10;Automatiskt genererad beskrivning">
            <a:extLst>
              <a:ext uri="{FF2B5EF4-FFF2-40B4-BE49-F238E27FC236}">
                <a16:creationId xmlns:a16="http://schemas.microsoft.com/office/drawing/2014/main" id="{B83D3D18-C35E-A24E-99B5-9680785FB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979" y="-3588935"/>
            <a:ext cx="6958577" cy="10446935"/>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615401"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Vardags-</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skogen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behöver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vara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attraktiv</a:t>
            </a:r>
          </a:p>
        </p:txBody>
      </p:sp>
    </p:spTree>
    <p:extLst>
      <p:ext uri="{BB962C8B-B14F-4D97-AF65-F5344CB8AC3E}">
        <p14:creationId xmlns:p14="http://schemas.microsoft.com/office/powerpoint/2010/main" val="37056801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 1">
            <a:extLst>
              <a:ext uri="{FF2B5EF4-FFF2-40B4-BE49-F238E27FC236}">
                <a16:creationId xmlns:a16="http://schemas.microsoft.com/office/drawing/2014/main" id="{B5B0EB33-3FDF-A440-A985-E189288A9247}"/>
              </a:ext>
            </a:extLst>
          </p:cNvPr>
          <p:cNvSpPr/>
          <p:nvPr/>
        </p:nvSpPr>
        <p:spPr>
          <a:xfrm>
            <a:off x="2823127" y="1144351"/>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26CF4D0A-EA6C-DA44-93CD-26234ACE2297}"/>
              </a:ext>
            </a:extLst>
          </p:cNvPr>
          <p:cNvSpPr txBox="1"/>
          <p:nvPr/>
        </p:nvSpPr>
        <p:spPr>
          <a:xfrm>
            <a:off x="96530" y="121530"/>
            <a:ext cx="2077559" cy="261610"/>
          </a:xfrm>
          <a:prstGeom prst="rect">
            <a:avLst/>
          </a:prstGeom>
          <a:noFill/>
        </p:spPr>
        <p:txBody>
          <a:bodyPr wrap="square">
            <a:spAutoFit/>
          </a:bodyPr>
          <a:lstStyle/>
          <a:p>
            <a:r>
              <a:rPr lang="sv-SE" sz="11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Agenda</a:t>
            </a:r>
            <a:endParaRPr lang="sv-SE" sz="1100" dirty="0">
              <a:solidFill>
                <a:srgbClr val="546D5D"/>
              </a:solidFill>
            </a:endParaRPr>
          </a:p>
        </p:txBody>
      </p:sp>
      <p:sp>
        <p:nvSpPr>
          <p:cNvPr id="3" name="textruta 2">
            <a:extLst>
              <a:ext uri="{FF2B5EF4-FFF2-40B4-BE49-F238E27FC236}">
                <a16:creationId xmlns:a16="http://schemas.microsoft.com/office/drawing/2014/main" id="{EE509E8A-8C22-234B-9FA4-7571BBA6C213}"/>
              </a:ext>
            </a:extLst>
          </p:cNvPr>
          <p:cNvSpPr txBox="1"/>
          <p:nvPr/>
        </p:nvSpPr>
        <p:spPr>
          <a:xfrm>
            <a:off x="7474226" y="5181600"/>
            <a:ext cx="184731" cy="369332"/>
          </a:xfrm>
          <a:prstGeom prst="rect">
            <a:avLst/>
          </a:prstGeom>
          <a:noFill/>
        </p:spPr>
        <p:txBody>
          <a:bodyPr wrap="none" rtlCol="0">
            <a:spAutoFit/>
          </a:bodyPr>
          <a:lstStyle/>
          <a:p>
            <a:endParaRPr lang="sv-SE" dirty="0"/>
          </a:p>
        </p:txBody>
      </p:sp>
      <p:sp>
        <p:nvSpPr>
          <p:cNvPr id="16" name="Ellips 15">
            <a:extLst>
              <a:ext uri="{FF2B5EF4-FFF2-40B4-BE49-F238E27FC236}">
                <a16:creationId xmlns:a16="http://schemas.microsoft.com/office/drawing/2014/main" id="{408210EA-5E1E-F643-883E-DE704C6AEEA5}"/>
              </a:ext>
            </a:extLst>
          </p:cNvPr>
          <p:cNvSpPr/>
          <p:nvPr/>
        </p:nvSpPr>
        <p:spPr>
          <a:xfrm>
            <a:off x="2823127" y="1974699"/>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1263BCB8-460D-BE49-8C13-6F474068FD2A}"/>
              </a:ext>
            </a:extLst>
          </p:cNvPr>
          <p:cNvSpPr/>
          <p:nvPr/>
        </p:nvSpPr>
        <p:spPr>
          <a:xfrm>
            <a:off x="2823127" y="2793757"/>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8" name="Ellips 17">
            <a:extLst>
              <a:ext uri="{FF2B5EF4-FFF2-40B4-BE49-F238E27FC236}">
                <a16:creationId xmlns:a16="http://schemas.microsoft.com/office/drawing/2014/main" id="{04130AEB-0A05-F842-A40E-A1B64BF96E93}"/>
              </a:ext>
            </a:extLst>
          </p:cNvPr>
          <p:cNvSpPr/>
          <p:nvPr/>
        </p:nvSpPr>
        <p:spPr>
          <a:xfrm>
            <a:off x="2823127" y="3624104"/>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05BDEE34-14A6-104C-B2A3-D02F9D9487C8}"/>
              </a:ext>
            </a:extLst>
          </p:cNvPr>
          <p:cNvSpPr/>
          <p:nvPr/>
        </p:nvSpPr>
        <p:spPr>
          <a:xfrm>
            <a:off x="2823127" y="4441812"/>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A4290ADC-66EA-CE46-A7EF-A0E507B73947}"/>
              </a:ext>
            </a:extLst>
          </p:cNvPr>
          <p:cNvSpPr/>
          <p:nvPr/>
        </p:nvSpPr>
        <p:spPr>
          <a:xfrm>
            <a:off x="2823127" y="5263570"/>
            <a:ext cx="427383" cy="427383"/>
          </a:xfrm>
          <a:prstGeom prst="ellipse">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innehåll 2">
            <a:extLst>
              <a:ext uri="{FF2B5EF4-FFF2-40B4-BE49-F238E27FC236}">
                <a16:creationId xmlns:a16="http://schemas.microsoft.com/office/drawing/2014/main" id="{50C2A6E6-D82B-3E41-84C0-B828C16AE32C}"/>
              </a:ext>
            </a:extLst>
          </p:cNvPr>
          <p:cNvSpPr txBox="1">
            <a:spLocks/>
          </p:cNvSpPr>
          <p:nvPr/>
        </p:nvSpPr>
        <p:spPr>
          <a:xfrm>
            <a:off x="3310144" y="914537"/>
            <a:ext cx="7712766" cy="534711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Hälsan behöver bli mer jämlik</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Alla behöver närhet till natur</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Vardagsskogen behöver vara attraktiv</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kontakt med naturen</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gröna skolgårdar</a:t>
            </a:r>
          </a:p>
          <a:p>
            <a:pPr marL="0" indent="0">
              <a:lnSpc>
                <a:spcPct val="200000"/>
              </a:lnSpc>
              <a:buNone/>
            </a:pPr>
            <a:r>
              <a:rPr lang="sv-SE"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Vardagsnära natur bidrar till social gemenskap</a:t>
            </a:r>
          </a:p>
          <a:p>
            <a:pPr marL="0" indent="0">
              <a:lnSpc>
                <a:spcPct val="100000"/>
              </a:lnSpc>
              <a:buNone/>
            </a:pPr>
            <a:r>
              <a:rPr lang="sv-SE" sz="2000" dirty="0">
                <a:solidFill>
                  <a:srgbClr val="45788D"/>
                </a:solidFill>
                <a:latin typeface="+mj-lt"/>
              </a:rPr>
              <a:t> </a:t>
            </a:r>
          </a:p>
        </p:txBody>
      </p:sp>
      <p:sp>
        <p:nvSpPr>
          <p:cNvPr id="7" name="Triangel 6">
            <a:extLst>
              <a:ext uri="{FF2B5EF4-FFF2-40B4-BE49-F238E27FC236}">
                <a16:creationId xmlns:a16="http://schemas.microsoft.com/office/drawing/2014/main" id="{AB2B6B3E-BB76-3642-9546-E8A84EF0C9EC}"/>
              </a:ext>
            </a:extLst>
          </p:cNvPr>
          <p:cNvSpPr/>
          <p:nvPr/>
        </p:nvSpPr>
        <p:spPr>
          <a:xfrm rot="5400000">
            <a:off x="2970484" y="1272451"/>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riangel 20">
            <a:extLst>
              <a:ext uri="{FF2B5EF4-FFF2-40B4-BE49-F238E27FC236}">
                <a16:creationId xmlns:a16="http://schemas.microsoft.com/office/drawing/2014/main" id="{73B16C93-53E0-004D-B140-7D5F7D535CF4}"/>
              </a:ext>
            </a:extLst>
          </p:cNvPr>
          <p:cNvSpPr/>
          <p:nvPr/>
        </p:nvSpPr>
        <p:spPr>
          <a:xfrm rot="5400000">
            <a:off x="2970484" y="2104474"/>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riangel 21">
            <a:extLst>
              <a:ext uri="{FF2B5EF4-FFF2-40B4-BE49-F238E27FC236}">
                <a16:creationId xmlns:a16="http://schemas.microsoft.com/office/drawing/2014/main" id="{BA21586A-3812-F440-921D-80CB4F3BD23F}"/>
              </a:ext>
            </a:extLst>
          </p:cNvPr>
          <p:cNvSpPr/>
          <p:nvPr/>
        </p:nvSpPr>
        <p:spPr>
          <a:xfrm rot="5400000">
            <a:off x="2970484" y="2919238"/>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riangel 22">
            <a:extLst>
              <a:ext uri="{FF2B5EF4-FFF2-40B4-BE49-F238E27FC236}">
                <a16:creationId xmlns:a16="http://schemas.microsoft.com/office/drawing/2014/main" id="{F876FDFA-4BF9-A04D-B548-6C93BE33A5D2}"/>
              </a:ext>
            </a:extLst>
          </p:cNvPr>
          <p:cNvSpPr/>
          <p:nvPr/>
        </p:nvSpPr>
        <p:spPr>
          <a:xfrm rot="5400000">
            <a:off x="2970484" y="3751261"/>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riangel 23">
            <a:extLst>
              <a:ext uri="{FF2B5EF4-FFF2-40B4-BE49-F238E27FC236}">
                <a16:creationId xmlns:a16="http://schemas.microsoft.com/office/drawing/2014/main" id="{64F9299F-24F7-604A-865C-C9B52298BFAC}"/>
              </a:ext>
            </a:extLst>
          </p:cNvPr>
          <p:cNvSpPr/>
          <p:nvPr/>
        </p:nvSpPr>
        <p:spPr>
          <a:xfrm rot="5400000">
            <a:off x="2970484" y="4575045"/>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riangel 24">
            <a:extLst>
              <a:ext uri="{FF2B5EF4-FFF2-40B4-BE49-F238E27FC236}">
                <a16:creationId xmlns:a16="http://schemas.microsoft.com/office/drawing/2014/main" id="{BB91221C-0BB5-1842-ACF2-4FED9882A333}"/>
              </a:ext>
            </a:extLst>
          </p:cNvPr>
          <p:cNvSpPr/>
          <p:nvPr/>
        </p:nvSpPr>
        <p:spPr>
          <a:xfrm rot="5400000">
            <a:off x="2970484" y="5407068"/>
            <a:ext cx="198571" cy="17118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5807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457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839F5733-093F-C741-84B2-4BDE9EF575F8}"/>
              </a:ext>
            </a:extLst>
          </p:cNvPr>
          <p:cNvSpPr txBox="1"/>
          <p:nvPr/>
        </p:nvSpPr>
        <p:spPr>
          <a:xfrm>
            <a:off x="1763711" y="2100198"/>
            <a:ext cx="2548702" cy="2492990"/>
          </a:xfrm>
          <a:prstGeom prst="rect">
            <a:avLst/>
          </a:prstGeom>
          <a:noFill/>
        </p:spPr>
        <p:txBody>
          <a:bodyPr wrap="square">
            <a:spAutoFit/>
          </a:bodyPr>
          <a:lstStyle/>
          <a:p>
            <a:r>
              <a:rPr lang="sv-SE" sz="1200" dirty="0">
                <a:solidFill>
                  <a:srgbClr val="45788D"/>
                </a:solidFill>
                <a:latin typeface="Open Sans Light" pitchFamily="2" charset="0"/>
                <a:ea typeface="Open Sans Light" pitchFamily="2" charset="0"/>
                <a:cs typeface="Open Sans Light" pitchFamily="2" charset="0"/>
              </a:rPr>
              <a:t>• Många upplever brist på lämpliga platser för sitt friluftsliv.</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Skogen är den på fritiden mest besökta naturmiljön utanför bebyggda områden.</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6 000 ha tätortsnära skog avverkas varje år vilket är 0,6 % av skogen inom 1 km från tätort. </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Kommunerna äger en sjättedel av skogen inom 1 km från tätort.</a:t>
            </a:r>
          </a:p>
        </p:txBody>
      </p:sp>
      <p:sp>
        <p:nvSpPr>
          <p:cNvPr id="34" name="textruta 33">
            <a:extLst>
              <a:ext uri="{FF2B5EF4-FFF2-40B4-BE49-F238E27FC236}">
                <a16:creationId xmlns:a16="http://schemas.microsoft.com/office/drawing/2014/main" id="{52659A53-B77E-DC49-B035-074B8D8C1E51}"/>
              </a:ext>
            </a:extLst>
          </p:cNvPr>
          <p:cNvSpPr txBox="1"/>
          <p:nvPr/>
        </p:nvSpPr>
        <p:spPr>
          <a:xfrm>
            <a:off x="4902821" y="2077447"/>
            <a:ext cx="2448339" cy="3600986"/>
          </a:xfrm>
          <a:prstGeom prst="rect">
            <a:avLst/>
          </a:prstGeom>
          <a:noFill/>
        </p:spPr>
        <p:txBody>
          <a:bodyPr wrap="square">
            <a:spAutoFit/>
          </a:bodyPr>
          <a:lstStyle/>
          <a:p>
            <a:r>
              <a:rPr lang="sv-SE" sz="1200" dirty="0">
                <a:solidFill>
                  <a:srgbClr val="45788D"/>
                </a:solidFill>
                <a:latin typeface="Open Sans Light" pitchFamily="2" charset="0"/>
                <a:ea typeface="Open Sans Light" pitchFamily="2" charset="0"/>
                <a:cs typeface="Open Sans Light" pitchFamily="2" charset="0"/>
              </a:rPr>
              <a:t>• Attraktivare skog </a:t>
            </a:r>
            <a:r>
              <a:rPr lang="sv-SE" sz="1200" b="1" dirty="0">
                <a:ln>
                  <a:solidFill>
                    <a:srgbClr val="45788D"/>
                  </a:solidFill>
                </a:ln>
                <a:solidFill>
                  <a:srgbClr val="45788D"/>
                </a:solidFill>
                <a:latin typeface="Open Sans ExtraBold" pitchFamily="2" charset="0"/>
                <a:ea typeface="Open Sans ExtraBold" pitchFamily="2" charset="0"/>
                <a:cs typeface="Open Sans ExtraBold" pitchFamily="2" charset="0"/>
              </a:rPr>
              <a:t>&gt;</a:t>
            </a:r>
            <a:r>
              <a:rPr lang="sv-SE" sz="1200" dirty="0">
                <a:solidFill>
                  <a:srgbClr val="45788D"/>
                </a:solidFill>
                <a:latin typeface="Open Sans Light" pitchFamily="2" charset="0"/>
                <a:ea typeface="Open Sans Light" pitchFamily="2" charset="0"/>
                <a:cs typeface="Open Sans Light" pitchFamily="2" charset="0"/>
              </a:rPr>
              <a:t> fler skogsbesök </a:t>
            </a:r>
            <a:r>
              <a:rPr lang="sv-SE" sz="1200" b="1" dirty="0">
                <a:ln>
                  <a:solidFill>
                    <a:srgbClr val="45788D"/>
                  </a:solidFill>
                </a:ln>
                <a:solidFill>
                  <a:srgbClr val="45788D"/>
                </a:solidFill>
                <a:latin typeface="Open Sans ExtraBold" pitchFamily="2" charset="0"/>
                <a:ea typeface="Open Sans ExtraBold" pitchFamily="2" charset="0"/>
                <a:cs typeface="Open Sans ExtraBold" pitchFamily="2" charset="0"/>
              </a:rPr>
              <a:t>&gt;</a:t>
            </a:r>
            <a:r>
              <a:rPr lang="sv-SE" sz="1200" dirty="0">
                <a:solidFill>
                  <a:srgbClr val="45788D"/>
                </a:solidFill>
                <a:latin typeface="Open Sans Light" pitchFamily="2" charset="0"/>
                <a:ea typeface="Open Sans Light" pitchFamily="2" charset="0"/>
                <a:cs typeface="Open Sans Light" pitchFamily="2" charset="0"/>
              </a:rPr>
              <a:t> bättre hälsa och livskvalitet</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Eftersom markägandet är uppsplittrat behövs samverkan för att säkra tillgången till attraktiva skogar. </a:t>
            </a:r>
          </a:p>
          <a:p>
            <a:pPr lvl="0"/>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Eftersom vardagsskogarna oftast sköts genom skogsbruk har skogsbruksåtgärdernas utförande en avgörande betydelse för skogens attraktivitet.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Vardagsnära skog bidrar </a:t>
            </a:r>
          </a:p>
          <a:p>
            <a:pPr lvl="0"/>
            <a:r>
              <a:rPr lang="sv-SE" sz="1200" dirty="0">
                <a:solidFill>
                  <a:srgbClr val="45788D"/>
                </a:solidFill>
                <a:latin typeface="Open Sans Light" pitchFamily="2" charset="0"/>
                <a:ea typeface="Open Sans Light" pitchFamily="2" charset="0"/>
                <a:cs typeface="Open Sans Light" pitchFamily="2" charset="0"/>
              </a:rPr>
              <a:t>också med många andra ekosystemtjänster.</a:t>
            </a:r>
          </a:p>
        </p:txBody>
      </p:sp>
      <p:sp>
        <p:nvSpPr>
          <p:cNvPr id="35" name="textruta 34">
            <a:extLst>
              <a:ext uri="{FF2B5EF4-FFF2-40B4-BE49-F238E27FC236}">
                <a16:creationId xmlns:a16="http://schemas.microsoft.com/office/drawing/2014/main" id="{E80D042C-740B-564A-B4DE-39F950980C11}"/>
              </a:ext>
            </a:extLst>
          </p:cNvPr>
          <p:cNvSpPr txBox="1"/>
          <p:nvPr/>
        </p:nvSpPr>
        <p:spPr>
          <a:xfrm>
            <a:off x="7976273" y="2077447"/>
            <a:ext cx="2469336" cy="2308324"/>
          </a:xfrm>
          <a:prstGeom prst="rect">
            <a:avLst/>
          </a:prstGeom>
          <a:noFill/>
        </p:spPr>
        <p:txBody>
          <a:bodyPr wrap="square">
            <a:spAutoFit/>
          </a:bodyPr>
          <a:lstStyle/>
          <a:p>
            <a:r>
              <a:rPr lang="sv-SE" sz="1200" dirty="0">
                <a:solidFill>
                  <a:srgbClr val="45788D"/>
                </a:solidFill>
                <a:latin typeface="Open Sans Light" pitchFamily="2" charset="0"/>
                <a:ea typeface="Open Sans Light" pitchFamily="2" charset="0"/>
                <a:cs typeface="Open Sans Light" pitchFamily="2" charset="0"/>
              </a:rPr>
              <a:t>Se över hur kommunen:</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för dialog och samverkar med privata skogsägare</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förvaltar sin egen skog</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värnar den vardagsnära skogen vid fysisk planering</a:t>
            </a:r>
          </a:p>
          <a:p>
            <a:endParaRPr lang="sv-SE" sz="1200" dirty="0">
              <a:solidFill>
                <a:srgbClr val="45788D"/>
              </a:solidFill>
              <a:latin typeface="Open Sans Light" pitchFamily="2" charset="0"/>
              <a:ea typeface="Open Sans Light" pitchFamily="2" charset="0"/>
              <a:cs typeface="Open Sans Light" pitchFamily="2" charset="0"/>
            </a:endParaRPr>
          </a:p>
          <a:p>
            <a:r>
              <a:rPr lang="sv-SE" sz="1200" dirty="0">
                <a:solidFill>
                  <a:srgbClr val="45788D"/>
                </a:solidFill>
                <a:latin typeface="Open Sans Light" pitchFamily="2" charset="0"/>
                <a:ea typeface="Open Sans Light" pitchFamily="2" charset="0"/>
                <a:cs typeface="Open Sans Light" pitchFamily="2" charset="0"/>
              </a:rPr>
              <a:t>• kan göra den vardagsnära skogen mer tillgänglig</a:t>
            </a:r>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Konsekvenser</a:t>
            </a:r>
            <a:r>
              <a:rPr lang="sv-SE" sz="1100" b="1" dirty="0">
                <a:solidFill>
                  <a:srgbClr val="45788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1720816" y="529641"/>
            <a:ext cx="8750368"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Vardagsskogen behöver vara attraktiv</a:t>
            </a:r>
            <a:endParaRPr lang="sv-SE" sz="3200" dirty="0">
              <a:solidFill>
                <a:schemeClr val="bg1"/>
              </a:solidFill>
            </a:endParaRPr>
          </a:p>
        </p:txBody>
      </p:sp>
    </p:spTree>
    <p:extLst>
      <p:ext uri="{BB962C8B-B14F-4D97-AF65-F5344CB8AC3E}">
        <p14:creationId xmlns:p14="http://schemas.microsoft.com/office/powerpoint/2010/main" val="2413259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845E2ABB-324D-AB42-85AD-D0A7FB5BC0C5}"/>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
        <p:nvSpPr>
          <p:cNvPr id="5" name="AutoShape 4">
            <a:extLst>
              <a:ext uri="{FF2B5EF4-FFF2-40B4-BE49-F238E27FC236}">
                <a16:creationId xmlns:a16="http://schemas.microsoft.com/office/drawing/2014/main" id="{444AD584-E80D-4A78-8E0E-458341336E95}"/>
              </a:ext>
            </a:extLst>
          </p:cNvPr>
          <p:cNvSpPr>
            <a:spLocks noGrp="1" noChangeAspect="1" noChangeArrowheads="1"/>
          </p:cNvSpPr>
          <p:nvPr>
            <p:ph idx="1"/>
          </p:nvPr>
        </p:nvSpPr>
        <p:spPr bwMode="auto">
          <a:xfrm>
            <a:off x="2738712" y="2258319"/>
            <a:ext cx="6943174" cy="31232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Många upplever brist på lämpliga platser för sitt friluftsliv.</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Skogen är den, på fritiden, mest besökta naturmiljön utanför bebyggda områden.</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Hur attraktiv skogen är för friluftsliv beror på hur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den sköts.</a:t>
            </a:r>
          </a:p>
          <a:p>
            <a:endParaRPr lang="sv-SE" dirty="0">
              <a:solidFill>
                <a:srgbClr val="45788D"/>
              </a:solidFill>
            </a:endParaRPr>
          </a:p>
        </p:txBody>
      </p:sp>
      <p:sp>
        <p:nvSpPr>
          <p:cNvPr id="4" name="AutoShape 2">
            <a:extLst>
              <a:ext uri="{FF2B5EF4-FFF2-40B4-BE49-F238E27FC236}">
                <a16:creationId xmlns:a16="http://schemas.microsoft.com/office/drawing/2014/main" id="{13A74557-CEB0-42E8-81AF-6F96EA46AA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6" name="V-form 5">
            <a:extLst>
              <a:ext uri="{FF2B5EF4-FFF2-40B4-BE49-F238E27FC236}">
                <a16:creationId xmlns:a16="http://schemas.microsoft.com/office/drawing/2014/main" id="{73525C59-00A2-CD45-AA8D-546D9EC408F3}"/>
              </a:ext>
            </a:extLst>
          </p:cNvPr>
          <p:cNvSpPr/>
          <p:nvPr/>
        </p:nvSpPr>
        <p:spPr>
          <a:xfrm rot="5400000">
            <a:off x="5809672" y="6029783"/>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7" name="textruta 6">
            <a:extLst>
              <a:ext uri="{FF2B5EF4-FFF2-40B4-BE49-F238E27FC236}">
                <a16:creationId xmlns:a16="http://schemas.microsoft.com/office/drawing/2014/main" id="{C218D185-6FD5-B340-A3A7-4B3DB0FF087A}"/>
              </a:ext>
            </a:extLst>
          </p:cNvPr>
          <p:cNvSpPr txBox="1"/>
          <p:nvPr/>
        </p:nvSpPr>
        <p:spPr>
          <a:xfrm>
            <a:off x="2719662" y="1294322"/>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45788D"/>
              </a:solidFill>
            </a:endParaRPr>
          </a:p>
        </p:txBody>
      </p:sp>
    </p:spTree>
    <p:extLst>
      <p:ext uri="{BB962C8B-B14F-4D97-AF65-F5344CB8AC3E}">
        <p14:creationId xmlns:p14="http://schemas.microsoft.com/office/powerpoint/2010/main" val="358840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9A611581-5483-F24A-B198-49E0DA29E727}"/>
              </a:ext>
            </a:extLst>
          </p:cNvPr>
          <p:cNvSpPr txBox="1"/>
          <p:nvPr/>
        </p:nvSpPr>
        <p:spPr>
          <a:xfrm>
            <a:off x="2738713" y="2305615"/>
            <a:ext cx="6943174" cy="2554545"/>
          </a:xfrm>
          <a:prstGeom prst="rect">
            <a:avLst/>
          </a:prstGeom>
          <a:noFill/>
        </p:spPr>
        <p:txBody>
          <a:bodyPr wrap="square">
            <a:spAutoFit/>
          </a:bodyPr>
          <a:lstStyle/>
          <a:p>
            <a:r>
              <a:rPr lang="sv-SE" sz="2000" dirty="0">
                <a:solidFill>
                  <a:srgbClr val="45788D"/>
                </a:solidFill>
                <a:latin typeface="Open Sans Light" pitchFamily="2" charset="0"/>
                <a:ea typeface="Open Sans Light" pitchFamily="2" charset="0"/>
                <a:cs typeface="Open Sans Light" pitchFamily="2" charset="0"/>
              </a:rPr>
              <a:t>• 6 000 ha tätortsnära skog avverkas varje år vilket är 0,6 % av skogen inom 1 km från tätort.</a:t>
            </a:r>
          </a:p>
          <a:p>
            <a:pPr marL="0" indent="0">
              <a:lnSpc>
                <a:spcPct val="2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buNone/>
            </a:pPr>
            <a:r>
              <a:rPr lang="sv-SE" sz="2000" dirty="0">
                <a:solidFill>
                  <a:srgbClr val="45788D"/>
                </a:solidFill>
                <a:latin typeface="Open Sans Light" pitchFamily="2" charset="0"/>
                <a:ea typeface="Open Sans Light" pitchFamily="2" charset="0"/>
                <a:cs typeface="Open Sans Light" pitchFamily="2" charset="0"/>
              </a:rPr>
              <a:t>• Ägandet av den tätortsnära skogen är splittrat. Kommunerna äger en sjättedel av skogen inom 1 km från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tätort och behöver samverka med övriga skogsägare </a:t>
            </a:r>
          </a:p>
          <a:p>
            <a:pPr marL="0" indent="0">
              <a:buNone/>
            </a:pPr>
            <a:r>
              <a:rPr lang="sv-SE" sz="2000" dirty="0">
                <a:solidFill>
                  <a:srgbClr val="45788D"/>
                </a:solidFill>
                <a:latin typeface="Open Sans Light" pitchFamily="2" charset="0"/>
                <a:ea typeface="Open Sans Light" pitchFamily="2" charset="0"/>
                <a:cs typeface="Open Sans Light" pitchFamily="2" charset="0"/>
              </a:rPr>
              <a:t>kring resten.</a:t>
            </a:r>
          </a:p>
        </p:txBody>
      </p:sp>
      <p:cxnSp>
        <p:nvCxnSpPr>
          <p:cNvPr id="4" name="Rak 3">
            <a:extLst>
              <a:ext uri="{FF2B5EF4-FFF2-40B4-BE49-F238E27FC236}">
                <a16:creationId xmlns:a16="http://schemas.microsoft.com/office/drawing/2014/main" id="{97617641-A13B-4F4E-80BD-FF81CA6EE39E}"/>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0038E8FA-7C0D-0649-BCF9-0AE42E22BDD3}"/>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2477571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98A888B7-C0E9-43B4-BCE4-4495671E51B5}"/>
              </a:ext>
            </a:extLst>
          </p:cNvPr>
          <p:cNvSpPr>
            <a:spLocks noGrp="1"/>
          </p:cNvSpPr>
          <p:nvPr>
            <p:ph idx="1"/>
          </p:nvPr>
        </p:nvSpPr>
        <p:spPr>
          <a:xfrm>
            <a:off x="2742291" y="2549867"/>
            <a:ext cx="6943174" cy="2246769"/>
          </a:xfrm>
        </p:spPr>
        <p:txBody>
          <a:bodyPr>
            <a:normAutofit/>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Om skogen gjordes mer attraktiv skulle fler kunna lockas till utevistelse vilket skulle ge bättre folkhälsa, livskvalitet och miljömedvetenhet.</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Eftersom markägandet är uppsplittrat krävs samverkan för att säkra tillgången till attraktiva skogar. </a:t>
            </a:r>
          </a:p>
          <a:p>
            <a:endParaRPr lang="sv-SE" dirty="0">
              <a:solidFill>
                <a:srgbClr val="45788D"/>
              </a:solidFill>
            </a:endParaRPr>
          </a:p>
        </p:txBody>
      </p:sp>
      <p:sp>
        <p:nvSpPr>
          <p:cNvPr id="4" name="V-form 3">
            <a:extLst>
              <a:ext uri="{FF2B5EF4-FFF2-40B4-BE49-F238E27FC236}">
                <a16:creationId xmlns:a16="http://schemas.microsoft.com/office/drawing/2014/main" id="{CF2A3F01-3799-F141-89DA-2A63CE027143}"/>
              </a:ext>
            </a:extLst>
          </p:cNvPr>
          <p:cNvSpPr/>
          <p:nvPr/>
        </p:nvSpPr>
        <p:spPr>
          <a:xfrm rot="5400000">
            <a:off x="5809672" y="6029783"/>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866FA133-EFDD-754F-B3DB-83219A839B16}"/>
              </a:ext>
            </a:extLst>
          </p:cNvPr>
          <p:cNvSpPr txBox="1"/>
          <p:nvPr/>
        </p:nvSpPr>
        <p:spPr>
          <a:xfrm>
            <a:off x="2719662" y="1576345"/>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45788D"/>
              </a:solidFill>
            </a:endParaRPr>
          </a:p>
        </p:txBody>
      </p:sp>
      <p:sp>
        <p:nvSpPr>
          <p:cNvPr id="6" name="textruta 5">
            <a:extLst>
              <a:ext uri="{FF2B5EF4-FFF2-40B4-BE49-F238E27FC236}">
                <a16:creationId xmlns:a16="http://schemas.microsoft.com/office/drawing/2014/main" id="{BB993AE5-5177-7B4D-AE56-93EA153AE3DC}"/>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Konsekvenser</a:t>
            </a:r>
          </a:p>
        </p:txBody>
      </p:sp>
    </p:spTree>
    <p:extLst>
      <p:ext uri="{BB962C8B-B14F-4D97-AF65-F5344CB8AC3E}">
        <p14:creationId xmlns:p14="http://schemas.microsoft.com/office/powerpoint/2010/main" val="2877318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F951AE6-7BD6-0540-9A47-EBB86DC652E2}"/>
              </a:ext>
            </a:extLst>
          </p:cNvPr>
          <p:cNvSpPr txBox="1"/>
          <p:nvPr/>
        </p:nvSpPr>
        <p:spPr>
          <a:xfrm>
            <a:off x="2748238" y="2151727"/>
            <a:ext cx="6943174" cy="2554545"/>
          </a:xfrm>
          <a:prstGeom prst="rect">
            <a:avLst/>
          </a:prstGeom>
          <a:noFill/>
        </p:spPr>
        <p:txBody>
          <a:bodyPr wrap="square">
            <a:spAutoFit/>
          </a:bodyPr>
          <a:lstStyle/>
          <a:p>
            <a:r>
              <a:rPr lang="sv-SE" sz="2000" dirty="0">
                <a:solidFill>
                  <a:srgbClr val="45788D"/>
                </a:solidFill>
                <a:latin typeface="Open Sans Light" pitchFamily="2" charset="0"/>
                <a:ea typeface="Open Sans Light" pitchFamily="2" charset="0"/>
                <a:cs typeface="Open Sans Light" pitchFamily="2" charset="0"/>
              </a:rPr>
              <a:t>• Eftersom vardagsskogarna oftast sköts genom skogsbruk har skogsbruksåtgärdernas utförande en avgörande betydelse för skogens attraktivitet.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Vardagsnära skog bidrar också med många andra ekosystemtjänster, t.ex. bättre klimat i staden, och är dessutom billigare att sköta än parkmark.</a:t>
            </a:r>
          </a:p>
        </p:txBody>
      </p:sp>
      <p:cxnSp>
        <p:nvCxnSpPr>
          <p:cNvPr id="4" name="Rak 3">
            <a:extLst>
              <a:ext uri="{FF2B5EF4-FFF2-40B4-BE49-F238E27FC236}">
                <a16:creationId xmlns:a16="http://schemas.microsoft.com/office/drawing/2014/main" id="{EFDD4BC5-9A31-CE43-BF9D-025DEFFFA44C}"/>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FCE1A27A-9070-B44A-AFA9-39C8ECD71A27}"/>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3484853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A32EE2B-D9CC-4206-A836-CF8EA0CA0C29}"/>
              </a:ext>
            </a:extLst>
          </p:cNvPr>
          <p:cNvSpPr>
            <a:spLocks noGrp="1"/>
          </p:cNvSpPr>
          <p:nvPr>
            <p:ph idx="1"/>
          </p:nvPr>
        </p:nvSpPr>
        <p:spPr>
          <a:xfrm>
            <a:off x="2738713" y="1794493"/>
            <a:ext cx="6943174" cy="3775075"/>
          </a:xfrm>
        </p:spPr>
        <p:txBody>
          <a:bodyPr>
            <a:normAutofit/>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Se över kommunens strategi, arbetssätt och resurser för dialog och samverkan med privata skogsägare.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Se över hur kommunen stödjer skogsägare som har besvär kopplat till friluftslivet (t.ex. nedskräpning).</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Ta fram en plan för hur kommunens egen skogsförvaltning arbetar för att säkerställa attraktiva vardagsskogar. </a:t>
            </a:r>
            <a:br>
              <a:rPr lang="sv-SE" sz="2000" dirty="0">
                <a:solidFill>
                  <a:srgbClr val="45788D"/>
                </a:solidFill>
                <a:latin typeface="Open Sans Light" pitchFamily="2" charset="0"/>
                <a:ea typeface="Open Sans Light" pitchFamily="2" charset="0"/>
                <a:cs typeface="Open Sans Light" pitchFamily="2" charset="0"/>
              </a:rPr>
            </a:br>
            <a:endParaRPr lang="sv-SE" dirty="0">
              <a:solidFill>
                <a:srgbClr val="45788D"/>
              </a:solidFill>
            </a:endParaRPr>
          </a:p>
          <a:p>
            <a:endParaRPr lang="sv-SE" dirty="0">
              <a:solidFill>
                <a:srgbClr val="45788D"/>
              </a:solidFill>
            </a:endParaRPr>
          </a:p>
        </p:txBody>
      </p:sp>
      <p:sp>
        <p:nvSpPr>
          <p:cNvPr id="4" name="V-form 3">
            <a:extLst>
              <a:ext uri="{FF2B5EF4-FFF2-40B4-BE49-F238E27FC236}">
                <a16:creationId xmlns:a16="http://schemas.microsoft.com/office/drawing/2014/main" id="{4D207ABF-CB01-0B47-B012-99D0FE1E6ADA}"/>
              </a:ext>
            </a:extLst>
          </p:cNvPr>
          <p:cNvSpPr/>
          <p:nvPr/>
        </p:nvSpPr>
        <p:spPr>
          <a:xfrm rot="5400000">
            <a:off x="5809672" y="6029783"/>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45788D"/>
              </a:solidFill>
            </a:endParaRPr>
          </a:p>
        </p:txBody>
      </p:sp>
      <p:sp>
        <p:nvSpPr>
          <p:cNvPr id="10" name="textruta 9">
            <a:extLst>
              <a:ext uri="{FF2B5EF4-FFF2-40B4-BE49-F238E27FC236}">
                <a16:creationId xmlns:a16="http://schemas.microsoft.com/office/drawing/2014/main" id="{4273357F-3934-8246-9D44-7A2C831045C4}"/>
              </a:ext>
            </a:extLst>
          </p:cNvPr>
          <p:cNvSpPr txBox="1"/>
          <p:nvPr/>
        </p:nvSpPr>
        <p:spPr>
          <a:xfrm>
            <a:off x="2729187" y="816239"/>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45788D"/>
              </a:solidFill>
            </a:endParaRPr>
          </a:p>
        </p:txBody>
      </p:sp>
      <p:sp>
        <p:nvSpPr>
          <p:cNvPr id="6" name="textruta 5">
            <a:extLst>
              <a:ext uri="{FF2B5EF4-FFF2-40B4-BE49-F238E27FC236}">
                <a16:creationId xmlns:a16="http://schemas.microsoft.com/office/drawing/2014/main" id="{0AAB4EBE-D993-564D-8631-BB9243239264}"/>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spTree>
    <p:extLst>
      <p:ext uri="{BB962C8B-B14F-4D97-AF65-F5344CB8AC3E}">
        <p14:creationId xmlns:p14="http://schemas.microsoft.com/office/powerpoint/2010/main" val="74371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1D47D3DA-5D60-1B42-9B78-AF6FC6EE9672}"/>
              </a:ext>
            </a:extLst>
          </p:cNvPr>
          <p:cNvSpPr txBox="1"/>
          <p:nvPr/>
        </p:nvSpPr>
        <p:spPr>
          <a:xfrm>
            <a:off x="2748238" y="1843950"/>
            <a:ext cx="6943174" cy="2554545"/>
          </a:xfrm>
          <a:prstGeom prst="rect">
            <a:avLst/>
          </a:prstGeom>
          <a:noFill/>
        </p:spPr>
        <p:txBody>
          <a:bodyPr wrap="square">
            <a:spAutoFit/>
          </a:bodyPr>
          <a:lstStyle/>
          <a:p>
            <a:pPr marL="0" indent="0">
              <a:buNone/>
            </a:pPr>
            <a:r>
              <a:rPr lang="sv-SE" sz="2000" dirty="0">
                <a:solidFill>
                  <a:srgbClr val="45788D"/>
                </a:solidFill>
                <a:latin typeface="Open Sans Light" pitchFamily="2" charset="0"/>
                <a:ea typeface="Open Sans Light" pitchFamily="2" charset="0"/>
                <a:cs typeface="Open Sans Light" pitchFamily="2" charset="0"/>
              </a:rPr>
              <a:t>• Se över hur tillgången till vardagsnära skog hanteras och värderas i den fysiska planeringen.</a:t>
            </a:r>
          </a:p>
          <a:p>
            <a:pPr marL="0" indent="0">
              <a:lnSpc>
                <a:spcPct val="15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buNone/>
            </a:pPr>
            <a:r>
              <a:rPr lang="sv-SE" sz="2000" dirty="0">
                <a:solidFill>
                  <a:srgbClr val="45788D"/>
                </a:solidFill>
                <a:latin typeface="Open Sans Light" pitchFamily="2" charset="0"/>
                <a:ea typeface="Open Sans Light" pitchFamily="2" charset="0"/>
                <a:cs typeface="Open Sans Light" pitchFamily="2" charset="0"/>
              </a:rPr>
              <a:t>• Gör en analys av tillgången till och brist på attraktiv vardagsnära skog.</a:t>
            </a:r>
          </a:p>
          <a:p>
            <a:pPr marL="0" indent="0">
              <a:lnSpc>
                <a:spcPct val="15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buNone/>
            </a:pPr>
            <a:endParaRPr lang="sv-SE" sz="2000" dirty="0">
              <a:solidFill>
                <a:srgbClr val="45788D"/>
              </a:solidFill>
              <a:latin typeface="Open Sans Light" pitchFamily="2" charset="0"/>
              <a:ea typeface="Open Sans Light" pitchFamily="2" charset="0"/>
              <a:cs typeface="Open Sans Light" pitchFamily="2" charset="0"/>
            </a:endParaRPr>
          </a:p>
        </p:txBody>
      </p:sp>
      <p:cxnSp>
        <p:nvCxnSpPr>
          <p:cNvPr id="4" name="Rak 3">
            <a:extLst>
              <a:ext uri="{FF2B5EF4-FFF2-40B4-BE49-F238E27FC236}">
                <a16:creationId xmlns:a16="http://schemas.microsoft.com/office/drawing/2014/main" id="{D615A257-9F7E-A841-B2F8-1FD19C56A9A9}"/>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E575F31C-7443-F647-BC13-79AB7CC672FE}"/>
              </a:ext>
            </a:extLst>
          </p:cNvPr>
          <p:cNvSpPr txBox="1"/>
          <p:nvPr/>
        </p:nvSpPr>
        <p:spPr>
          <a:xfrm>
            <a:off x="176041" y="121530"/>
            <a:ext cx="3055532" cy="573106"/>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Vardagsskogen behöver vara attraktiv</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spTree>
    <p:extLst>
      <p:ext uri="{BB962C8B-B14F-4D97-AF65-F5344CB8AC3E}">
        <p14:creationId xmlns:p14="http://schemas.microsoft.com/office/powerpoint/2010/main" val="3261823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CF8485F-04B7-E44A-9719-AAFD42751D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64904" y="0"/>
            <a:ext cx="10286999" cy="6858000"/>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652720"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kontakt med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naturen</a:t>
            </a:r>
          </a:p>
        </p:txBody>
      </p:sp>
    </p:spTree>
    <p:extLst>
      <p:ext uri="{BB962C8B-B14F-4D97-AF65-F5344CB8AC3E}">
        <p14:creationId xmlns:p14="http://schemas.microsoft.com/office/powerpoint/2010/main" val="154981130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546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546D5D"/>
                </a:solidFill>
              </a:rPr>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839F5733-093F-C741-84B2-4BDE9EF575F8}"/>
              </a:ext>
            </a:extLst>
          </p:cNvPr>
          <p:cNvSpPr txBox="1"/>
          <p:nvPr/>
        </p:nvSpPr>
        <p:spPr>
          <a:xfrm>
            <a:off x="1763711" y="2100198"/>
            <a:ext cx="2548702" cy="2862322"/>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Barn utvecklas genom att vistas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i naturen, men har olika tillgång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till den.</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Andelen barn som varje dag vistas i grönområden har minskat från 78 % 2003 till 49 % 2019.</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Utrikesfödda barn och barn till lågutbildade har sämre tillgång till grönområden.</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Skolgårdarna har minskat i storlek. </a:t>
            </a:r>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p:txBody>
      </p:sp>
      <p:sp>
        <p:nvSpPr>
          <p:cNvPr id="34" name="textruta 33">
            <a:extLst>
              <a:ext uri="{FF2B5EF4-FFF2-40B4-BE49-F238E27FC236}">
                <a16:creationId xmlns:a16="http://schemas.microsoft.com/office/drawing/2014/main" id="{52659A53-B77E-DC49-B035-074B8D8C1E51}"/>
              </a:ext>
            </a:extLst>
          </p:cNvPr>
          <p:cNvSpPr txBox="1"/>
          <p:nvPr/>
        </p:nvSpPr>
        <p:spPr>
          <a:xfrm>
            <a:off x="4863306" y="2077447"/>
            <a:ext cx="2527369" cy="3665619"/>
          </a:xfrm>
          <a:prstGeom prst="rect">
            <a:avLst/>
          </a:prstGeom>
          <a:noFill/>
        </p:spPr>
        <p:txBody>
          <a:bodyPr wrap="square">
            <a:spAutoFit/>
          </a:bodyPr>
          <a:lstStyle/>
          <a:p>
            <a:pPr lvl="0" defTabSz="533400">
              <a:spcBef>
                <a:spcPct val="0"/>
              </a:spcBef>
              <a:spcAft>
                <a:spcPct val="35000"/>
              </a:spcAft>
            </a:pPr>
            <a:r>
              <a:rPr lang="sv-SE" sz="1200" dirty="0">
                <a:solidFill>
                  <a:srgbClr val="546D5D"/>
                </a:solidFill>
                <a:latin typeface="Open Sans SemiBold" pitchFamily="2" charset="0"/>
                <a:ea typeface="Open Sans SemiBold" pitchFamily="2" charset="0"/>
                <a:cs typeface="Open Sans SemiBold" pitchFamily="2" charset="0"/>
              </a:rPr>
              <a:t>Regelbunden vistelse </a:t>
            </a:r>
            <a:br>
              <a:rPr lang="sv-SE" sz="1200" dirty="0">
                <a:solidFill>
                  <a:srgbClr val="546D5D"/>
                </a:solidFill>
                <a:latin typeface="Open Sans SemiBold" pitchFamily="2" charset="0"/>
                <a:ea typeface="Open Sans SemiBold" pitchFamily="2" charset="0"/>
                <a:cs typeface="Open Sans SemiBold" pitchFamily="2" charset="0"/>
              </a:rPr>
            </a:br>
            <a:r>
              <a:rPr lang="sv-SE" sz="1200" dirty="0">
                <a:solidFill>
                  <a:srgbClr val="546D5D"/>
                </a:solidFill>
                <a:latin typeface="Open Sans SemiBold" pitchFamily="2" charset="0"/>
                <a:ea typeface="Open Sans SemiBold" pitchFamily="2" charset="0"/>
                <a:cs typeface="Open Sans SemiBold" pitchFamily="2" charset="0"/>
              </a:rPr>
              <a:t>i naturområden…</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 ...är positivt för barns fysiska, psykiska och sociala utveckling.</a:t>
            </a:r>
          </a:p>
          <a:p>
            <a:pPr defTabSz="533400">
              <a:spcBef>
                <a:spcPct val="0"/>
              </a:spcBef>
              <a:spcAft>
                <a:spcPct val="35000"/>
              </a:spcAft>
            </a:pP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...gynnar hälsan på både kort och lång sikt. Barnen blir friskare och mindre stressade. Begränsningar kan leda till sämre hälsa och välbefinnande.</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...förbättrar skolelevers psykiska hälsa, emotionella kontroll och impulskontroll.</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…i tidig ålder lägger en grund för naturvistelse senare i livet, vilket gynnar hälsan på lång sikt och ett miljöengagemang. </a:t>
            </a:r>
          </a:p>
        </p:txBody>
      </p:sp>
      <p:sp>
        <p:nvSpPr>
          <p:cNvPr id="35" name="textruta 34">
            <a:extLst>
              <a:ext uri="{FF2B5EF4-FFF2-40B4-BE49-F238E27FC236}">
                <a16:creationId xmlns:a16="http://schemas.microsoft.com/office/drawing/2014/main" id="{E80D042C-740B-564A-B4DE-39F950980C11}"/>
              </a:ext>
            </a:extLst>
          </p:cNvPr>
          <p:cNvSpPr txBox="1"/>
          <p:nvPr/>
        </p:nvSpPr>
        <p:spPr>
          <a:xfrm>
            <a:off x="7976272" y="2077447"/>
            <a:ext cx="2452017" cy="3665619"/>
          </a:xfrm>
          <a:prstGeom prst="rect">
            <a:avLst/>
          </a:prstGeom>
          <a:noFill/>
        </p:spPr>
        <p:txBody>
          <a:bodyPr wrap="square">
            <a:spAutoFit/>
          </a:bodyPr>
          <a:lstStyle/>
          <a:p>
            <a:pPr defTabSz="444500">
              <a:spcBef>
                <a:spcPct val="0"/>
              </a:spcBef>
              <a:spcAft>
                <a:spcPct val="35000"/>
              </a:spcAft>
            </a:pPr>
            <a:r>
              <a:rPr lang="sv-SE" sz="1200" dirty="0">
                <a:solidFill>
                  <a:srgbClr val="546D5D"/>
                </a:solidFill>
                <a:latin typeface="Open Sans Light" pitchFamily="2" charset="0"/>
                <a:ea typeface="Open Sans Light" pitchFamily="2" charset="0"/>
                <a:cs typeface="Open Sans Light" pitchFamily="2" charset="0"/>
              </a:rPr>
              <a:t>• Planera för och bevara grön-områden med goda förut-sättningar för lek och aktivitet.</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 Ta hänsyn till barnperspektivet och barnkonventionen i samhällsplaneringen. Involvera barn och ungdomar. </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 Utnyttja naturen i skol-undervisningen.</a:t>
            </a:r>
            <a:br>
              <a:rPr lang="sv-SE" sz="1200" dirty="0">
                <a:solidFill>
                  <a:srgbClr val="546D5D"/>
                </a:solidFill>
                <a:latin typeface="Open Sans Light" pitchFamily="2" charset="0"/>
                <a:ea typeface="Open Sans Light" pitchFamily="2" charset="0"/>
                <a:cs typeface="Open Sans Light" pitchFamily="2" charset="0"/>
              </a:rPr>
            </a:b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 Kompetensutveckla skol-personal för att bedriva utomhuspedagogik.  </a:t>
            </a:r>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a:p>
            <a:pPr defTabSz="444500">
              <a:spcBef>
                <a:spcPct val="0"/>
              </a:spcBef>
              <a:spcAft>
                <a:spcPct val="35000"/>
              </a:spcAft>
            </a:pPr>
            <a:r>
              <a:rPr lang="sv-SE" sz="1200" dirty="0">
                <a:solidFill>
                  <a:srgbClr val="546D5D"/>
                </a:solidFill>
                <a:latin typeface="Open Sans Light" pitchFamily="2" charset="0"/>
                <a:ea typeface="Open Sans Light" pitchFamily="2" charset="0"/>
                <a:cs typeface="Open Sans Light" pitchFamily="2" charset="0"/>
              </a:rPr>
              <a:t>• Samarbeta med ideella organisationer som arrangerar naturaktiviteter för barn.</a:t>
            </a:r>
            <a:endParaRPr lang="sv-SE" sz="1200" dirty="0">
              <a:solidFill>
                <a:srgbClr val="546D5D"/>
              </a:solidFill>
            </a:endParaRPr>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Konsekvenser</a:t>
            </a:r>
            <a:r>
              <a:rPr lang="sv-SE" sz="1100" b="1" dirty="0">
                <a:solidFill>
                  <a:srgbClr val="546D5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2136707" y="529641"/>
            <a:ext cx="7980569"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kontakt med naturen</a:t>
            </a:r>
            <a:endParaRPr lang="sv-SE" sz="3200" dirty="0">
              <a:solidFill>
                <a:schemeClr val="bg1"/>
              </a:solidFill>
            </a:endParaRPr>
          </a:p>
        </p:txBody>
      </p:sp>
    </p:spTree>
    <p:extLst>
      <p:ext uri="{BB962C8B-B14F-4D97-AF65-F5344CB8AC3E}">
        <p14:creationId xmlns:p14="http://schemas.microsoft.com/office/powerpoint/2010/main" val="247759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D8A795F-E5AF-4E83-90C7-A95E939ABAA6}"/>
              </a:ext>
            </a:extLst>
          </p:cNvPr>
          <p:cNvSpPr>
            <a:spLocks noGrp="1"/>
          </p:cNvSpPr>
          <p:nvPr>
            <p:ph idx="1"/>
          </p:nvPr>
        </p:nvSpPr>
        <p:spPr>
          <a:xfrm>
            <a:off x="2748237" y="1649834"/>
            <a:ext cx="6943174" cy="4148138"/>
          </a:xfrm>
        </p:spPr>
        <p:txBody>
          <a:bodyPr>
            <a:noAutofit/>
          </a:bodyPr>
          <a:lstStyle/>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Studier visar att andelen barn som vistas i naturen varje dag har minskat betydligt över tid från 2003 till 2019. </a:t>
            </a:r>
          </a:p>
          <a:p>
            <a:pPr marL="0" indent="0">
              <a:lnSpc>
                <a:spcPct val="100000"/>
              </a:lnSpc>
              <a:buNone/>
            </a:pP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 Barn har svårt att själva välja miljöer att vistas i och påverkas av familjens livsvillkor och levnadsvanor.</a:t>
            </a:r>
            <a:br>
              <a:rPr lang="sv-SE" sz="2000" dirty="0">
                <a:solidFill>
                  <a:srgbClr val="546D5D"/>
                </a:solidFill>
                <a:latin typeface="Open Sans Light" pitchFamily="2" charset="0"/>
                <a:ea typeface="Open Sans Light" pitchFamily="2" charset="0"/>
                <a:cs typeface="Open Sans Light" pitchFamily="2" charset="0"/>
              </a:rPr>
            </a:b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Barn, och särskilt flickor, vars vårdnadshavare har grundskola som högsta utbildning vistas mer sällan i grönområden. </a:t>
            </a:r>
            <a:br>
              <a:rPr lang="sv-SE" sz="2000" dirty="0">
                <a:solidFill>
                  <a:srgbClr val="546D5D"/>
                </a:solidFill>
                <a:latin typeface="Open Sans Light" pitchFamily="2" charset="0"/>
                <a:ea typeface="Open Sans Light" pitchFamily="2" charset="0"/>
                <a:cs typeface="Open Sans Light" pitchFamily="2" charset="0"/>
              </a:rPr>
            </a:b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Barn som bor trångt och barn med utrikes födda vårdnadshavare vistas mer sällan i naturen. </a:t>
            </a:r>
          </a:p>
        </p:txBody>
      </p:sp>
      <p:sp>
        <p:nvSpPr>
          <p:cNvPr id="4" name="V-form 3">
            <a:extLst>
              <a:ext uri="{FF2B5EF4-FFF2-40B4-BE49-F238E27FC236}">
                <a16:creationId xmlns:a16="http://schemas.microsoft.com/office/drawing/2014/main" id="{A6AEB544-6221-024C-8CA2-87F140AE51C5}"/>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8" name="textruta 7">
            <a:extLst>
              <a:ext uri="{FF2B5EF4-FFF2-40B4-BE49-F238E27FC236}">
                <a16:creationId xmlns:a16="http://schemas.microsoft.com/office/drawing/2014/main" id="{270AC31C-A114-AF49-BB98-5EEB2B281BAD}"/>
              </a:ext>
            </a:extLst>
          </p:cNvPr>
          <p:cNvSpPr txBox="1"/>
          <p:nvPr/>
        </p:nvSpPr>
        <p:spPr>
          <a:xfrm>
            <a:off x="2719662" y="694804"/>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546D5D"/>
              </a:solidFill>
            </a:endParaRPr>
          </a:p>
        </p:txBody>
      </p:sp>
      <p:sp>
        <p:nvSpPr>
          <p:cNvPr id="9" name="textruta 8">
            <a:extLst>
              <a:ext uri="{FF2B5EF4-FFF2-40B4-BE49-F238E27FC236}">
                <a16:creationId xmlns:a16="http://schemas.microsoft.com/office/drawing/2014/main" id="{CD40DC40-8E15-094D-97EB-744A5BE55330}"/>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2794659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gräs, utomhus, personer&#10;&#10;Automatiskt genererad beskrivning">
            <a:extLst>
              <a:ext uri="{FF2B5EF4-FFF2-40B4-BE49-F238E27FC236}">
                <a16:creationId xmlns:a16="http://schemas.microsoft.com/office/drawing/2014/main" id="{6D358529-1CBE-FD49-9C75-3467A2EA0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5659" y="0"/>
            <a:ext cx="10287000" cy="6858000"/>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632334"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Hälsan behöver bli mer jämlik</a:t>
            </a:r>
          </a:p>
        </p:txBody>
      </p:sp>
    </p:spTree>
    <p:extLst>
      <p:ext uri="{BB962C8B-B14F-4D97-AF65-F5344CB8AC3E}">
        <p14:creationId xmlns:p14="http://schemas.microsoft.com/office/powerpoint/2010/main" val="399613730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849F1205-4630-8740-A738-04D5E03337A1}"/>
              </a:ext>
            </a:extLst>
          </p:cNvPr>
          <p:cNvSpPr txBox="1"/>
          <p:nvPr/>
        </p:nvSpPr>
        <p:spPr>
          <a:xfrm>
            <a:off x="2748238" y="1690062"/>
            <a:ext cx="6943174" cy="3170099"/>
          </a:xfrm>
          <a:prstGeom prst="rect">
            <a:avLst/>
          </a:prstGeom>
          <a:noFill/>
        </p:spPr>
        <p:txBody>
          <a:bodyPr wrap="square">
            <a:spAutoFit/>
          </a:bodyPr>
          <a:lstStyle/>
          <a:p>
            <a:r>
              <a:rPr lang="sv-SE" sz="2000" dirty="0">
                <a:solidFill>
                  <a:srgbClr val="546D5D"/>
                </a:solidFill>
                <a:latin typeface="Open Sans Light" pitchFamily="2" charset="0"/>
                <a:ea typeface="Open Sans Light" pitchFamily="2" charset="0"/>
                <a:cs typeface="Open Sans Light" pitchFamily="2" charset="0"/>
              </a:rPr>
              <a:t>• Tillgången till naturområden är olika. Större städer har generellt sämre tillgång än mindre. </a:t>
            </a:r>
          </a:p>
          <a:p>
            <a:endParaRPr lang="sv-SE" sz="2000" dirty="0">
              <a:solidFill>
                <a:srgbClr val="546D5D"/>
              </a:solidFill>
              <a:latin typeface="Open Sans Light" pitchFamily="2" charset="0"/>
              <a:ea typeface="Open Sans Light" pitchFamily="2" charset="0"/>
              <a:cs typeface="Open Sans Light" pitchFamily="2" charset="0"/>
            </a:endParaRPr>
          </a:p>
          <a:p>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Förskole- och skolgårdar har minskat i storlek vilket innebär en risk för att barn fortsatt har begränsade ytor för lek, rörelse och naturupplevelse under en stor del av sin vardag. Risken blir särskilt påtaglig för de barn som inte får hjälp att komma ut i naturen på grund av familjens livsvillkor och levnadsvanor.</a:t>
            </a:r>
          </a:p>
        </p:txBody>
      </p:sp>
      <p:cxnSp>
        <p:nvCxnSpPr>
          <p:cNvPr id="4" name="Rak 3">
            <a:extLst>
              <a:ext uri="{FF2B5EF4-FFF2-40B4-BE49-F238E27FC236}">
                <a16:creationId xmlns:a16="http://schemas.microsoft.com/office/drawing/2014/main" id="{B132012C-3A54-E84C-8886-264A9972A0B0}"/>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9C290E39-042A-0342-8845-29FC1946E8A6}"/>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4125361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78E1D5F-8077-4870-A3CE-A559FED9F6F5}"/>
              </a:ext>
            </a:extLst>
          </p:cNvPr>
          <p:cNvSpPr>
            <a:spLocks noGrp="1"/>
          </p:cNvSpPr>
          <p:nvPr>
            <p:ph idx="1"/>
          </p:nvPr>
        </p:nvSpPr>
        <p:spPr>
          <a:xfrm>
            <a:off x="2748236" y="1850456"/>
            <a:ext cx="6943175" cy="4131250"/>
          </a:xfrm>
        </p:spPr>
        <p:txBody>
          <a:bodyPr>
            <a:normAutofit fontScale="92500" lnSpcReduction="20000"/>
          </a:bodyPr>
          <a:lstStyle/>
          <a:p>
            <a:pPr marL="0" indent="0">
              <a:lnSpc>
                <a:spcPct val="100000"/>
              </a:lnSpc>
              <a:spcBef>
                <a:spcPts val="200"/>
              </a:spcBef>
              <a:spcAft>
                <a:spcPts val="1200"/>
              </a:spcAft>
              <a:buNone/>
            </a:pPr>
            <a:r>
              <a:rPr lang="sv-SE" sz="2200" dirty="0">
                <a:solidFill>
                  <a:srgbClr val="546D5D"/>
                </a:solidFill>
                <a:latin typeface="Open Sans Light" pitchFamily="2" charset="0"/>
                <a:ea typeface="Open Sans Light" pitchFamily="2" charset="0"/>
                <a:cs typeface="Open Sans Light" pitchFamily="2" charset="0"/>
              </a:rPr>
              <a:t>• Barn utvecklas fysiskt, psykiskt och socialt genom att vistas och röra sig i naturområden. Regelbunden vistelse bidrar till att barnen blir mindre stressade samt mer sällan sjuka. </a:t>
            </a:r>
          </a:p>
          <a:p>
            <a:pPr marL="0" indent="0">
              <a:lnSpc>
                <a:spcPct val="100000"/>
              </a:lnSpc>
              <a:spcBef>
                <a:spcPts val="200"/>
              </a:spcBef>
              <a:spcAft>
                <a:spcPts val="1200"/>
              </a:spcAft>
              <a:buNone/>
            </a:pPr>
            <a:endParaRPr lang="sv-SE" sz="2200" dirty="0">
              <a:solidFill>
                <a:srgbClr val="546D5D"/>
              </a:solidFill>
              <a:latin typeface="Open Sans Light" pitchFamily="2" charset="0"/>
              <a:ea typeface="Open Sans Light" pitchFamily="2" charset="0"/>
              <a:cs typeface="Open Sans Light" pitchFamily="2" charset="0"/>
            </a:endParaRPr>
          </a:p>
          <a:p>
            <a:pPr marL="0" indent="0">
              <a:lnSpc>
                <a:spcPct val="100000"/>
              </a:lnSpc>
              <a:spcBef>
                <a:spcPts val="200"/>
              </a:spcBef>
              <a:spcAft>
                <a:spcPts val="1200"/>
              </a:spcAft>
              <a:buNone/>
            </a:pPr>
            <a:r>
              <a:rPr lang="sv-SE" sz="2200" dirty="0">
                <a:solidFill>
                  <a:srgbClr val="546D5D"/>
                </a:solidFill>
                <a:latin typeface="Open Sans Light" pitchFamily="2" charset="0"/>
                <a:ea typeface="Open Sans Light" pitchFamily="2" charset="0"/>
                <a:cs typeface="Open Sans Light" pitchFamily="2" charset="0"/>
              </a:rPr>
              <a:t>• Den fysiska miljön och tillgången till grönområden spelar en stor roll för att skapa förutsättningar för goda levnadsvanor. Begränsningar i barns utemiljöer under både skoltid och fritid kan i ett längre perspektiv leda till fler riskfaktorer för hälsa och välbefinnande. </a:t>
            </a:r>
          </a:p>
          <a:p>
            <a:pPr marL="0" indent="0">
              <a:lnSpc>
                <a:spcPct val="100000"/>
              </a:lnSpc>
              <a:spcBef>
                <a:spcPts val="200"/>
              </a:spcBef>
              <a:spcAft>
                <a:spcPts val="1200"/>
              </a:spcAft>
              <a:buNone/>
            </a:pPr>
            <a:endParaRPr lang="sv-SE" sz="2200" dirty="0">
              <a:solidFill>
                <a:srgbClr val="546D5D"/>
              </a:solidFill>
              <a:latin typeface="Open Sans Light" pitchFamily="2" charset="0"/>
              <a:ea typeface="Open Sans Light" pitchFamily="2" charset="0"/>
              <a:cs typeface="Open Sans Light" pitchFamily="2" charset="0"/>
            </a:endParaRPr>
          </a:p>
          <a:p>
            <a:pPr marL="0" indent="0">
              <a:lnSpc>
                <a:spcPct val="100000"/>
              </a:lnSpc>
              <a:spcBef>
                <a:spcPts val="200"/>
              </a:spcBef>
              <a:spcAft>
                <a:spcPts val="1200"/>
              </a:spcAft>
              <a:buNone/>
            </a:pPr>
            <a:r>
              <a:rPr lang="sv-SE" sz="2200" dirty="0">
                <a:solidFill>
                  <a:srgbClr val="546D5D"/>
                </a:solidFill>
                <a:latin typeface="Open Sans Light" pitchFamily="2" charset="0"/>
              </a:rPr>
              <a:t>• Barn med god tillgång till grönområden och större kontakt med naturen är mer benägna att uppvisa högt miljöengagemang. </a:t>
            </a:r>
          </a:p>
          <a:p>
            <a:pPr marL="0" indent="0">
              <a:lnSpc>
                <a:spcPct val="100000"/>
              </a:lnSpc>
              <a:spcBef>
                <a:spcPts val="200"/>
              </a:spcBef>
              <a:spcAft>
                <a:spcPts val="1200"/>
              </a:spcAft>
              <a:buNone/>
            </a:pPr>
            <a:endParaRPr lang="sv-SE" sz="2000" dirty="0">
              <a:solidFill>
                <a:srgbClr val="546D5D"/>
              </a:solidFill>
              <a:latin typeface="Open Sans Light" pitchFamily="2" charset="0"/>
              <a:ea typeface="Open Sans Light" pitchFamily="2" charset="0"/>
              <a:cs typeface="Open Sans Light" pitchFamily="2" charset="0"/>
            </a:endParaRPr>
          </a:p>
        </p:txBody>
      </p:sp>
      <p:sp>
        <p:nvSpPr>
          <p:cNvPr id="10" name="textruta 9">
            <a:extLst>
              <a:ext uri="{FF2B5EF4-FFF2-40B4-BE49-F238E27FC236}">
                <a16:creationId xmlns:a16="http://schemas.microsoft.com/office/drawing/2014/main" id="{5B9ECBB9-C84C-4C43-AC41-8AB1F477B935}"/>
              </a:ext>
            </a:extLst>
          </p:cNvPr>
          <p:cNvSpPr txBox="1"/>
          <p:nvPr/>
        </p:nvSpPr>
        <p:spPr>
          <a:xfrm>
            <a:off x="2719198" y="876294"/>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546D5D"/>
              </a:solidFill>
            </a:endParaRPr>
          </a:p>
        </p:txBody>
      </p:sp>
      <p:sp>
        <p:nvSpPr>
          <p:cNvPr id="6" name="textruta 5">
            <a:extLst>
              <a:ext uri="{FF2B5EF4-FFF2-40B4-BE49-F238E27FC236}">
                <a16:creationId xmlns:a16="http://schemas.microsoft.com/office/drawing/2014/main" id="{DF8D9B02-3B8F-C840-9BEA-4870C5367897}"/>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spTree>
    <p:extLst>
      <p:ext uri="{BB962C8B-B14F-4D97-AF65-F5344CB8AC3E}">
        <p14:creationId xmlns:p14="http://schemas.microsoft.com/office/powerpoint/2010/main" val="161950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8684DBCD-05F9-42AB-92B1-F96D8B1C4745}"/>
              </a:ext>
            </a:extLst>
          </p:cNvPr>
          <p:cNvSpPr>
            <a:spLocks noGrp="1"/>
          </p:cNvSpPr>
          <p:nvPr>
            <p:ph idx="1"/>
          </p:nvPr>
        </p:nvSpPr>
        <p:spPr>
          <a:xfrm>
            <a:off x="2748237" y="1529013"/>
            <a:ext cx="6943175" cy="4381500"/>
          </a:xfrm>
        </p:spPr>
        <p:txBody>
          <a:bodyPr>
            <a:noAutofit/>
          </a:bodyPr>
          <a:lstStyle/>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Säkerställ god tillgång till naturområden vid bostäder, skolor och förskolor. Planera in grönområden och gröna stråk i översiktsplanen. Ta fram, eller se över, friluftsplaner och grönplaner. </a:t>
            </a:r>
          </a:p>
          <a:p>
            <a:pPr marL="0" lv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Ta hänsyn till barnperspektivet och barnkonventionen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i samhällsplaneringen. Gör konsekvensanalyser utifrån sociala hållbarhetsaspekter och barnperspektivet samt involvera barn i planeringen.   </a:t>
            </a:r>
          </a:p>
          <a:p>
            <a:pPr marL="0" lv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Säkerställ goda förutsättningar för lek och sociala aktiviteter i de vardagsnära naturområdena.</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endParaRPr lang="sv-SE" sz="2000" dirty="0"/>
          </a:p>
        </p:txBody>
      </p:sp>
      <p:sp>
        <p:nvSpPr>
          <p:cNvPr id="4" name="V-form 3">
            <a:extLst>
              <a:ext uri="{FF2B5EF4-FFF2-40B4-BE49-F238E27FC236}">
                <a16:creationId xmlns:a16="http://schemas.microsoft.com/office/drawing/2014/main" id="{9E312B5A-DCB3-8A42-9D17-C4F8ED57CB1E}"/>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375B9F34-75C9-FC4D-89C0-0B749FF6D86C}"/>
              </a:ext>
            </a:extLst>
          </p:cNvPr>
          <p:cNvSpPr txBox="1"/>
          <p:nvPr/>
        </p:nvSpPr>
        <p:spPr>
          <a:xfrm>
            <a:off x="2719198" y="552396"/>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546D5D"/>
              </a:solidFill>
            </a:endParaRPr>
          </a:p>
        </p:txBody>
      </p:sp>
      <p:sp>
        <p:nvSpPr>
          <p:cNvPr id="6" name="textruta 5">
            <a:extLst>
              <a:ext uri="{FF2B5EF4-FFF2-40B4-BE49-F238E27FC236}">
                <a16:creationId xmlns:a16="http://schemas.microsoft.com/office/drawing/2014/main" id="{EA405504-AF81-AD43-849D-F4A3FD45E656}"/>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Tree>
    <p:extLst>
      <p:ext uri="{BB962C8B-B14F-4D97-AF65-F5344CB8AC3E}">
        <p14:creationId xmlns:p14="http://schemas.microsoft.com/office/powerpoint/2010/main" val="111703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5C8374E3-4A8C-C045-A7CE-7D10873144F7}"/>
              </a:ext>
            </a:extLst>
          </p:cNvPr>
          <p:cNvSpPr txBox="1"/>
          <p:nvPr/>
        </p:nvSpPr>
        <p:spPr>
          <a:xfrm>
            <a:off x="2738712" y="804712"/>
            <a:ext cx="6943175" cy="5016758"/>
          </a:xfrm>
          <a:prstGeom prst="rect">
            <a:avLst/>
          </a:prstGeom>
          <a:noFill/>
        </p:spPr>
        <p:txBody>
          <a:bodyPr wrap="square">
            <a:spAutoFit/>
          </a:bodyPr>
          <a:lstStyle/>
          <a:p>
            <a:pPr lvl="0"/>
            <a:r>
              <a:rPr lang="sv-SE" sz="2000" dirty="0">
                <a:solidFill>
                  <a:srgbClr val="546D5D"/>
                </a:solidFill>
                <a:latin typeface="Open Sans Light" pitchFamily="2" charset="0"/>
                <a:ea typeface="Open Sans Light" pitchFamily="2" charset="0"/>
                <a:cs typeface="Open Sans Light" pitchFamily="2" charset="0"/>
              </a:rPr>
              <a:t>• Skapa grönområden där sådana saknas och förgröna skolgårdar. </a:t>
            </a:r>
          </a:p>
          <a:p>
            <a:pPr lvl="0">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Använd utomhuspedagogik, utomhusklassrum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och omgivande natur i skolundervisningen.</a:t>
            </a:r>
          </a:p>
          <a:p>
            <a:pPr lvl="0">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Förbättra förutsättningar för friluftsdagar i skolan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och besök vid naturskolor.</a:t>
            </a:r>
          </a:p>
          <a:p>
            <a:pPr lvl="0">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pPr lvl="0"/>
            <a:r>
              <a:rPr lang="sv-SE" sz="2000" dirty="0">
                <a:solidFill>
                  <a:srgbClr val="546D5D"/>
                </a:solidFill>
                <a:latin typeface="Open Sans Light" pitchFamily="2" charset="0"/>
                <a:ea typeface="Open Sans Light" pitchFamily="2" charset="0"/>
                <a:cs typeface="Open Sans Light" pitchFamily="2" charset="0"/>
              </a:rPr>
              <a:t>• Kompetensutveckla skolpersonal och ge dem </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goda förutsättningar att bedriva utomhuspedagogik.</a:t>
            </a:r>
          </a:p>
          <a:p>
            <a:pPr lvl="0">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pPr lvl="0">
              <a:spcAft>
                <a:spcPts val="800"/>
              </a:spcAft>
            </a:pPr>
            <a:r>
              <a:rPr lang="sv-SE" sz="2000" dirty="0">
                <a:solidFill>
                  <a:srgbClr val="546D5D"/>
                </a:solidFill>
                <a:latin typeface="Open Sans Light" pitchFamily="2" charset="0"/>
                <a:ea typeface="Open Sans Light" pitchFamily="2" charset="0"/>
                <a:cs typeface="Open Sans Light" pitchFamily="2" charset="0"/>
              </a:rPr>
              <a:t>•Stöd och samarbeta med ideella organisationer</a:t>
            </a: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ea typeface="Open Sans Light" pitchFamily="2" charset="0"/>
                <a:cs typeface="Open Sans Light" pitchFamily="2" charset="0"/>
              </a:rPr>
              <a:t>som arrangerar naturaktiviteter för barn och familjer.</a:t>
            </a:r>
          </a:p>
        </p:txBody>
      </p:sp>
      <p:cxnSp>
        <p:nvCxnSpPr>
          <p:cNvPr id="4" name="Rak 3">
            <a:extLst>
              <a:ext uri="{FF2B5EF4-FFF2-40B4-BE49-F238E27FC236}">
                <a16:creationId xmlns:a16="http://schemas.microsoft.com/office/drawing/2014/main" id="{3315230C-0668-C645-AC8F-3D909B9ACB6C}"/>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3B656F37-7CF2-D747-8B10-EDED693EF495}"/>
              </a:ext>
            </a:extLst>
          </p:cNvPr>
          <p:cNvSpPr txBox="1"/>
          <p:nvPr/>
        </p:nvSpPr>
        <p:spPr>
          <a:xfrm>
            <a:off x="176041" y="121530"/>
            <a:ext cx="2795759"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Barn behöver kontakt med naturen</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Tree>
    <p:extLst>
      <p:ext uri="{BB962C8B-B14F-4D97-AF65-F5344CB8AC3E}">
        <p14:creationId xmlns:p14="http://schemas.microsoft.com/office/powerpoint/2010/main" val="3824589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utomhus, himmel, gräs&#10;&#10;Automatiskt genererad beskrivning">
            <a:extLst>
              <a:ext uri="{FF2B5EF4-FFF2-40B4-BE49-F238E27FC236}">
                <a16:creationId xmlns:a16="http://schemas.microsoft.com/office/drawing/2014/main" id="{E8ED09D5-A79A-224F-A8BA-E1E634E14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7168" y="0"/>
            <a:ext cx="9044609" cy="6858000"/>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0"/>
            <a:ext cx="6096001" cy="6858000"/>
          </a:xfrm>
          <a:prstGeom prst="rect">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8" name="textruta 7">
            <a:extLst>
              <a:ext uri="{FF2B5EF4-FFF2-40B4-BE49-F238E27FC236}">
                <a16:creationId xmlns:a16="http://schemas.microsoft.com/office/drawing/2014/main" id="{EBF55B47-4C06-B242-8F6F-4D475C5324BC}"/>
              </a:ext>
            </a:extLst>
          </p:cNvPr>
          <p:cNvSpPr txBox="1"/>
          <p:nvPr/>
        </p:nvSpPr>
        <p:spPr>
          <a:xfrm>
            <a:off x="11821212" y="6583964"/>
            <a:ext cx="370788" cy="215444"/>
          </a:xfrm>
          <a:prstGeom prst="rect">
            <a:avLst/>
          </a:prstGeom>
          <a:noFill/>
        </p:spPr>
        <p:txBody>
          <a:bodyPr wrap="square">
            <a:spAutoFit/>
          </a:bodyPr>
          <a:lstStyle/>
          <a:p>
            <a:pPr algn="ctr"/>
            <a:r>
              <a:rPr lang="sv-SE" sz="800" dirty="0">
                <a:solidFill>
                  <a:schemeClr val="bg1"/>
                </a:solidFill>
                <a:latin typeface="Open Sans Light" pitchFamily="2" charset="0"/>
                <a:ea typeface="Open Sans Light" pitchFamily="2" charset="0"/>
                <a:cs typeface="Open Sans Light" pitchFamily="2" charset="0"/>
              </a:rPr>
              <a:t>2</a:t>
            </a: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581534"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Barn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behöver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gröna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skolgårdar</a:t>
            </a:r>
          </a:p>
        </p:txBody>
      </p:sp>
    </p:spTree>
    <p:extLst>
      <p:ext uri="{BB962C8B-B14F-4D97-AF65-F5344CB8AC3E}">
        <p14:creationId xmlns:p14="http://schemas.microsoft.com/office/powerpoint/2010/main" val="217786361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457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45788D"/>
                </a:solidFill>
              </a:rPr>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839F5733-093F-C741-84B2-4BDE9EF575F8}"/>
              </a:ext>
            </a:extLst>
          </p:cNvPr>
          <p:cNvSpPr txBox="1"/>
          <p:nvPr/>
        </p:nvSpPr>
        <p:spPr>
          <a:xfrm>
            <a:off x="1763711" y="2100198"/>
            <a:ext cx="2548702" cy="3046988"/>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Skolgården är en av de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utemiljöer där barnen tillbringar en stor del av sin tid.</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Att vistas utomhus stimulerar</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till fysisk aktivitet och att vara i naturen är positivt för barnens lek, lärande och hälsa.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Upplevelser av naturen, som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ger ett välbefinnande, kan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långsiktigt leda till en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relation till naturen som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håller livet ut.</a:t>
            </a:r>
          </a:p>
          <a:p>
            <a:pPr lvl="0"/>
            <a:br>
              <a:rPr lang="sv-SE" sz="1200" dirty="0">
                <a:solidFill>
                  <a:srgbClr val="45788D"/>
                </a:solidFill>
                <a:latin typeface="Open Sans Light" pitchFamily="2" charset="0"/>
                <a:ea typeface="Open Sans Light" pitchFamily="2" charset="0"/>
                <a:cs typeface="Open Sans Light" pitchFamily="2" charset="0"/>
              </a:rPr>
            </a:br>
            <a:endParaRPr lang="sv-SE" sz="1200" dirty="0">
              <a:solidFill>
                <a:srgbClr val="45788D"/>
              </a:solidFill>
              <a:latin typeface="Open Sans Light" pitchFamily="2" charset="0"/>
              <a:ea typeface="Open Sans Light" pitchFamily="2" charset="0"/>
              <a:cs typeface="Open Sans Light" pitchFamily="2" charset="0"/>
            </a:endParaRPr>
          </a:p>
        </p:txBody>
      </p:sp>
      <p:sp>
        <p:nvSpPr>
          <p:cNvPr id="34" name="textruta 33">
            <a:extLst>
              <a:ext uri="{FF2B5EF4-FFF2-40B4-BE49-F238E27FC236}">
                <a16:creationId xmlns:a16="http://schemas.microsoft.com/office/drawing/2014/main" id="{52659A53-B77E-DC49-B035-074B8D8C1E51}"/>
              </a:ext>
            </a:extLst>
          </p:cNvPr>
          <p:cNvSpPr txBox="1"/>
          <p:nvPr/>
        </p:nvSpPr>
        <p:spPr>
          <a:xfrm>
            <a:off x="4863306" y="2077447"/>
            <a:ext cx="2527369" cy="2123658"/>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Skolgårdarna minskar i storlek till följd av förtätning – det blir mer smått och grått än grönt.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Eleverna har blivit fler samtidigt som utrymmena blivit mindre.</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När friytorna krymper minskar </a:t>
            </a:r>
          </a:p>
          <a:p>
            <a:pPr lvl="0"/>
            <a:r>
              <a:rPr lang="sv-SE" sz="1200" dirty="0">
                <a:solidFill>
                  <a:srgbClr val="45788D"/>
                </a:solidFill>
                <a:latin typeface="Open Sans Light" pitchFamily="2" charset="0"/>
                <a:ea typeface="Open Sans Light" pitchFamily="2" charset="0"/>
                <a:cs typeface="Open Sans Light" pitchFamily="2" charset="0"/>
              </a:rPr>
              <a:t>barns möjlighet till fysisk aktivitet, som i sin tur är viktig för deras lek, lärande och hälsa.</a:t>
            </a:r>
          </a:p>
        </p:txBody>
      </p:sp>
      <p:sp>
        <p:nvSpPr>
          <p:cNvPr id="35" name="textruta 34">
            <a:extLst>
              <a:ext uri="{FF2B5EF4-FFF2-40B4-BE49-F238E27FC236}">
                <a16:creationId xmlns:a16="http://schemas.microsoft.com/office/drawing/2014/main" id="{E80D042C-740B-564A-B4DE-39F950980C11}"/>
              </a:ext>
            </a:extLst>
          </p:cNvPr>
          <p:cNvSpPr txBox="1"/>
          <p:nvPr/>
        </p:nvSpPr>
        <p:spPr>
          <a:xfrm>
            <a:off x="7976272" y="2077447"/>
            <a:ext cx="2452017" cy="1938992"/>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Säkerställ att det finns tillgång till en kvalitativ grön utemiljö med tillräckligt stor yta, på skolgården eller i närheten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av den.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Planera för att byggandet </a:t>
            </a:r>
          </a:p>
          <a:p>
            <a:pPr lvl="0"/>
            <a:r>
              <a:rPr lang="sv-SE" sz="1200" dirty="0">
                <a:solidFill>
                  <a:srgbClr val="45788D"/>
                </a:solidFill>
                <a:latin typeface="Open Sans Light" pitchFamily="2" charset="0"/>
                <a:ea typeface="Open Sans Light" pitchFamily="2" charset="0"/>
                <a:cs typeface="Open Sans Light" pitchFamily="2" charset="0"/>
              </a:rPr>
              <a:t>av nya förskolor och skolor sker </a:t>
            </a:r>
          </a:p>
          <a:p>
            <a:pPr lvl="0"/>
            <a:r>
              <a:rPr lang="sv-SE" sz="1200" dirty="0">
                <a:solidFill>
                  <a:srgbClr val="45788D"/>
                </a:solidFill>
                <a:latin typeface="Open Sans Light" pitchFamily="2" charset="0"/>
                <a:ea typeface="Open Sans Light" pitchFamily="2" charset="0"/>
                <a:cs typeface="Open Sans Light" pitchFamily="2" charset="0"/>
              </a:rPr>
              <a:t>i nära anslutning till natur-områden. </a:t>
            </a:r>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Konsekvenser</a:t>
            </a:r>
            <a:r>
              <a:rPr lang="sv-SE" sz="1100" b="1" dirty="0">
                <a:solidFill>
                  <a:srgbClr val="45788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2136707" y="529641"/>
            <a:ext cx="7980569"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Barn behöver gröna skolgårdar</a:t>
            </a:r>
            <a:endParaRPr lang="sv-SE" sz="3200" dirty="0">
              <a:solidFill>
                <a:schemeClr val="bg1"/>
              </a:solidFill>
            </a:endParaRPr>
          </a:p>
        </p:txBody>
      </p:sp>
    </p:spTree>
    <p:extLst>
      <p:ext uri="{BB962C8B-B14F-4D97-AF65-F5344CB8AC3E}">
        <p14:creationId xmlns:p14="http://schemas.microsoft.com/office/powerpoint/2010/main" val="323124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1A8660FA-1EFD-2D44-B04B-4A3CE92615C8}"/>
              </a:ext>
            </a:extLst>
          </p:cNvPr>
          <p:cNvSpPr txBox="1"/>
          <p:nvPr/>
        </p:nvSpPr>
        <p:spPr>
          <a:xfrm>
            <a:off x="2719662" y="837535"/>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45788D"/>
              </a:solidFill>
            </a:endParaRPr>
          </a:p>
        </p:txBody>
      </p:sp>
      <p:sp>
        <p:nvSpPr>
          <p:cNvPr id="3" name="Platshållare för innehåll 2"/>
          <p:cNvSpPr>
            <a:spLocks noGrp="1"/>
          </p:cNvSpPr>
          <p:nvPr>
            <p:ph idx="1"/>
          </p:nvPr>
        </p:nvSpPr>
        <p:spPr>
          <a:xfrm>
            <a:off x="2748237" y="1808572"/>
            <a:ext cx="6943175" cy="4316759"/>
          </a:xfrm>
        </p:spPr>
        <p:txBody>
          <a:bodyPr>
            <a:normAutofit/>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Skolmiljön påverkar både hälsa och lärande. Tillgång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till en utemiljö av god kvalitet under skoltiden kan kompensera för en bristfällig utemiljö i boende- och närmiljön.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Vistelse utomhus stimulerar till fysisk aktivitet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och att vara i naturen är positivt för barnens lek,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lärande och hälsa.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Upplevelser av naturen, som ger ett välbefinnande,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kan långsiktigt leda till en relation till naturen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som håller livet ut.  </a:t>
            </a:r>
          </a:p>
        </p:txBody>
      </p:sp>
      <p:sp>
        <p:nvSpPr>
          <p:cNvPr id="9" name="textruta 8">
            <a:extLst>
              <a:ext uri="{FF2B5EF4-FFF2-40B4-BE49-F238E27FC236}">
                <a16:creationId xmlns:a16="http://schemas.microsoft.com/office/drawing/2014/main" id="{3D272EFE-D58D-EC49-8E54-E0064C4E8227}"/>
              </a:ext>
            </a:extLst>
          </p:cNvPr>
          <p:cNvSpPr txBox="1"/>
          <p:nvPr/>
        </p:nvSpPr>
        <p:spPr>
          <a:xfrm>
            <a:off x="176042" y="121529"/>
            <a:ext cx="2588797" cy="488467"/>
          </a:xfrm>
          <a:prstGeom prst="rect">
            <a:avLst/>
          </a:prstGeom>
          <a:noFill/>
        </p:spPr>
        <p:txBody>
          <a:bodyPr wrap="square">
            <a:spAutoFit/>
          </a:bodyPr>
          <a:lstStyle/>
          <a:p>
            <a:r>
              <a:rPr lang="sv-SE" sz="1100" b="1" dirty="0">
                <a:solidFill>
                  <a:srgbClr val="45788D"/>
                </a:solidFill>
                <a:latin typeface="Open Sans" pitchFamily="2" charset="0"/>
                <a:ea typeface="Open Sans" pitchFamily="2" charset="0"/>
                <a:cs typeface="Open Sans" pitchFamily="2" charset="0"/>
              </a:rPr>
              <a:t>Barn behöver gröna skolgårdar</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240756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48237" y="1791282"/>
            <a:ext cx="6943175" cy="4351338"/>
          </a:xfrm>
        </p:spPr>
        <p:txBody>
          <a:bodyPr>
            <a:normAutofit/>
          </a:body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Skolgårdarna krymper och friytan minskar över tid. Enligt Boverkets planeringsriktlinjer är 30 kvadratmeter friyta per barn ett rimligt mått. Men SCB:s kartläggning visar att drygt 40 procent av grundskoleeleverna hade en yta som understeg det.  </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Det finns påfallande stora regionala skillnader</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i friytans genomsnittliga storlek.</a:t>
            </a:r>
          </a:p>
          <a:p>
            <a:pPr mar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Generellt gäller förhållandet att skolor i större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tätorter har mindre friyta än skolor i mindre tätorter och utanför tätorter.</a:t>
            </a:r>
          </a:p>
          <a:p>
            <a:endParaRPr lang="sv-SE" dirty="0"/>
          </a:p>
        </p:txBody>
      </p:sp>
      <p:sp>
        <p:nvSpPr>
          <p:cNvPr id="6" name="textruta 5">
            <a:extLst>
              <a:ext uri="{FF2B5EF4-FFF2-40B4-BE49-F238E27FC236}">
                <a16:creationId xmlns:a16="http://schemas.microsoft.com/office/drawing/2014/main" id="{C3BDE400-6B2E-974B-923F-AAF5F0E64096}"/>
              </a:ext>
            </a:extLst>
          </p:cNvPr>
          <p:cNvSpPr txBox="1"/>
          <p:nvPr/>
        </p:nvSpPr>
        <p:spPr>
          <a:xfrm>
            <a:off x="2729187" y="820155"/>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45788D"/>
              </a:solidFill>
            </a:endParaRPr>
          </a:p>
        </p:txBody>
      </p:sp>
      <p:sp>
        <p:nvSpPr>
          <p:cNvPr id="5" name="textruta 4">
            <a:extLst>
              <a:ext uri="{FF2B5EF4-FFF2-40B4-BE49-F238E27FC236}">
                <a16:creationId xmlns:a16="http://schemas.microsoft.com/office/drawing/2014/main" id="{A59C36FB-3213-ED48-ABC7-C79AB98CECA4}"/>
              </a:ext>
            </a:extLst>
          </p:cNvPr>
          <p:cNvSpPr txBox="1"/>
          <p:nvPr/>
        </p:nvSpPr>
        <p:spPr>
          <a:xfrm>
            <a:off x="176042" y="121529"/>
            <a:ext cx="2588797" cy="488467"/>
          </a:xfrm>
          <a:prstGeom prst="rect">
            <a:avLst/>
          </a:prstGeom>
          <a:noFill/>
        </p:spPr>
        <p:txBody>
          <a:bodyPr wrap="square">
            <a:spAutoFit/>
          </a:bodyPr>
          <a:lstStyle/>
          <a:p>
            <a:r>
              <a:rPr lang="sv-SE" sz="1100" b="1" dirty="0">
                <a:solidFill>
                  <a:srgbClr val="45788D"/>
                </a:solidFill>
                <a:latin typeface="Open Sans" pitchFamily="2" charset="0"/>
                <a:ea typeface="Open Sans" pitchFamily="2" charset="0"/>
                <a:cs typeface="Open Sans" pitchFamily="2" charset="0"/>
              </a:rPr>
              <a:t>Barn behöver gröna skolgårdar</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Konsekvenser</a:t>
            </a:r>
          </a:p>
        </p:txBody>
      </p:sp>
    </p:spTree>
    <p:extLst>
      <p:ext uri="{BB962C8B-B14F-4D97-AF65-F5344CB8AC3E}">
        <p14:creationId xmlns:p14="http://schemas.microsoft.com/office/powerpoint/2010/main" val="129346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38712" y="2400882"/>
            <a:ext cx="6943175" cy="2746375"/>
          </a:xfrm>
        </p:spPr>
        <p:txBody>
          <a:bodyPr>
            <a:normAutofit/>
          </a:bodyPr>
          <a:lstStyle/>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Förskole- och skolgården är en central utemiljö</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för barn och unga. Säkerställ att det finns tillgång till en kvalitativ grön utemiljö med tillräckligt stor yta, på skolgården eller i närheten av den. </a:t>
            </a:r>
          </a:p>
          <a:p>
            <a:pPr marL="0" lv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Planera för att byggandet av nya förskolor och skolor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sker i nära anslutning till naturområden. </a:t>
            </a:r>
          </a:p>
          <a:p>
            <a:pPr lvl="0"/>
            <a:endParaRPr lang="sv-SE" dirty="0"/>
          </a:p>
        </p:txBody>
      </p:sp>
      <p:sp>
        <p:nvSpPr>
          <p:cNvPr id="7" name="V-form 6">
            <a:extLst>
              <a:ext uri="{FF2B5EF4-FFF2-40B4-BE49-F238E27FC236}">
                <a16:creationId xmlns:a16="http://schemas.microsoft.com/office/drawing/2014/main" id="{29145C05-CCDE-EE40-A730-4F0E76614397}"/>
              </a:ext>
            </a:extLst>
          </p:cNvPr>
          <p:cNvSpPr/>
          <p:nvPr/>
        </p:nvSpPr>
        <p:spPr>
          <a:xfrm rot="5400000">
            <a:off x="5809672" y="6029783"/>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0A72BAFF-5240-CB44-A439-C6EA03858889}"/>
              </a:ext>
            </a:extLst>
          </p:cNvPr>
          <p:cNvSpPr txBox="1"/>
          <p:nvPr/>
        </p:nvSpPr>
        <p:spPr>
          <a:xfrm>
            <a:off x="2719662" y="1435948"/>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45788D"/>
              </a:solidFill>
            </a:endParaRPr>
          </a:p>
        </p:txBody>
      </p:sp>
      <p:sp>
        <p:nvSpPr>
          <p:cNvPr id="6" name="textruta 5">
            <a:extLst>
              <a:ext uri="{FF2B5EF4-FFF2-40B4-BE49-F238E27FC236}">
                <a16:creationId xmlns:a16="http://schemas.microsoft.com/office/drawing/2014/main" id="{11EB7C27-9E83-6349-819C-1519047A3DCC}"/>
              </a:ext>
            </a:extLst>
          </p:cNvPr>
          <p:cNvSpPr txBox="1"/>
          <p:nvPr/>
        </p:nvSpPr>
        <p:spPr>
          <a:xfrm>
            <a:off x="176042" y="121529"/>
            <a:ext cx="2588797" cy="488467"/>
          </a:xfrm>
          <a:prstGeom prst="rect">
            <a:avLst/>
          </a:prstGeom>
          <a:noFill/>
        </p:spPr>
        <p:txBody>
          <a:bodyPr wrap="square">
            <a:spAutoFit/>
          </a:bodyPr>
          <a:lstStyle/>
          <a:p>
            <a:r>
              <a:rPr lang="sv-SE" sz="1100" b="1" dirty="0">
                <a:solidFill>
                  <a:srgbClr val="45788D"/>
                </a:solidFill>
                <a:latin typeface="Open Sans" pitchFamily="2" charset="0"/>
                <a:ea typeface="Open Sans" pitchFamily="2" charset="0"/>
                <a:cs typeface="Open Sans" pitchFamily="2" charset="0"/>
              </a:rPr>
              <a:t>Barn behöver gröna skolgårdar</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spTree>
    <p:extLst>
      <p:ext uri="{BB962C8B-B14F-4D97-AF65-F5344CB8AC3E}">
        <p14:creationId xmlns:p14="http://schemas.microsoft.com/office/powerpoint/2010/main" val="937530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EA29742C-57C1-D846-A7D2-47DD0F154164}"/>
              </a:ext>
            </a:extLst>
          </p:cNvPr>
          <p:cNvSpPr txBox="1"/>
          <p:nvPr/>
        </p:nvSpPr>
        <p:spPr>
          <a:xfrm>
            <a:off x="2745511" y="1690062"/>
            <a:ext cx="6986728" cy="3477875"/>
          </a:xfrm>
          <a:prstGeom prst="rect">
            <a:avLst/>
          </a:prstGeom>
          <a:noFill/>
        </p:spPr>
        <p:txBody>
          <a:bodyPr wrap="square">
            <a:spAutoFit/>
          </a:bodyPr>
          <a:lstStyle/>
          <a:p>
            <a:pPr lvl="0"/>
            <a:r>
              <a:rPr lang="sv-SE" sz="2000" dirty="0">
                <a:solidFill>
                  <a:srgbClr val="45788D"/>
                </a:solidFill>
                <a:latin typeface="Open Sans Light" pitchFamily="2" charset="0"/>
                <a:ea typeface="Open Sans Light" pitchFamily="2" charset="0"/>
                <a:cs typeface="Open Sans Light" pitchFamily="2" charset="0"/>
              </a:rPr>
              <a:t>• Tänk på att förskolans eller skolans lokalisering påverkar möjligheten för barn att gå eller cykla till skolan. Genom att minska bilanvändning till och från skolor, och i stället främja gång och cykling, kan flera hälsovinster uppnås.</a:t>
            </a:r>
          </a:p>
          <a:p>
            <a:pPr lvl="0"/>
            <a:endParaRPr lang="sv-SE" sz="2000" dirty="0">
              <a:solidFill>
                <a:srgbClr val="45788D"/>
              </a:solidFill>
              <a:latin typeface="Open Sans Light" pitchFamily="2" charset="0"/>
              <a:ea typeface="Open Sans Light" pitchFamily="2" charset="0"/>
              <a:cs typeface="Open Sans Light" pitchFamily="2" charset="0"/>
            </a:endParaRPr>
          </a:p>
          <a:p>
            <a:pPr lvl="0"/>
            <a:endParaRPr lang="sv-SE" sz="2000" dirty="0">
              <a:solidFill>
                <a:srgbClr val="45788D"/>
              </a:solidFill>
              <a:latin typeface="Open Sans Light" pitchFamily="2" charset="0"/>
              <a:ea typeface="Open Sans Light" pitchFamily="2" charset="0"/>
              <a:cs typeface="Open Sans Light" pitchFamily="2" charset="0"/>
            </a:endParaRPr>
          </a:p>
          <a:p>
            <a:pPr lvl="0"/>
            <a:r>
              <a:rPr lang="sv-SE" sz="2000" dirty="0">
                <a:solidFill>
                  <a:srgbClr val="45788D"/>
                </a:solidFill>
                <a:latin typeface="Open Sans Light" pitchFamily="2" charset="0"/>
                <a:ea typeface="Open Sans Light" pitchFamily="2" charset="0"/>
                <a:cs typeface="Open Sans Light" pitchFamily="2" charset="0"/>
              </a:rPr>
              <a:t>• Planering och lokalisering av olika samhällsfunktioner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och mötesplatser kan bidra till att binda ihop olika bostadsområden, och skolor kan exempelvis fungera som en mötesplats för kultur- och fritidsaktiviteter utanför skoltid för flera åldersgrupper.</a:t>
            </a:r>
          </a:p>
        </p:txBody>
      </p:sp>
      <p:cxnSp>
        <p:nvCxnSpPr>
          <p:cNvPr id="4" name="Rak 3">
            <a:extLst>
              <a:ext uri="{FF2B5EF4-FFF2-40B4-BE49-F238E27FC236}">
                <a16:creationId xmlns:a16="http://schemas.microsoft.com/office/drawing/2014/main" id="{0DA0E5F0-1CB3-504B-9F98-66A3C470E21B}"/>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722ED8ED-A9DA-7E4D-A078-00DA6343A6AF}"/>
              </a:ext>
            </a:extLst>
          </p:cNvPr>
          <p:cNvSpPr txBox="1"/>
          <p:nvPr/>
        </p:nvSpPr>
        <p:spPr>
          <a:xfrm>
            <a:off x="176042" y="121529"/>
            <a:ext cx="2588797" cy="488467"/>
          </a:xfrm>
          <a:prstGeom prst="rect">
            <a:avLst/>
          </a:prstGeom>
          <a:noFill/>
        </p:spPr>
        <p:txBody>
          <a:bodyPr wrap="square">
            <a:spAutoFit/>
          </a:bodyPr>
          <a:lstStyle/>
          <a:p>
            <a:r>
              <a:rPr lang="sv-SE" sz="1100" b="1" dirty="0">
                <a:solidFill>
                  <a:srgbClr val="45788D"/>
                </a:solidFill>
                <a:latin typeface="Open Sans" pitchFamily="2" charset="0"/>
                <a:ea typeface="Open Sans" pitchFamily="2" charset="0"/>
                <a:cs typeface="Open Sans" pitchFamily="2" charset="0"/>
              </a:rPr>
              <a:t>Barn behöver gröna skolgårdar</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p:txBody>
      </p:sp>
    </p:spTree>
    <p:extLst>
      <p:ext uri="{BB962C8B-B14F-4D97-AF65-F5344CB8AC3E}">
        <p14:creationId xmlns:p14="http://schemas.microsoft.com/office/powerpoint/2010/main" val="2030670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457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839F5733-093F-C741-84B2-4BDE9EF575F8}"/>
              </a:ext>
            </a:extLst>
          </p:cNvPr>
          <p:cNvSpPr txBox="1"/>
          <p:nvPr/>
        </p:nvSpPr>
        <p:spPr>
          <a:xfrm>
            <a:off x="1784612" y="2077447"/>
            <a:ext cx="2510481" cy="2123658"/>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Folkhälsan i Sverige är god, men ojämnt fördelad. </a:t>
            </a:r>
          </a:p>
          <a:p>
            <a:pPr lvl="0"/>
            <a:r>
              <a:rPr lang="sv-SE" sz="1200" dirty="0">
                <a:solidFill>
                  <a:srgbClr val="45788D"/>
                </a:solidFill>
                <a:latin typeface="Open Sans Light" pitchFamily="2" charset="0"/>
                <a:ea typeface="Open Sans Light" pitchFamily="2" charset="0"/>
                <a:cs typeface="Open Sans Light" pitchFamily="2" charset="0"/>
              </a:rPr>
              <a:t> </a:t>
            </a:r>
          </a:p>
          <a:p>
            <a:pPr lvl="0"/>
            <a:r>
              <a:rPr lang="sv-SE" sz="1200" dirty="0">
                <a:solidFill>
                  <a:srgbClr val="45788D"/>
                </a:solidFill>
                <a:latin typeface="Open Sans Light" pitchFamily="2" charset="0"/>
                <a:ea typeface="Open Sans Light" pitchFamily="2" charset="0"/>
                <a:cs typeface="Open Sans Light" pitchFamily="2" charset="0"/>
              </a:rPr>
              <a:t>• Stillasittandet ökar bland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både barn och vuxna.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Hälften av alla vuxna lever </a:t>
            </a:r>
            <a:br>
              <a:rPr lang="sv-SE" sz="1200" dirty="0">
                <a:solidFill>
                  <a:srgbClr val="45788D"/>
                </a:solidFill>
                <a:latin typeface="Open Sans Light" pitchFamily="2" charset="0"/>
                <a:ea typeface="Open Sans Light" pitchFamily="2" charset="0"/>
                <a:cs typeface="Open Sans Light" pitchFamily="2" charset="0"/>
              </a:rPr>
            </a:br>
            <a:r>
              <a:rPr lang="sv-SE" sz="1200" dirty="0">
                <a:solidFill>
                  <a:srgbClr val="45788D"/>
                </a:solidFill>
                <a:latin typeface="Open Sans Light" pitchFamily="2" charset="0"/>
                <a:ea typeface="Open Sans Light" pitchFamily="2" charset="0"/>
                <a:cs typeface="Open Sans Light" pitchFamily="2" charset="0"/>
              </a:rPr>
              <a:t>med övervikt eller fetma.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Psykisk ohälsa – ett växande problem.</a:t>
            </a:r>
          </a:p>
        </p:txBody>
      </p:sp>
      <p:sp>
        <p:nvSpPr>
          <p:cNvPr id="34" name="textruta 33">
            <a:extLst>
              <a:ext uri="{FF2B5EF4-FFF2-40B4-BE49-F238E27FC236}">
                <a16:creationId xmlns:a16="http://schemas.microsoft.com/office/drawing/2014/main" id="{52659A53-B77E-DC49-B035-074B8D8C1E51}"/>
              </a:ext>
            </a:extLst>
          </p:cNvPr>
          <p:cNvSpPr txBox="1"/>
          <p:nvPr/>
        </p:nvSpPr>
        <p:spPr>
          <a:xfrm>
            <a:off x="4882943" y="2077447"/>
            <a:ext cx="2488096" cy="2492990"/>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Ökade hälsoklyftor är kostsamt för både individ och samhälle.</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Ojämlikhet i hälsa påverkar </a:t>
            </a:r>
          </a:p>
          <a:p>
            <a:pPr lvl="0"/>
            <a:r>
              <a:rPr lang="sv-SE" sz="1200" dirty="0">
                <a:solidFill>
                  <a:srgbClr val="45788D"/>
                </a:solidFill>
                <a:latin typeface="Open Sans Light" pitchFamily="2" charset="0"/>
                <a:ea typeface="Open Sans Light" pitchFamily="2" charset="0"/>
                <a:cs typeface="Open Sans Light" pitchFamily="2" charset="0"/>
              </a:rPr>
              <a:t>risken för både smittsamma och icke smittsamma sjukdomar.</a:t>
            </a:r>
          </a:p>
          <a:p>
            <a:pPr lvl="0"/>
            <a:r>
              <a:rPr lang="sv-SE" sz="1200" dirty="0">
                <a:solidFill>
                  <a:srgbClr val="45788D"/>
                </a:solidFill>
                <a:latin typeface="Open Sans Light" pitchFamily="2" charset="0"/>
                <a:ea typeface="Open Sans Light" pitchFamily="2" charset="0"/>
                <a:cs typeface="Open Sans Light" pitchFamily="2" charset="0"/>
              </a:rPr>
              <a:t> </a:t>
            </a:r>
          </a:p>
          <a:p>
            <a:pPr lvl="0"/>
            <a:r>
              <a:rPr lang="sv-SE" sz="1200" dirty="0">
                <a:solidFill>
                  <a:srgbClr val="45788D"/>
                </a:solidFill>
                <a:latin typeface="Open Sans Light" pitchFamily="2" charset="0"/>
                <a:ea typeface="Open Sans Light" pitchFamily="2" charset="0"/>
                <a:cs typeface="Open Sans Light" pitchFamily="2" charset="0"/>
              </a:rPr>
              <a:t>• Övervikt och fetma ökar bl.a. </a:t>
            </a:r>
          </a:p>
          <a:p>
            <a:pPr lvl="0"/>
            <a:r>
              <a:rPr lang="sv-SE" sz="1200" dirty="0">
                <a:solidFill>
                  <a:srgbClr val="45788D"/>
                </a:solidFill>
                <a:latin typeface="Open Sans Light" pitchFamily="2" charset="0"/>
                <a:ea typeface="Open Sans Light" pitchFamily="2" charset="0"/>
                <a:cs typeface="Open Sans Light" pitchFamily="2" charset="0"/>
              </a:rPr>
              <a:t>risken för typ-2 diabetes, cancer och hjärt-kärlsjukdom. </a:t>
            </a:r>
          </a:p>
          <a:p>
            <a:pPr lvl="1"/>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Psykisk ohälsa kan orsaka både kroppsliga och psykiska besvär.</a:t>
            </a:r>
          </a:p>
        </p:txBody>
      </p:sp>
      <p:sp>
        <p:nvSpPr>
          <p:cNvPr id="35" name="textruta 34">
            <a:extLst>
              <a:ext uri="{FF2B5EF4-FFF2-40B4-BE49-F238E27FC236}">
                <a16:creationId xmlns:a16="http://schemas.microsoft.com/office/drawing/2014/main" id="{E80D042C-740B-564A-B4DE-39F950980C11}"/>
              </a:ext>
            </a:extLst>
          </p:cNvPr>
          <p:cNvSpPr txBox="1"/>
          <p:nvPr/>
        </p:nvSpPr>
        <p:spPr>
          <a:xfrm>
            <a:off x="7976273" y="2077447"/>
            <a:ext cx="2469336" cy="2492990"/>
          </a:xfrm>
          <a:prstGeom prst="rect">
            <a:avLst/>
          </a:prstGeom>
          <a:noFill/>
        </p:spPr>
        <p:txBody>
          <a:bodyPr wrap="square">
            <a:spAutoFit/>
          </a:bodyPr>
          <a:lstStyle/>
          <a:p>
            <a:pPr lvl="0"/>
            <a:r>
              <a:rPr lang="sv-SE" sz="1200" dirty="0">
                <a:solidFill>
                  <a:srgbClr val="45788D"/>
                </a:solidFill>
                <a:latin typeface="Open Sans Light" pitchFamily="2" charset="0"/>
                <a:ea typeface="Open Sans Light" pitchFamily="2" charset="0"/>
                <a:cs typeface="Open Sans Light" pitchFamily="2" charset="0"/>
              </a:rPr>
              <a:t>• Insatser för att förbättra folkhälsan bör vara universella, det vill säga riktade till hela befolkningen. Samtidigt bör de vara proportionella till de behov som finns i utsatta grupper. </a:t>
            </a:r>
          </a:p>
          <a:p>
            <a:pPr lvl="0"/>
            <a:endParaRPr lang="sv-SE" sz="1200" dirty="0">
              <a:solidFill>
                <a:srgbClr val="45788D"/>
              </a:solidFill>
              <a:latin typeface="Open Sans Light" pitchFamily="2" charset="0"/>
              <a:ea typeface="Open Sans Light" pitchFamily="2" charset="0"/>
              <a:cs typeface="Open Sans Light" pitchFamily="2" charset="0"/>
            </a:endParaRPr>
          </a:p>
          <a:p>
            <a:pPr lvl="0"/>
            <a:r>
              <a:rPr lang="sv-SE" sz="1200" dirty="0">
                <a:solidFill>
                  <a:srgbClr val="45788D"/>
                </a:solidFill>
                <a:latin typeface="Open Sans Light" pitchFamily="2" charset="0"/>
                <a:ea typeface="Open Sans Light" pitchFamily="2" charset="0"/>
                <a:cs typeface="Open Sans Light" pitchFamily="2" charset="0"/>
              </a:rPr>
              <a:t>• En samhällsplanering som </a:t>
            </a:r>
          </a:p>
          <a:p>
            <a:pPr lvl="0"/>
            <a:r>
              <a:rPr lang="sv-SE" sz="1200" dirty="0">
                <a:solidFill>
                  <a:srgbClr val="45788D"/>
                </a:solidFill>
                <a:latin typeface="Open Sans Light" pitchFamily="2" charset="0"/>
                <a:ea typeface="Open Sans Light" pitchFamily="2" charset="0"/>
                <a:cs typeface="Open Sans Light" pitchFamily="2" charset="0"/>
              </a:rPr>
              <a:t>säkerställer en tillräcklig och rättvis tillgång till grönområden för alla kan främja den fysiska och psykiska hälsan samt bidra till en god och jämlik hälsa. </a:t>
            </a:r>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45788D"/>
                </a:solidFill>
                <a:latin typeface="Open Sans" pitchFamily="2" charset="0"/>
                <a:ea typeface="Open Sans" pitchFamily="2" charset="0"/>
                <a:cs typeface="Open Sans" pitchFamily="2" charset="0"/>
              </a:rPr>
              <a:t>Konsekvenser</a:t>
            </a:r>
            <a:r>
              <a:rPr lang="sv-SE" sz="1100" b="1" dirty="0">
                <a:solidFill>
                  <a:srgbClr val="45788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2136707" y="529641"/>
            <a:ext cx="7980569"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Hälsan behöver bli mer jämlik</a:t>
            </a:r>
            <a:endParaRPr lang="sv-SE" sz="3200" dirty="0">
              <a:solidFill>
                <a:schemeClr val="bg1"/>
              </a:solidFill>
            </a:endParaRPr>
          </a:p>
        </p:txBody>
      </p:sp>
    </p:spTree>
    <p:extLst>
      <p:ext uri="{BB962C8B-B14F-4D97-AF65-F5344CB8AC3E}">
        <p14:creationId xmlns:p14="http://schemas.microsoft.com/office/powerpoint/2010/main" val="846265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gräs, utomhus, person&#10;&#10;Automatiskt genererad beskrivning">
            <a:extLst>
              <a:ext uri="{FF2B5EF4-FFF2-40B4-BE49-F238E27FC236}">
                <a16:creationId xmlns:a16="http://schemas.microsoft.com/office/drawing/2014/main" id="{02AA02E6-D8DD-3F4E-BC7B-77C50B85D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774" y="-2714"/>
            <a:ext cx="10078100" cy="6876204"/>
          </a:xfrm>
          <a:prstGeom prst="rect">
            <a:avLst/>
          </a:prstGeom>
        </p:spPr>
      </p:pic>
      <p:sp>
        <p:nvSpPr>
          <p:cNvPr id="2" name="Rektangel 1">
            <a:extLst>
              <a:ext uri="{FF2B5EF4-FFF2-40B4-BE49-F238E27FC236}">
                <a16:creationId xmlns:a16="http://schemas.microsoft.com/office/drawing/2014/main" id="{364163DC-1AF3-7849-99E5-83B93665F150}"/>
              </a:ext>
            </a:extLst>
          </p:cNvPr>
          <p:cNvSpPr/>
          <p:nvPr/>
        </p:nvSpPr>
        <p:spPr>
          <a:xfrm>
            <a:off x="0" y="7745"/>
            <a:ext cx="6096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C7902D"/>
              </a:solidFill>
            </a:endParaRPr>
          </a:p>
        </p:txBody>
      </p:sp>
      <p:sp>
        <p:nvSpPr>
          <p:cNvPr id="10" name="Rubrik 1">
            <a:extLst>
              <a:ext uri="{FF2B5EF4-FFF2-40B4-BE49-F238E27FC236}">
                <a16:creationId xmlns:a16="http://schemas.microsoft.com/office/drawing/2014/main" id="{9DA510DB-FBB3-FF49-8B96-4B7609CE84B7}"/>
              </a:ext>
            </a:extLst>
          </p:cNvPr>
          <p:cNvSpPr>
            <a:spLocks noGrp="1"/>
          </p:cNvSpPr>
          <p:nvPr>
            <p:ph type="title"/>
          </p:nvPr>
        </p:nvSpPr>
        <p:spPr>
          <a:xfrm>
            <a:off x="457707" y="0"/>
            <a:ext cx="5836199" cy="6858000"/>
          </a:xfrm>
          <a:noFill/>
        </p:spPr>
        <p:txBody>
          <a:bodyPr>
            <a:noAutofit/>
          </a:bodyPr>
          <a:lstStyle/>
          <a:p>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Vardags-</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nära natur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bidrar </a:t>
            </a:r>
            <a:b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sv-SE" sz="5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till social gemenskap</a:t>
            </a:r>
          </a:p>
        </p:txBody>
      </p:sp>
    </p:spTree>
    <p:extLst>
      <p:ext uri="{BB962C8B-B14F-4D97-AF65-F5344CB8AC3E}">
        <p14:creationId xmlns:p14="http://schemas.microsoft.com/office/powerpoint/2010/main" val="1233929330"/>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8E39B36-0E74-5F42-87A5-85F96A47C3CD}"/>
              </a:ext>
            </a:extLst>
          </p:cNvPr>
          <p:cNvSpPr/>
          <p:nvPr/>
        </p:nvSpPr>
        <p:spPr>
          <a:xfrm>
            <a:off x="0" y="0"/>
            <a:ext cx="12192000"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rgbClr val="45788D"/>
                </a:solidFill>
              </a:rPr>
              <a:t>--</a:t>
            </a:r>
          </a:p>
        </p:txBody>
      </p:sp>
      <p:sp>
        <p:nvSpPr>
          <p:cNvPr id="30" name="Rektangel med rundade hörn diagonalt 29">
            <a:extLst>
              <a:ext uri="{FF2B5EF4-FFF2-40B4-BE49-F238E27FC236}">
                <a16:creationId xmlns:a16="http://schemas.microsoft.com/office/drawing/2014/main" id="{9ABE731F-028E-684C-B0DD-199A13AAFA8C}"/>
              </a:ext>
            </a:extLst>
          </p:cNvPr>
          <p:cNvSpPr/>
          <p:nvPr/>
        </p:nvSpPr>
        <p:spPr>
          <a:xfrm>
            <a:off x="7774142"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med rundade hörn på samma sida 26">
            <a:extLst>
              <a:ext uri="{FF2B5EF4-FFF2-40B4-BE49-F238E27FC236}">
                <a16:creationId xmlns:a16="http://schemas.microsoft.com/office/drawing/2014/main" id="{C902951A-77BC-8D45-98CC-CC4D8C4CDAA9}"/>
              </a:ext>
            </a:extLst>
          </p:cNvPr>
          <p:cNvSpPr/>
          <p:nvPr/>
        </p:nvSpPr>
        <p:spPr>
          <a:xfrm rot="10800000">
            <a:off x="4690660" y="1228586"/>
            <a:ext cx="2844798" cy="4749800"/>
          </a:xfrm>
          <a:prstGeom prst="round2SameRect">
            <a:avLst>
              <a:gd name="adj1" fmla="val 3064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med rundade hörn diagonalt 27">
            <a:extLst>
              <a:ext uri="{FF2B5EF4-FFF2-40B4-BE49-F238E27FC236}">
                <a16:creationId xmlns:a16="http://schemas.microsoft.com/office/drawing/2014/main" id="{6E6A1E6E-A9BB-CE4C-BE59-C38933B6F0F1}"/>
              </a:ext>
            </a:extLst>
          </p:cNvPr>
          <p:cNvSpPr/>
          <p:nvPr/>
        </p:nvSpPr>
        <p:spPr>
          <a:xfrm flipH="1">
            <a:off x="1607174" y="1228586"/>
            <a:ext cx="2844801" cy="4749800"/>
          </a:xfrm>
          <a:prstGeom prst="round2DiagRect">
            <a:avLst>
              <a:gd name="adj1" fmla="val 0"/>
              <a:gd name="adj2" fmla="val 24845"/>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med rundade hörn på samma sida 8">
            <a:extLst>
              <a:ext uri="{FF2B5EF4-FFF2-40B4-BE49-F238E27FC236}">
                <a16:creationId xmlns:a16="http://schemas.microsoft.com/office/drawing/2014/main" id="{E47FB551-1928-4242-AFEC-41A1D4511734}"/>
              </a:ext>
            </a:extLst>
          </p:cNvPr>
          <p:cNvSpPr/>
          <p:nvPr/>
        </p:nvSpPr>
        <p:spPr>
          <a:xfrm rot="10800000">
            <a:off x="4690660" y="1228586"/>
            <a:ext cx="2844798" cy="4749800"/>
          </a:xfrm>
          <a:prstGeom prst="round2SameRect">
            <a:avLst>
              <a:gd name="adj1" fmla="val 24004"/>
              <a:gd name="adj2" fmla="val 118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EFA1C14-97ED-D241-B6CD-E51529959287}"/>
              </a:ext>
            </a:extLst>
          </p:cNvPr>
          <p:cNvSpPr txBox="1"/>
          <p:nvPr/>
        </p:nvSpPr>
        <p:spPr>
          <a:xfrm>
            <a:off x="1615661" y="1573372"/>
            <a:ext cx="2844802"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Kunskap &amp; statistik:</a:t>
            </a:r>
          </a:p>
        </p:txBody>
      </p:sp>
      <p:sp>
        <p:nvSpPr>
          <p:cNvPr id="17" name="textruta 16">
            <a:extLst>
              <a:ext uri="{FF2B5EF4-FFF2-40B4-BE49-F238E27FC236}">
                <a16:creationId xmlns:a16="http://schemas.microsoft.com/office/drawing/2014/main" id="{EBE2A66D-85AB-1A40-AE5D-13EF39CA6069}"/>
              </a:ext>
            </a:extLst>
          </p:cNvPr>
          <p:cNvSpPr txBox="1"/>
          <p:nvPr/>
        </p:nvSpPr>
        <p:spPr>
          <a:xfrm>
            <a:off x="7788542" y="1559613"/>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Förslag på åtgärder:</a:t>
            </a:r>
          </a:p>
        </p:txBody>
      </p:sp>
      <p:sp>
        <p:nvSpPr>
          <p:cNvPr id="16" name="textruta 15">
            <a:extLst>
              <a:ext uri="{FF2B5EF4-FFF2-40B4-BE49-F238E27FC236}">
                <a16:creationId xmlns:a16="http://schemas.microsoft.com/office/drawing/2014/main" id="{BB6DAB19-BC28-0648-8C82-EE954464BAC9}"/>
              </a:ext>
            </a:extLst>
          </p:cNvPr>
          <p:cNvSpPr txBox="1"/>
          <p:nvPr/>
        </p:nvSpPr>
        <p:spPr>
          <a:xfrm>
            <a:off x="4704593" y="1548261"/>
            <a:ext cx="2844799" cy="307777"/>
          </a:xfrm>
          <a:prstGeom prst="rect">
            <a:avLst/>
          </a:prstGeom>
          <a:noFill/>
        </p:spPr>
        <p:txBody>
          <a:bodyPr wrap="square">
            <a:spAutoFit/>
          </a:bodyPr>
          <a:lstStyle/>
          <a:p>
            <a:pPr marL="0" lvl="0" algn="ctr">
              <a:buNone/>
            </a:pPr>
            <a:r>
              <a:rPr lang="sv-SE" sz="1400" b="1" dirty="0">
                <a:solidFill>
                  <a:srgbClr val="546D5D"/>
                </a:solidFill>
                <a:latin typeface="Open Sans" pitchFamily="2" charset="0"/>
                <a:ea typeface="Open Sans" pitchFamily="2" charset="0"/>
                <a:cs typeface="Open Sans" pitchFamily="2" charset="0"/>
              </a:rPr>
              <a:t>Konsekvenser</a:t>
            </a:r>
            <a:r>
              <a:rPr lang="sv-SE" sz="1100" b="1" dirty="0">
                <a:solidFill>
                  <a:srgbClr val="546D5D"/>
                </a:solidFill>
                <a:latin typeface="Open Sans" pitchFamily="2" charset="0"/>
                <a:ea typeface="Open Sans" pitchFamily="2" charset="0"/>
                <a:cs typeface="Open Sans" pitchFamily="2" charset="0"/>
              </a:rPr>
              <a:t>:</a:t>
            </a:r>
          </a:p>
        </p:txBody>
      </p:sp>
      <p:sp>
        <p:nvSpPr>
          <p:cNvPr id="31" name="textruta 30">
            <a:extLst>
              <a:ext uri="{FF2B5EF4-FFF2-40B4-BE49-F238E27FC236}">
                <a16:creationId xmlns:a16="http://schemas.microsoft.com/office/drawing/2014/main" id="{D265E76C-8A57-E74F-8DC1-18643CB41148}"/>
              </a:ext>
            </a:extLst>
          </p:cNvPr>
          <p:cNvSpPr txBox="1"/>
          <p:nvPr/>
        </p:nvSpPr>
        <p:spPr>
          <a:xfrm>
            <a:off x="1017703" y="529641"/>
            <a:ext cx="10218574" cy="584775"/>
          </a:xfrm>
          <a:prstGeom prst="rect">
            <a:avLst/>
          </a:prstGeom>
          <a:noFill/>
        </p:spPr>
        <p:txBody>
          <a:bodyPr wrap="square">
            <a:spAutoFit/>
          </a:bodyPr>
          <a:lstStyle/>
          <a:p>
            <a:pPr algn="ctr"/>
            <a:r>
              <a:rPr lang="sv-SE" sz="32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Vardagsnära natur bidrar till social gemenskap</a:t>
            </a:r>
            <a:endParaRPr lang="sv-SE" sz="3200" dirty="0">
              <a:solidFill>
                <a:schemeClr val="bg1"/>
              </a:solidFill>
            </a:endParaRPr>
          </a:p>
        </p:txBody>
      </p:sp>
      <p:sp>
        <p:nvSpPr>
          <p:cNvPr id="14" name="textruta 13">
            <a:extLst>
              <a:ext uri="{FF2B5EF4-FFF2-40B4-BE49-F238E27FC236}">
                <a16:creationId xmlns:a16="http://schemas.microsoft.com/office/drawing/2014/main" id="{249E611D-82B1-D847-A2E2-B93FEFD79549}"/>
              </a:ext>
            </a:extLst>
          </p:cNvPr>
          <p:cNvSpPr txBox="1"/>
          <p:nvPr/>
        </p:nvSpPr>
        <p:spPr>
          <a:xfrm>
            <a:off x="1763711" y="2100198"/>
            <a:ext cx="2548702" cy="3600986"/>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•Stora som små grönområden kan göra grannskapet attraktivt. </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Även små grönområden (som 0.25 ha) har sociala kvalitéer och har betydelse för hälsan.</a:t>
            </a:r>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Stora områden med naturlig vegetation erbjuder en mer fullständig återhämtning och ger möjlighet till fysisk aktivitet.</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Pandemin 2020-2021 har bidragit till att lyfta naturens betydelse i kriser. </a:t>
            </a:r>
          </a:p>
          <a:p>
            <a:pPr lvl="0"/>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a:p>
            <a:pPr lvl="0"/>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p:txBody>
      </p:sp>
      <p:sp>
        <p:nvSpPr>
          <p:cNvPr id="18" name="textruta 17">
            <a:extLst>
              <a:ext uri="{FF2B5EF4-FFF2-40B4-BE49-F238E27FC236}">
                <a16:creationId xmlns:a16="http://schemas.microsoft.com/office/drawing/2014/main" id="{3ADD8FD6-4211-AB47-96FC-B2A9B2617A94}"/>
              </a:ext>
            </a:extLst>
          </p:cNvPr>
          <p:cNvSpPr txBox="1"/>
          <p:nvPr/>
        </p:nvSpPr>
        <p:spPr>
          <a:xfrm>
            <a:off x="4863306" y="2077447"/>
            <a:ext cx="2527369" cy="3785652"/>
          </a:xfrm>
          <a:prstGeom prst="rect">
            <a:avLst/>
          </a:prstGeom>
          <a:noFill/>
        </p:spPr>
        <p:txBody>
          <a:bodyPr wrap="square">
            <a:spAutoFit/>
          </a:bodyPr>
          <a:lstStyle/>
          <a:p>
            <a:pPr lvl="0"/>
            <a:r>
              <a:rPr lang="sv-SE" sz="1200" dirty="0">
                <a:solidFill>
                  <a:srgbClr val="546D5D"/>
                </a:solidFill>
                <a:latin typeface="Open Sans Light" pitchFamily="2" charset="0"/>
                <a:ea typeface="Open Sans Light" pitchFamily="2" charset="0"/>
                <a:cs typeface="Open Sans Light" pitchFamily="2" charset="0"/>
              </a:rPr>
              <a:t>• Naturvistelser och friluftsliv ökar när grönområden finns nära där människor bor.</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Ur ett folkhälsoperspektiv är </a:t>
            </a:r>
            <a:br>
              <a:rPr lang="sv-SE" sz="1200" dirty="0">
                <a:solidFill>
                  <a:srgbClr val="546D5D"/>
                </a:solidFill>
                <a:latin typeface="Open Sans Light" pitchFamily="2" charset="0"/>
                <a:ea typeface="Open Sans Light" pitchFamily="2" charset="0"/>
                <a:cs typeface="Open Sans Light" pitchFamily="2" charset="0"/>
              </a:rPr>
            </a:br>
            <a:r>
              <a:rPr lang="sv-SE" sz="1200" dirty="0">
                <a:solidFill>
                  <a:srgbClr val="546D5D"/>
                </a:solidFill>
                <a:latin typeface="Open Sans Light" pitchFamily="2" charset="0"/>
                <a:ea typeface="Open Sans Light" pitchFamily="2" charset="0"/>
                <a:cs typeface="Open Sans Light" pitchFamily="2" charset="0"/>
              </a:rPr>
              <a:t>det positivt att fler människor hittar ut i naturen, samtidigt som fler människor kan innebära mer nedskräpning och slitage på naturen.</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Hemester och utomhus-aktiviteter blir vanligare och ställer högre krav på förvaltning av grönområden och naturreservat. </a:t>
            </a:r>
          </a:p>
          <a:p>
            <a:pPr lvl="0"/>
            <a:endParaRPr lang="sv-SE" sz="1200" dirty="0">
              <a:solidFill>
                <a:srgbClr val="546D5D"/>
              </a:solidFill>
              <a:latin typeface="Open Sans Light" pitchFamily="2" charset="0"/>
              <a:ea typeface="Open Sans Light" pitchFamily="2" charset="0"/>
              <a:cs typeface="Open Sans Light" pitchFamily="2" charset="0"/>
            </a:endParaRPr>
          </a:p>
          <a:p>
            <a:pPr lvl="0"/>
            <a:r>
              <a:rPr lang="sv-SE" sz="1200" dirty="0">
                <a:solidFill>
                  <a:srgbClr val="546D5D"/>
                </a:solidFill>
                <a:latin typeface="Open Sans Light" pitchFamily="2" charset="0"/>
                <a:ea typeface="Open Sans Light" pitchFamily="2" charset="0"/>
                <a:cs typeface="Open Sans Light" pitchFamily="2" charset="0"/>
              </a:rPr>
              <a:t>• Med anledning av fler ovana besökare behöver informationen formuleras på nya sätt och på flera språk.</a:t>
            </a:r>
          </a:p>
        </p:txBody>
      </p:sp>
      <p:sp>
        <p:nvSpPr>
          <p:cNvPr id="19" name="textruta 18">
            <a:extLst>
              <a:ext uri="{FF2B5EF4-FFF2-40B4-BE49-F238E27FC236}">
                <a16:creationId xmlns:a16="http://schemas.microsoft.com/office/drawing/2014/main" id="{FA766D3E-4602-C24C-9154-607F05A8ACF9}"/>
              </a:ext>
            </a:extLst>
          </p:cNvPr>
          <p:cNvSpPr txBox="1"/>
          <p:nvPr/>
        </p:nvSpPr>
        <p:spPr>
          <a:xfrm>
            <a:off x="7976272" y="2077447"/>
            <a:ext cx="2452017" cy="3785652"/>
          </a:xfrm>
          <a:prstGeom prst="rect">
            <a:avLst/>
          </a:prstGeom>
          <a:noFill/>
        </p:spPr>
        <p:txBody>
          <a:bodyPr wrap="square">
            <a:spAutoFit/>
          </a:bodyPr>
          <a:lstStyle/>
          <a:p>
            <a:r>
              <a:rPr lang="sv-SE" sz="1200" dirty="0">
                <a:solidFill>
                  <a:srgbClr val="546D5D"/>
                </a:solidFill>
                <a:latin typeface="Open Sans Light" pitchFamily="2" charset="0"/>
                <a:ea typeface="Open Sans Light" pitchFamily="2" charset="0"/>
                <a:cs typeface="Open Sans Light" pitchFamily="2" charset="0"/>
              </a:rPr>
              <a:t>• Skapa, sköt om, underhåll och sprid kännedom om platser för socialt umgänge i de vardagsnära naturområdena.</a:t>
            </a:r>
          </a:p>
          <a:p>
            <a:endParaRPr lang="sv-SE" sz="1200" dirty="0">
              <a:solidFill>
                <a:srgbClr val="546D5D"/>
              </a:solidFill>
              <a:latin typeface="Open Sans Light" pitchFamily="2" charset="0"/>
              <a:ea typeface="Open Sans Light" pitchFamily="2" charset="0"/>
              <a:cs typeface="Open Sans Light" pitchFamily="2" charset="0"/>
            </a:endParaRPr>
          </a:p>
          <a:p>
            <a:r>
              <a:rPr lang="sv-SE" sz="1200" dirty="0">
                <a:solidFill>
                  <a:srgbClr val="546D5D"/>
                </a:solidFill>
                <a:latin typeface="Open Sans Light" pitchFamily="2" charset="0"/>
                <a:ea typeface="Open Sans Light" pitchFamily="2" charset="0"/>
                <a:cs typeface="Open Sans Light" pitchFamily="2" charset="0"/>
              </a:rPr>
              <a:t>• Fånga kontinuerligt upp var det upplevs bli för många besökare och vidta åtgärder, t.ex. för bättre spridning av besökarna, bättre parkeringsmöjligheter eller förstärkning av marken för att den ska tåla slitage bättre.</a:t>
            </a:r>
          </a:p>
          <a:p>
            <a:endParaRPr lang="sv-SE" sz="1200" dirty="0">
              <a:solidFill>
                <a:srgbClr val="546D5D"/>
              </a:solidFill>
              <a:latin typeface="Open Sans Light" pitchFamily="2" charset="0"/>
              <a:ea typeface="Open Sans Light" pitchFamily="2" charset="0"/>
              <a:cs typeface="Open Sans Light" pitchFamily="2" charset="0"/>
            </a:endParaRPr>
          </a:p>
          <a:p>
            <a:r>
              <a:rPr lang="sv-SE" sz="1200">
                <a:solidFill>
                  <a:srgbClr val="546D5D"/>
                </a:solidFill>
                <a:latin typeface="Open Sans Light" pitchFamily="2" charset="0"/>
                <a:ea typeface="Open Sans Light" pitchFamily="2" charset="0"/>
                <a:cs typeface="Open Sans Light" pitchFamily="2" charset="0"/>
              </a:rPr>
              <a:t>• Informera i </a:t>
            </a:r>
            <a:r>
              <a:rPr lang="sv-SE" sz="1200" dirty="0">
                <a:solidFill>
                  <a:srgbClr val="546D5D"/>
                </a:solidFill>
                <a:latin typeface="Open Sans Light" pitchFamily="2" charset="0"/>
                <a:ea typeface="Open Sans Light" pitchFamily="2" charset="0"/>
                <a:cs typeface="Open Sans Light" pitchFamily="2" charset="0"/>
              </a:rPr>
              <a:t>många olika sorters kanaler för att nå </a:t>
            </a:r>
            <a:r>
              <a:rPr lang="sv-SE" sz="1200">
                <a:solidFill>
                  <a:srgbClr val="546D5D"/>
                </a:solidFill>
                <a:latin typeface="Open Sans Light" pitchFamily="2" charset="0"/>
                <a:ea typeface="Open Sans Light" pitchFamily="2" charset="0"/>
                <a:cs typeface="Open Sans Light" pitchFamily="2" charset="0"/>
              </a:rPr>
              <a:t>olika mål-grupper </a:t>
            </a:r>
            <a:r>
              <a:rPr lang="sv-SE" sz="1200" dirty="0">
                <a:solidFill>
                  <a:srgbClr val="546D5D"/>
                </a:solidFill>
                <a:latin typeface="Open Sans Light" pitchFamily="2" charset="0"/>
                <a:ea typeface="Open Sans Light" pitchFamily="2" charset="0"/>
                <a:cs typeface="Open Sans Light" pitchFamily="2" charset="0"/>
              </a:rPr>
              <a:t>så att besökare hittar till naturen, hittar rätt i naturen och gör rätt i naturen. </a:t>
            </a:r>
          </a:p>
          <a:p>
            <a:pPr lvl="0"/>
            <a:br>
              <a:rPr lang="sv-SE" sz="1200" dirty="0">
                <a:solidFill>
                  <a:srgbClr val="546D5D"/>
                </a:solidFill>
                <a:latin typeface="Open Sans Light" pitchFamily="2" charset="0"/>
                <a:ea typeface="Open Sans Light" pitchFamily="2" charset="0"/>
                <a:cs typeface="Open Sans Light" pitchFamily="2" charset="0"/>
              </a:rPr>
            </a:br>
            <a:endParaRPr lang="sv-SE" sz="1200" dirty="0">
              <a:solidFill>
                <a:srgbClr val="546D5D"/>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2716585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1F92FCA-6340-490A-BBAF-9AF49AAA1283}"/>
              </a:ext>
            </a:extLst>
          </p:cNvPr>
          <p:cNvSpPr>
            <a:spLocks noGrp="1"/>
          </p:cNvSpPr>
          <p:nvPr>
            <p:ph idx="1"/>
          </p:nvPr>
        </p:nvSpPr>
        <p:spPr>
          <a:xfrm>
            <a:off x="2747773" y="1850455"/>
            <a:ext cx="7039352" cy="4886015"/>
          </a:xfrm>
        </p:spPr>
        <p:txBody>
          <a:bodyPr>
            <a:normAutofit fontScale="47500" lnSpcReduction="20000"/>
          </a:bodyPr>
          <a:lstStyle/>
          <a:p>
            <a:pPr marL="0" indent="0">
              <a:lnSpc>
                <a:spcPct val="120000"/>
              </a:lnSpc>
              <a:buNone/>
            </a:pPr>
            <a:r>
              <a:rPr lang="sv-SE" sz="4200" dirty="0">
                <a:solidFill>
                  <a:srgbClr val="546D5D"/>
                </a:solidFill>
                <a:latin typeface="Open Sans Light" pitchFamily="2" charset="0"/>
                <a:ea typeface="Open Sans Light" pitchFamily="2" charset="0"/>
                <a:cs typeface="Open Sans Light" pitchFamily="2" charset="0"/>
              </a:rPr>
              <a:t>• Små grönområden och enstaka träd och buskar kan enligt studier göra grannskapet som helhet mer attraktivt. </a:t>
            </a:r>
          </a:p>
          <a:p>
            <a:pPr marL="0" indent="0">
              <a:lnSpc>
                <a:spcPct val="120000"/>
              </a:lnSpc>
              <a:buNone/>
            </a:pPr>
            <a:endParaRPr lang="sv-SE" sz="4200" dirty="0">
              <a:solidFill>
                <a:srgbClr val="546D5D"/>
              </a:solidFill>
              <a:latin typeface="Open Sans Light" pitchFamily="2" charset="0"/>
              <a:ea typeface="Open Sans Light" pitchFamily="2" charset="0"/>
              <a:cs typeface="Open Sans Light" pitchFamily="2" charset="0"/>
            </a:endParaRPr>
          </a:p>
          <a:p>
            <a:pPr marL="0" indent="0">
              <a:lnSpc>
                <a:spcPct val="120000"/>
              </a:lnSpc>
              <a:buNone/>
            </a:pPr>
            <a:r>
              <a:rPr lang="sv-SE" sz="4200" dirty="0">
                <a:solidFill>
                  <a:srgbClr val="546D5D"/>
                </a:solidFill>
                <a:latin typeface="Open Sans Light" pitchFamily="2" charset="0"/>
                <a:ea typeface="Open Sans Light" pitchFamily="2" charset="0"/>
                <a:cs typeface="Open Sans Light" pitchFamily="2" charset="0"/>
              </a:rPr>
              <a:t>• De sociala kvaliteterna är oftast knutna till relativt små områden. De kan vara så små som 0,25 ha men har stor betydelse för hälsan för de som bor i närheten. Den visuella kontakten med grönområden genom till exempel fönster, kan dels vara hälsofrämjande i sig, dels locka ut folk till vistelse i natur och grönområden.</a:t>
            </a:r>
          </a:p>
          <a:p>
            <a:pPr marL="0" indent="0">
              <a:lnSpc>
                <a:spcPct val="120000"/>
              </a:lnSpc>
              <a:buNone/>
            </a:pPr>
            <a:r>
              <a:rPr lang="sv-SE" sz="4200" dirty="0">
                <a:solidFill>
                  <a:srgbClr val="546D5D"/>
                </a:solidFill>
                <a:latin typeface="Open Sans Light" pitchFamily="2" charset="0"/>
                <a:ea typeface="Open Sans Light" pitchFamily="2" charset="0"/>
                <a:cs typeface="Open Sans Light" pitchFamily="2" charset="0"/>
              </a:rPr>
              <a:t> </a:t>
            </a:r>
          </a:p>
          <a:p>
            <a:pPr marL="0" lvl="0" indent="0">
              <a:lnSpc>
                <a:spcPct val="120000"/>
              </a:lnSpc>
              <a:buNone/>
            </a:pPr>
            <a:br>
              <a:rPr lang="sv-SE" sz="4200" dirty="0">
                <a:solidFill>
                  <a:srgbClr val="546D5D"/>
                </a:solidFill>
                <a:latin typeface="Open Sans Light" pitchFamily="2" charset="0"/>
                <a:ea typeface="Open Sans Light" pitchFamily="2" charset="0"/>
                <a:cs typeface="Open Sans Light" pitchFamily="2" charset="0"/>
              </a:rPr>
            </a:br>
            <a:endParaRPr lang="sv-SE" sz="4200" dirty="0">
              <a:solidFill>
                <a:srgbClr val="546D5D"/>
              </a:solidFill>
              <a:latin typeface="Open Sans Light" pitchFamily="2" charset="0"/>
              <a:ea typeface="Open Sans Light" pitchFamily="2" charset="0"/>
              <a:cs typeface="Open Sans Light" pitchFamily="2" charset="0"/>
            </a:endParaRPr>
          </a:p>
          <a:p>
            <a:pPr>
              <a:lnSpc>
                <a:spcPct val="120000"/>
              </a:lnSpc>
            </a:pPr>
            <a:endParaRPr lang="sv-SE" sz="4200" dirty="0">
              <a:solidFill>
                <a:srgbClr val="546D5D"/>
              </a:solidFill>
              <a:latin typeface="Open Sans Light" pitchFamily="2" charset="0"/>
              <a:ea typeface="Open Sans Light" pitchFamily="2" charset="0"/>
              <a:cs typeface="Open Sans Light" pitchFamily="2" charset="0"/>
            </a:endParaRPr>
          </a:p>
          <a:p>
            <a:endParaRPr lang="sv-SE" dirty="0">
              <a:solidFill>
                <a:srgbClr val="546D5D"/>
              </a:solidFill>
            </a:endParaRPr>
          </a:p>
        </p:txBody>
      </p:sp>
      <p:sp>
        <p:nvSpPr>
          <p:cNvPr id="7" name="V-form 6">
            <a:extLst>
              <a:ext uri="{FF2B5EF4-FFF2-40B4-BE49-F238E27FC236}">
                <a16:creationId xmlns:a16="http://schemas.microsoft.com/office/drawing/2014/main" id="{8E870F85-F385-2143-954F-725EBAFA5576}"/>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EF72068C-E731-784E-9AFE-90EBE2E0655C}"/>
              </a:ext>
            </a:extLst>
          </p:cNvPr>
          <p:cNvSpPr txBox="1"/>
          <p:nvPr/>
        </p:nvSpPr>
        <p:spPr>
          <a:xfrm>
            <a:off x="2728723" y="896577"/>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546D5D"/>
              </a:solidFill>
            </a:endParaRPr>
          </a:p>
        </p:txBody>
      </p:sp>
      <p:sp>
        <p:nvSpPr>
          <p:cNvPr id="11" name="textruta 10">
            <a:extLst>
              <a:ext uri="{FF2B5EF4-FFF2-40B4-BE49-F238E27FC236}">
                <a16:creationId xmlns:a16="http://schemas.microsoft.com/office/drawing/2014/main" id="{10540FF1-623D-C94E-A9C4-2D37CF52D663}"/>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2704275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7082ACA-A01E-DE4A-B247-39CE3FBC46C1}"/>
              </a:ext>
            </a:extLst>
          </p:cNvPr>
          <p:cNvSpPr txBox="1"/>
          <p:nvPr/>
        </p:nvSpPr>
        <p:spPr>
          <a:xfrm>
            <a:off x="2747774" y="1536174"/>
            <a:ext cx="7039352" cy="3785652"/>
          </a:xfrm>
          <a:prstGeom prst="rect">
            <a:avLst/>
          </a:prstGeom>
          <a:noFill/>
        </p:spPr>
        <p:txBody>
          <a:bodyPr wrap="square">
            <a:spAutoFit/>
          </a:bodyPr>
          <a:lstStyle/>
          <a:p>
            <a:r>
              <a:rPr lang="sv-SE" sz="2000" dirty="0">
                <a:solidFill>
                  <a:srgbClr val="546D5D"/>
                </a:solidFill>
                <a:latin typeface="Open Sans Light" pitchFamily="2" charset="0"/>
                <a:ea typeface="Open Sans Light" pitchFamily="2" charset="0"/>
                <a:cs typeface="Open Sans Light" pitchFamily="2" charset="0"/>
              </a:rPr>
              <a:t>• Under helger och längre ledigheter går, cyklar eller reser människor längre för att söka andra upplevelser och det handlar oftast om besök i större parker och rekreations-områden. Studier visar att större områden med mer naturlig vegetation erbjuder en mer fullständig återhämtning av stressnivåer och mental trötthet, samt bättre möjligheter till fysisk aktivitet.</a:t>
            </a:r>
          </a:p>
          <a:p>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Pandemin 2020-2021 har bidragit till att visa att naturen är viktig i kriser. Vistelser i parker och grönområden har ökat och dessa platser har haft stor betydelse för att öka individers fysiska, psykiska och sociala välbefinnande. </a:t>
            </a:r>
          </a:p>
        </p:txBody>
      </p:sp>
      <p:cxnSp>
        <p:nvCxnSpPr>
          <p:cNvPr id="4" name="Rak 3">
            <a:extLst>
              <a:ext uri="{FF2B5EF4-FFF2-40B4-BE49-F238E27FC236}">
                <a16:creationId xmlns:a16="http://schemas.microsoft.com/office/drawing/2014/main" id="{A23B4069-F858-7649-A8C5-A936BA761C5C}"/>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F5050219-EE7D-B345-AA43-B90C36A2F1E0}"/>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2343546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FCB9DC0-BA34-480E-8739-85C52FCDCD95}"/>
              </a:ext>
            </a:extLst>
          </p:cNvPr>
          <p:cNvSpPr>
            <a:spLocks noGrp="1"/>
          </p:cNvSpPr>
          <p:nvPr>
            <p:ph idx="1"/>
          </p:nvPr>
        </p:nvSpPr>
        <p:spPr>
          <a:xfrm>
            <a:off x="2747774" y="1865099"/>
            <a:ext cx="7039352" cy="3814779"/>
          </a:xfrm>
        </p:spPr>
        <p:txBody>
          <a:bodyPr>
            <a:normAutofit/>
          </a:bodyPr>
          <a:lstStyle/>
          <a:p>
            <a:pPr marL="0" indent="0">
              <a:buNone/>
            </a:pPr>
            <a:r>
              <a:rPr lang="sv-SE" sz="2000" dirty="0">
                <a:solidFill>
                  <a:srgbClr val="546D5D"/>
                </a:solidFill>
                <a:latin typeface="Open Sans Light" pitchFamily="2" charset="0"/>
                <a:ea typeface="Open Sans Light" pitchFamily="2" charset="0"/>
                <a:cs typeface="Open Sans Light" pitchFamily="2" charset="0"/>
              </a:rPr>
              <a:t>• Naturvistelser och friluftsliv ökar när grönområden finns nära där man bor.</a:t>
            </a:r>
          </a:p>
          <a:p>
            <a:pPr marL="0" indent="0">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buNone/>
            </a:pPr>
            <a:r>
              <a:rPr lang="sv-SE" sz="2000" dirty="0">
                <a:solidFill>
                  <a:srgbClr val="546D5D"/>
                </a:solidFill>
                <a:latin typeface="Open Sans Light" pitchFamily="2" charset="0"/>
                <a:ea typeface="Open Sans Light" pitchFamily="2" charset="0"/>
                <a:cs typeface="Open Sans Light" pitchFamily="2" charset="0"/>
              </a:rPr>
              <a:t>• Ur ett folkhälsoperspektiv är det fördelaktigt att fler människor hittar ut i naturen, samtidigt som fler människor kan innebära mer nedskräpning och slitage på naturområdet.</a:t>
            </a:r>
          </a:p>
          <a:p>
            <a:pPr marL="0" indent="0">
              <a:buNone/>
            </a:pPr>
            <a:endParaRPr lang="sv-SE" dirty="0">
              <a:solidFill>
                <a:srgbClr val="546D5D"/>
              </a:solidFill>
            </a:endParaRPr>
          </a:p>
          <a:p>
            <a:pPr marL="0" indent="0">
              <a:buNone/>
            </a:pPr>
            <a:endParaRPr lang="sv-SE" dirty="0">
              <a:solidFill>
                <a:srgbClr val="546D5D"/>
              </a:solidFill>
            </a:endParaRPr>
          </a:p>
          <a:p>
            <a:pPr marL="0" indent="0">
              <a:buNone/>
            </a:pPr>
            <a:endParaRPr kumimoji="0" lang="sv-SE" altLang="sv-SE" sz="1600" b="0" i="0" u="none" strike="noStrike" cap="none" normalizeH="0" baseline="0" dirty="0">
              <a:ln>
                <a:noFill/>
              </a:ln>
              <a:solidFill>
                <a:srgbClr val="546D5D"/>
              </a:solidFill>
              <a:effectLst/>
            </a:endParaRPr>
          </a:p>
          <a:p>
            <a:pPr marL="0" indent="0">
              <a:buNone/>
            </a:pPr>
            <a:endParaRPr lang="sv-SE" dirty="0">
              <a:solidFill>
                <a:srgbClr val="546D5D"/>
              </a:solidFill>
            </a:endParaRPr>
          </a:p>
        </p:txBody>
      </p:sp>
      <p:sp>
        <p:nvSpPr>
          <p:cNvPr id="7" name="V-form 6">
            <a:extLst>
              <a:ext uri="{FF2B5EF4-FFF2-40B4-BE49-F238E27FC236}">
                <a16:creationId xmlns:a16="http://schemas.microsoft.com/office/drawing/2014/main" id="{23B3F1E7-9822-4745-976D-39750ECB8260}"/>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10" name="textruta 9">
            <a:extLst>
              <a:ext uri="{FF2B5EF4-FFF2-40B4-BE49-F238E27FC236}">
                <a16:creationId xmlns:a16="http://schemas.microsoft.com/office/drawing/2014/main" id="{873978E2-5477-4B40-93E9-69233EABED03}"/>
              </a:ext>
            </a:extLst>
          </p:cNvPr>
          <p:cNvSpPr txBox="1"/>
          <p:nvPr/>
        </p:nvSpPr>
        <p:spPr>
          <a:xfrm>
            <a:off x="2719198" y="894373"/>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546D5D"/>
              </a:solidFill>
            </a:endParaRPr>
          </a:p>
        </p:txBody>
      </p:sp>
      <p:sp>
        <p:nvSpPr>
          <p:cNvPr id="6" name="textruta 5">
            <a:extLst>
              <a:ext uri="{FF2B5EF4-FFF2-40B4-BE49-F238E27FC236}">
                <a16:creationId xmlns:a16="http://schemas.microsoft.com/office/drawing/2014/main" id="{31E5A4CE-4BBD-5C4A-A62C-CE85B9E02CD3}"/>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spTree>
    <p:extLst>
      <p:ext uri="{BB962C8B-B14F-4D97-AF65-F5344CB8AC3E}">
        <p14:creationId xmlns:p14="http://schemas.microsoft.com/office/powerpoint/2010/main" val="584700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67C13198-992F-E940-9E96-00F512BF2385}"/>
              </a:ext>
            </a:extLst>
          </p:cNvPr>
          <p:cNvSpPr txBox="1"/>
          <p:nvPr/>
        </p:nvSpPr>
        <p:spPr>
          <a:xfrm>
            <a:off x="2747774" y="2228671"/>
            <a:ext cx="7039351" cy="2400657"/>
          </a:xfrm>
          <a:prstGeom prst="rect">
            <a:avLst/>
          </a:prstGeom>
          <a:noFill/>
        </p:spPr>
        <p:txBody>
          <a:bodyPr wrap="square">
            <a:spAutoFit/>
          </a:bodyPr>
          <a:lstStyle/>
          <a:p>
            <a:r>
              <a:rPr lang="sv-SE" sz="2000" dirty="0">
                <a:solidFill>
                  <a:srgbClr val="546D5D"/>
                </a:solidFill>
                <a:latin typeface="Open Sans Light" pitchFamily="2" charset="0"/>
                <a:ea typeface="Open Sans Light" pitchFamily="2" charset="0"/>
                <a:cs typeface="Open Sans Light" pitchFamily="2" charset="0"/>
              </a:rPr>
              <a:t>• Hemester och utomhusaktiviteter blir vanligare och ställer krav på förvaltningen av grönområden och naturreservat. Det finns ett stort behov av friluftsanordningar som till exempel leder, rastplatser, grillplatser och parkeringar.</a:t>
            </a:r>
          </a:p>
          <a:p>
            <a:pPr>
              <a:lnSpc>
                <a:spcPct val="150000"/>
              </a:lnSpc>
            </a:pPr>
            <a:endParaRPr lang="sv-SE" sz="2000" dirty="0">
              <a:solidFill>
                <a:srgbClr val="546D5D"/>
              </a:solidFill>
              <a:latin typeface="Open Sans Light" pitchFamily="2" charset="0"/>
              <a:ea typeface="Open Sans Light" pitchFamily="2" charset="0"/>
              <a:cs typeface="Open Sans Light" pitchFamily="2" charset="0"/>
            </a:endParaRPr>
          </a:p>
          <a:p>
            <a:r>
              <a:rPr lang="sv-SE" sz="2000" dirty="0">
                <a:solidFill>
                  <a:srgbClr val="546D5D"/>
                </a:solidFill>
                <a:latin typeface="Open Sans Light" pitchFamily="2" charset="0"/>
                <a:ea typeface="Open Sans Light" pitchFamily="2" charset="0"/>
                <a:cs typeface="Open Sans Light" pitchFamily="2" charset="0"/>
              </a:rPr>
              <a:t>• Med anledning av fler ovana besökare behöver informationen formuleras på nya sätt och på flera språk.</a:t>
            </a:r>
            <a:endParaRPr lang="sv-SE" sz="2000" dirty="0"/>
          </a:p>
        </p:txBody>
      </p:sp>
      <p:cxnSp>
        <p:nvCxnSpPr>
          <p:cNvPr id="4" name="Rak 3">
            <a:extLst>
              <a:ext uri="{FF2B5EF4-FFF2-40B4-BE49-F238E27FC236}">
                <a16:creationId xmlns:a16="http://schemas.microsoft.com/office/drawing/2014/main" id="{A4B7C94B-9A2C-8C4E-BA52-029CE5837FC0}"/>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4DBA44F0-82A4-1C44-A9D7-5F37C44B40A1}"/>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Konsekvenser</a:t>
            </a:r>
          </a:p>
        </p:txBody>
      </p:sp>
    </p:spTree>
    <p:extLst>
      <p:ext uri="{BB962C8B-B14F-4D97-AF65-F5344CB8AC3E}">
        <p14:creationId xmlns:p14="http://schemas.microsoft.com/office/powerpoint/2010/main" val="85023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F072F82-FA6A-43B1-9DEE-C39E2602DD5D}"/>
              </a:ext>
            </a:extLst>
          </p:cNvPr>
          <p:cNvSpPr>
            <a:spLocks noGrp="1"/>
          </p:cNvSpPr>
          <p:nvPr>
            <p:ph idx="1"/>
          </p:nvPr>
        </p:nvSpPr>
        <p:spPr>
          <a:xfrm>
            <a:off x="2738249" y="1850456"/>
            <a:ext cx="7039351" cy="4007285"/>
          </a:xfrm>
        </p:spPr>
        <p:txBody>
          <a:bodyPr>
            <a:normAutofit/>
          </a:bodyPr>
          <a:lstStyle/>
          <a:p>
            <a:pPr marL="0" indent="0">
              <a:lnSpc>
                <a:spcPct val="100000"/>
              </a:lnSpc>
              <a:buNone/>
            </a:pPr>
            <a:r>
              <a:rPr lang="sv-SE" sz="2000" dirty="0">
                <a:solidFill>
                  <a:srgbClr val="546D5D"/>
                </a:solidFill>
                <a:latin typeface="Open Sans Light" pitchFamily="2" charset="0"/>
              </a:rPr>
              <a:t>• Ta reda på vilka typer av platser för socialt umgänge det finns större behov av och skapa fler sådana. </a:t>
            </a:r>
          </a:p>
          <a:p>
            <a:pPr marL="0" indent="0">
              <a:lnSpc>
                <a:spcPct val="100000"/>
              </a:lnSpc>
              <a:buNone/>
            </a:pPr>
            <a:endParaRPr lang="sv-SE" sz="2000" dirty="0">
              <a:solidFill>
                <a:srgbClr val="546D5D"/>
              </a:solidFill>
              <a:latin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Skapa, sköt om, underhåll och sprid kännedom om platser för socialt umgänge i de vardagsnära naturområdena.</a:t>
            </a:r>
          </a:p>
          <a:p>
            <a:pPr marL="0" indent="0">
              <a:lnSpc>
                <a:spcPct val="100000"/>
              </a:lnSpc>
              <a:buNone/>
            </a:pPr>
            <a:endParaRPr lang="sv-SE" sz="2000" dirty="0">
              <a:solidFill>
                <a:srgbClr val="FF0000"/>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Fånga kontinuerligt upp var det upplevs bli för många besökare och vidta åtgärder, t.ex. för bättre spridning av besökarna, bättre parkeringsmöjligheter eller förstärkning av marken för att den ska tåla slitage bättre.</a:t>
            </a:r>
          </a:p>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buNone/>
            </a:pPr>
            <a:endParaRPr lang="sv-SE" dirty="0">
              <a:solidFill>
                <a:srgbClr val="546D5D"/>
              </a:solidFill>
            </a:endParaRPr>
          </a:p>
        </p:txBody>
      </p:sp>
      <p:sp>
        <p:nvSpPr>
          <p:cNvPr id="8" name="textruta 7">
            <a:extLst>
              <a:ext uri="{FF2B5EF4-FFF2-40B4-BE49-F238E27FC236}">
                <a16:creationId xmlns:a16="http://schemas.microsoft.com/office/drawing/2014/main" id="{4F7D5852-8EEF-FA42-A337-0CA4EBBD1D58}"/>
              </a:ext>
            </a:extLst>
          </p:cNvPr>
          <p:cNvSpPr txBox="1"/>
          <p:nvPr/>
        </p:nvSpPr>
        <p:spPr>
          <a:xfrm>
            <a:off x="2719198" y="874355"/>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546D5D"/>
              </a:solidFill>
            </a:endParaRPr>
          </a:p>
        </p:txBody>
      </p:sp>
      <p:sp>
        <p:nvSpPr>
          <p:cNvPr id="5" name="textruta 4">
            <a:extLst>
              <a:ext uri="{FF2B5EF4-FFF2-40B4-BE49-F238E27FC236}">
                <a16:creationId xmlns:a16="http://schemas.microsoft.com/office/drawing/2014/main" id="{E663D65F-806B-2949-83F8-181B9B9AFBE2}"/>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sp>
        <p:nvSpPr>
          <p:cNvPr id="6" name="V-form 6">
            <a:extLst>
              <a:ext uri="{FF2B5EF4-FFF2-40B4-BE49-F238E27FC236}">
                <a16:creationId xmlns:a16="http://schemas.microsoft.com/office/drawing/2014/main" id="{730EB0BE-E641-45C6-B56B-A3860C49F9AD}"/>
              </a:ext>
            </a:extLst>
          </p:cNvPr>
          <p:cNvSpPr/>
          <p:nvPr/>
        </p:nvSpPr>
        <p:spPr>
          <a:xfrm rot="5400000">
            <a:off x="5809672" y="6029783"/>
            <a:ext cx="572654" cy="572654"/>
          </a:xfrm>
          <a:prstGeom prst="chevron">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Tree>
    <p:extLst>
      <p:ext uri="{BB962C8B-B14F-4D97-AF65-F5344CB8AC3E}">
        <p14:creationId xmlns:p14="http://schemas.microsoft.com/office/powerpoint/2010/main" val="3593806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F072F82-FA6A-43B1-9DEE-C39E2602DD5D}"/>
              </a:ext>
            </a:extLst>
          </p:cNvPr>
          <p:cNvSpPr>
            <a:spLocks noGrp="1"/>
          </p:cNvSpPr>
          <p:nvPr>
            <p:ph idx="1"/>
          </p:nvPr>
        </p:nvSpPr>
        <p:spPr>
          <a:xfrm>
            <a:off x="2738249" y="1850456"/>
            <a:ext cx="7039351" cy="4007285"/>
          </a:xfrm>
        </p:spPr>
        <p:txBody>
          <a:bodyPr>
            <a:normAutofit/>
          </a:bodyPr>
          <a:lstStyle/>
          <a:p>
            <a:pPr marL="0" indent="0">
              <a:lnSpc>
                <a:spcPct val="100000"/>
              </a:lnSpc>
              <a:buNone/>
            </a:pPr>
            <a:endParaRPr lang="sv-SE" sz="2000" dirty="0">
              <a:solidFill>
                <a:srgbClr val="546D5D"/>
              </a:solidFill>
              <a:latin typeface="Open Sans Light" pitchFamily="2" charset="0"/>
              <a:ea typeface="Open Sans Light" pitchFamily="2" charset="0"/>
              <a:cs typeface="Open Sans Light" pitchFamily="2" charset="0"/>
            </a:endParaRPr>
          </a:p>
          <a:p>
            <a:pPr marL="0" indent="0">
              <a:lnSpc>
                <a:spcPct val="100000"/>
              </a:lnSpc>
              <a:buNone/>
            </a:pPr>
            <a:r>
              <a:rPr lang="sv-SE" sz="2000" dirty="0">
                <a:solidFill>
                  <a:srgbClr val="546D5D"/>
                </a:solidFill>
                <a:latin typeface="Open Sans Light" pitchFamily="2" charset="0"/>
                <a:ea typeface="Open Sans Light" pitchFamily="2" charset="0"/>
                <a:cs typeface="Open Sans Light" pitchFamily="2" charset="0"/>
              </a:rPr>
              <a:t>• Informera, informera, informera i många olika sorters kanaler för att nå olika målgrupper så att besökare hittar till naturen, hittar rätt i naturen och gör rätt i naturen. </a:t>
            </a:r>
          </a:p>
          <a:p>
            <a:pPr marL="0" indent="0">
              <a:lnSpc>
                <a:spcPct val="100000"/>
              </a:lnSpc>
              <a:buNone/>
            </a:pPr>
            <a:br>
              <a:rPr lang="sv-SE" sz="2000" dirty="0">
                <a:solidFill>
                  <a:srgbClr val="546D5D"/>
                </a:solidFill>
                <a:latin typeface="Open Sans Light" pitchFamily="2" charset="0"/>
                <a:ea typeface="Open Sans Light" pitchFamily="2" charset="0"/>
                <a:cs typeface="Open Sans Light" pitchFamily="2" charset="0"/>
              </a:rPr>
            </a:br>
            <a:br>
              <a:rPr lang="sv-SE" sz="2000" dirty="0">
                <a:solidFill>
                  <a:srgbClr val="546D5D"/>
                </a:solidFill>
                <a:latin typeface="Open Sans Light" pitchFamily="2" charset="0"/>
                <a:ea typeface="Open Sans Light" pitchFamily="2" charset="0"/>
                <a:cs typeface="Open Sans Light" pitchFamily="2" charset="0"/>
              </a:rPr>
            </a:br>
            <a:r>
              <a:rPr lang="sv-SE" sz="2000" dirty="0">
                <a:solidFill>
                  <a:srgbClr val="546D5D"/>
                </a:solidFill>
                <a:latin typeface="Open Sans Light" pitchFamily="2" charset="0"/>
              </a:rPr>
              <a:t>• Främja deltagande i ideella föreningar som erbjuder social gemenskap i naturen. </a:t>
            </a:r>
          </a:p>
          <a:p>
            <a:pPr marL="0" indent="0">
              <a:buNone/>
            </a:pPr>
            <a:endParaRPr lang="sv-SE" dirty="0">
              <a:solidFill>
                <a:srgbClr val="546D5D"/>
              </a:solidFill>
            </a:endParaRPr>
          </a:p>
        </p:txBody>
      </p:sp>
      <p:sp>
        <p:nvSpPr>
          <p:cNvPr id="8" name="textruta 7">
            <a:extLst>
              <a:ext uri="{FF2B5EF4-FFF2-40B4-BE49-F238E27FC236}">
                <a16:creationId xmlns:a16="http://schemas.microsoft.com/office/drawing/2014/main" id="{4F7D5852-8EEF-FA42-A337-0CA4EBBD1D58}"/>
              </a:ext>
            </a:extLst>
          </p:cNvPr>
          <p:cNvSpPr txBox="1"/>
          <p:nvPr/>
        </p:nvSpPr>
        <p:spPr>
          <a:xfrm>
            <a:off x="2719198" y="874355"/>
            <a:ext cx="6231837" cy="707886"/>
          </a:xfrm>
          <a:prstGeom prst="rect">
            <a:avLst/>
          </a:prstGeom>
          <a:noFill/>
        </p:spPr>
        <p:txBody>
          <a:bodyPr wrap="square">
            <a:spAutoFit/>
          </a:bodyPr>
          <a:lstStyle/>
          <a:p>
            <a:r>
              <a:rPr lang="sv-SE" sz="4000" b="1" dirty="0">
                <a:solidFill>
                  <a:srgbClr val="546D5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546D5D"/>
              </a:solidFill>
            </a:endParaRPr>
          </a:p>
        </p:txBody>
      </p:sp>
      <p:sp>
        <p:nvSpPr>
          <p:cNvPr id="5" name="textruta 4">
            <a:extLst>
              <a:ext uri="{FF2B5EF4-FFF2-40B4-BE49-F238E27FC236}">
                <a16:creationId xmlns:a16="http://schemas.microsoft.com/office/drawing/2014/main" id="{E663D65F-806B-2949-83F8-181B9B9AFBE2}"/>
              </a:ext>
            </a:extLst>
          </p:cNvPr>
          <p:cNvSpPr txBox="1"/>
          <p:nvPr/>
        </p:nvSpPr>
        <p:spPr>
          <a:xfrm>
            <a:off x="176042" y="121529"/>
            <a:ext cx="3419213" cy="573106"/>
          </a:xfrm>
          <a:prstGeom prst="rect">
            <a:avLst/>
          </a:prstGeom>
          <a:noFill/>
        </p:spPr>
        <p:txBody>
          <a:bodyPr wrap="square">
            <a:spAutoFit/>
          </a:bodyPr>
          <a:lstStyle/>
          <a:p>
            <a:pPr>
              <a:lnSpc>
                <a:spcPct val="150000"/>
              </a:lnSpc>
            </a:pPr>
            <a:r>
              <a:rPr lang="sv-SE" sz="1100" b="1" dirty="0">
                <a:solidFill>
                  <a:srgbClr val="546D5D"/>
                </a:solidFill>
                <a:latin typeface="Open Sans" pitchFamily="2" charset="0"/>
                <a:ea typeface="Open Sans" pitchFamily="2" charset="0"/>
                <a:cs typeface="Open Sans" pitchFamily="2" charset="0"/>
              </a:rPr>
              <a:t>Vardagsnära natur ger sociala gemenskap</a:t>
            </a:r>
          </a:p>
          <a:p>
            <a:pPr>
              <a:lnSpc>
                <a:spcPct val="150000"/>
              </a:lnSpc>
            </a:pPr>
            <a:r>
              <a:rPr lang="sv-SE" sz="1100" dirty="0">
                <a:solidFill>
                  <a:srgbClr val="546D5D"/>
                </a:solidFill>
                <a:latin typeface="Open Sans Light" pitchFamily="2" charset="0"/>
                <a:ea typeface="Open Sans Light" pitchFamily="2" charset="0"/>
                <a:cs typeface="Open Sans Light" pitchFamily="2" charset="0"/>
              </a:rPr>
              <a:t>Förslag på åtgärder</a:t>
            </a:r>
          </a:p>
        </p:txBody>
      </p:sp>
      <p:cxnSp>
        <p:nvCxnSpPr>
          <p:cNvPr id="6" name="Rak 3">
            <a:extLst>
              <a:ext uri="{FF2B5EF4-FFF2-40B4-BE49-F238E27FC236}">
                <a16:creationId xmlns:a16="http://schemas.microsoft.com/office/drawing/2014/main" id="{5A8EEF2E-C6BF-4E80-8632-C31631BDD2AC}"/>
              </a:ext>
            </a:extLst>
          </p:cNvPr>
          <p:cNvCxnSpPr/>
          <p:nvPr/>
        </p:nvCxnSpPr>
        <p:spPr>
          <a:xfrm>
            <a:off x="5300764" y="6326048"/>
            <a:ext cx="1641987" cy="0"/>
          </a:xfrm>
          <a:prstGeom prst="line">
            <a:avLst/>
          </a:prstGeom>
          <a:ln w="254000">
            <a:solidFill>
              <a:srgbClr val="546D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627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F9A6EBE-9C63-8846-B392-19E4479AB7D5}"/>
              </a:ext>
            </a:extLst>
          </p:cNvPr>
          <p:cNvSpPr/>
          <p:nvPr/>
        </p:nvSpPr>
        <p:spPr>
          <a:xfrm>
            <a:off x="-1" y="0"/>
            <a:ext cx="12192001" cy="6858000"/>
          </a:xfrm>
          <a:prstGeom prst="rect">
            <a:avLst/>
          </a:prstGeom>
          <a:solidFill>
            <a:srgbClr val="546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a:extLst>
              <a:ext uri="{FF2B5EF4-FFF2-40B4-BE49-F238E27FC236}">
                <a16:creationId xmlns:a16="http://schemas.microsoft.com/office/drawing/2014/main" id="{7FB8684B-3FC5-9D4B-9231-D9A8FD8ECB57}"/>
              </a:ext>
            </a:extLst>
          </p:cNvPr>
          <p:cNvSpPr/>
          <p:nvPr/>
        </p:nvSpPr>
        <p:spPr>
          <a:xfrm>
            <a:off x="210270" y="224432"/>
            <a:ext cx="11771454" cy="6409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12AE9404-CFD7-2245-BC01-866EC1FBE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311" y="2153819"/>
            <a:ext cx="2676100" cy="1784067"/>
          </a:xfrm>
          <a:prstGeom prst="rect">
            <a:avLst/>
          </a:prstGeom>
        </p:spPr>
      </p:pic>
      <p:pic>
        <p:nvPicPr>
          <p:cNvPr id="10" name="Bildobjekt 9">
            <a:extLst>
              <a:ext uri="{FF2B5EF4-FFF2-40B4-BE49-F238E27FC236}">
                <a16:creationId xmlns:a16="http://schemas.microsoft.com/office/drawing/2014/main" id="{7C288E7C-9824-2643-A229-2D1FDCF063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50105" y="2469170"/>
            <a:ext cx="2406776" cy="1103934"/>
          </a:xfrm>
          <a:prstGeom prst="rect">
            <a:avLst/>
          </a:prstGeom>
        </p:spPr>
      </p:pic>
      <p:pic>
        <p:nvPicPr>
          <p:cNvPr id="12" name="Bildobjekt 11">
            <a:extLst>
              <a:ext uri="{FF2B5EF4-FFF2-40B4-BE49-F238E27FC236}">
                <a16:creationId xmlns:a16="http://schemas.microsoft.com/office/drawing/2014/main" id="{85E6E9A9-D721-8F45-99FD-DD9F6414B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04" y="3429000"/>
            <a:ext cx="2676365" cy="508886"/>
          </a:xfrm>
          <a:prstGeom prst="rect">
            <a:avLst/>
          </a:prstGeom>
        </p:spPr>
      </p:pic>
      <p:sp>
        <p:nvSpPr>
          <p:cNvPr id="2" name="textruta 1">
            <a:extLst>
              <a:ext uri="{FF2B5EF4-FFF2-40B4-BE49-F238E27FC236}">
                <a16:creationId xmlns:a16="http://schemas.microsoft.com/office/drawing/2014/main" id="{86BE8B2F-FB9D-D74B-911F-3519DBF5E689}"/>
              </a:ext>
            </a:extLst>
          </p:cNvPr>
          <p:cNvSpPr txBox="1"/>
          <p:nvPr/>
        </p:nvSpPr>
        <p:spPr>
          <a:xfrm>
            <a:off x="8917858" y="3725436"/>
            <a:ext cx="2841522" cy="261610"/>
          </a:xfrm>
          <a:prstGeom prst="rect">
            <a:avLst/>
          </a:prstGeom>
          <a:noFill/>
        </p:spPr>
        <p:txBody>
          <a:bodyPr wrap="square" rtlCol="0">
            <a:spAutoFit/>
          </a:bodyPr>
          <a:lstStyle/>
          <a:p>
            <a:r>
              <a:rPr lang="sv-SE" sz="1100" dirty="0">
                <a:latin typeface="Arial" panose="020B0604020202020204" pitchFamily="34" charset="0"/>
                <a:cs typeface="Arial" panose="020B0604020202020204" pitchFamily="34" charset="0"/>
              </a:rPr>
              <a:t>Skånes, Uppsalas och Västerbottens län</a:t>
            </a:r>
          </a:p>
        </p:txBody>
      </p:sp>
      <p:pic>
        <p:nvPicPr>
          <p:cNvPr id="6" name="Bildobjekt 5" descr="En bild som visar text&#10;&#10;Automatiskt genererad beskrivning">
            <a:extLst>
              <a:ext uri="{FF2B5EF4-FFF2-40B4-BE49-F238E27FC236}">
                <a16:creationId xmlns:a16="http://schemas.microsoft.com/office/drawing/2014/main" id="{8D9E30A0-22C8-4B69-A2C8-6936946DA9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8364" y="2153819"/>
            <a:ext cx="1587052" cy="1781300"/>
          </a:xfrm>
          <a:prstGeom prst="rect">
            <a:avLst/>
          </a:prstGeom>
        </p:spPr>
      </p:pic>
    </p:spTree>
    <p:extLst>
      <p:ext uri="{BB962C8B-B14F-4D97-AF65-F5344CB8AC3E}">
        <p14:creationId xmlns:p14="http://schemas.microsoft.com/office/powerpoint/2010/main" val="7828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a:extLst>
              <a:ext uri="{FF2B5EF4-FFF2-40B4-BE49-F238E27FC236}">
                <a16:creationId xmlns:a16="http://schemas.microsoft.com/office/drawing/2014/main" id="{50C2A6E6-D82B-3E41-84C0-B828C16AE32C}"/>
              </a:ext>
            </a:extLst>
          </p:cNvPr>
          <p:cNvSpPr txBox="1">
            <a:spLocks/>
          </p:cNvSpPr>
          <p:nvPr/>
        </p:nvSpPr>
        <p:spPr>
          <a:xfrm>
            <a:off x="2723570" y="1974710"/>
            <a:ext cx="672547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Låg utbildningsnivå är starkt kopplad till en låg social position i samhället. Människors hälsa är sämre ju lägre social position de har. Det beror på att de oftare utsätts för många olika faktorer, sociala och fysiska samt levnadsvanor, som kan inverka negativt på hälsan. </a:t>
            </a: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a:t>
            </a:r>
          </a:p>
          <a:p>
            <a:pPr mar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Ojämlik hälsa är kostsamt för både individ och samhälle i form av försämrad livskvalitet, produktionsbortfall, kostnader för sjukvård och rehabilitering samt sociala kostnader.</a:t>
            </a:r>
          </a:p>
        </p:txBody>
      </p:sp>
      <p:sp>
        <p:nvSpPr>
          <p:cNvPr id="2" name="V-form 1">
            <a:extLst>
              <a:ext uri="{FF2B5EF4-FFF2-40B4-BE49-F238E27FC236}">
                <a16:creationId xmlns:a16="http://schemas.microsoft.com/office/drawing/2014/main" id="{31235558-F0F4-924B-B756-4E864C43D5C7}"/>
              </a:ext>
            </a:extLst>
          </p:cNvPr>
          <p:cNvSpPr/>
          <p:nvPr/>
        </p:nvSpPr>
        <p:spPr>
          <a:xfrm rot="5400000">
            <a:off x="5809672" y="6011310"/>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8" name="textruta 7">
            <a:extLst>
              <a:ext uri="{FF2B5EF4-FFF2-40B4-BE49-F238E27FC236}">
                <a16:creationId xmlns:a16="http://schemas.microsoft.com/office/drawing/2014/main" id="{3FDD55B6-E3E5-D145-A8E1-A213E57CFB8B}"/>
              </a:ext>
            </a:extLst>
          </p:cNvPr>
          <p:cNvSpPr txBox="1"/>
          <p:nvPr/>
        </p:nvSpPr>
        <p:spPr>
          <a:xfrm>
            <a:off x="2704520" y="1015854"/>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Kunskap och statistik</a:t>
            </a:r>
            <a:endParaRPr lang="sv-SE" sz="4000" dirty="0">
              <a:solidFill>
                <a:srgbClr val="45788D"/>
              </a:solidFill>
            </a:endParaRPr>
          </a:p>
        </p:txBody>
      </p:sp>
      <p:sp>
        <p:nvSpPr>
          <p:cNvPr id="10" name="textruta 9">
            <a:extLst>
              <a:ext uri="{FF2B5EF4-FFF2-40B4-BE49-F238E27FC236}">
                <a16:creationId xmlns:a16="http://schemas.microsoft.com/office/drawing/2014/main" id="{5A8AF8FF-4D0E-024B-A662-745B633BDC35}"/>
              </a:ext>
            </a:extLst>
          </p:cNvPr>
          <p:cNvSpPr txBox="1"/>
          <p:nvPr/>
        </p:nvSpPr>
        <p:spPr>
          <a:xfrm>
            <a:off x="176042" y="121529"/>
            <a:ext cx="2588797" cy="573106"/>
          </a:xfrm>
          <a:prstGeom prst="rect">
            <a:avLst/>
          </a:prstGeom>
          <a:noFill/>
        </p:spPr>
        <p:txBody>
          <a:bodyPr wrap="square">
            <a:spAutoFit/>
          </a:bodyPr>
          <a:lstStyle/>
          <a:p>
            <a:pPr>
              <a:lnSpc>
                <a:spcPct val="150000"/>
              </a:lnSpc>
            </a:pPr>
            <a:r>
              <a:rPr lang="sv-SE" sz="1100" b="1" dirty="0" err="1">
                <a:solidFill>
                  <a:srgbClr val="45788D"/>
                </a:solidFill>
                <a:latin typeface="Open Sans" pitchFamily="2" charset="0"/>
                <a:ea typeface="Open Sans" pitchFamily="2" charset="0"/>
                <a:cs typeface="Open Sans" pitchFamily="2" charset="0"/>
              </a:rPr>
              <a:t>Hlsan</a:t>
            </a:r>
            <a:r>
              <a:rPr lang="sv-SE" sz="1100" b="1" dirty="0">
                <a:solidFill>
                  <a:srgbClr val="45788D"/>
                </a:solidFill>
                <a:latin typeface="Open Sans" pitchFamily="2" charset="0"/>
                <a:ea typeface="Open Sans" pitchFamily="2" charset="0"/>
                <a:cs typeface="Open Sans" pitchFamily="2" charset="0"/>
              </a:rPr>
              <a:t>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p:txBody>
      </p:sp>
    </p:spTree>
    <p:extLst>
      <p:ext uri="{BB962C8B-B14F-4D97-AF65-F5344CB8AC3E}">
        <p14:creationId xmlns:p14="http://schemas.microsoft.com/office/powerpoint/2010/main" val="32529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E9A36407-D047-6646-85AF-714C7D1DA46D}"/>
              </a:ext>
            </a:extLst>
          </p:cNvPr>
          <p:cNvSpPr txBox="1"/>
          <p:nvPr/>
        </p:nvSpPr>
        <p:spPr>
          <a:xfrm>
            <a:off x="2733261" y="1843950"/>
            <a:ext cx="6725478" cy="3170099"/>
          </a:xfrm>
          <a:prstGeom prst="rect">
            <a:avLst/>
          </a:prstGeom>
          <a:noFill/>
        </p:spPr>
        <p:txBody>
          <a:bodyPr wrap="square">
            <a:spAutoFit/>
          </a:bodyPr>
          <a:lstStyle/>
          <a:p>
            <a:pPr lvl="0"/>
            <a:r>
              <a:rPr lang="sv-SE" sz="2000" dirty="0">
                <a:solidFill>
                  <a:srgbClr val="45788D"/>
                </a:solidFill>
                <a:latin typeface="Open Sans Light" pitchFamily="2" charset="0"/>
                <a:ea typeface="Open Sans Light" pitchFamily="2" charset="0"/>
                <a:cs typeface="Open Sans Light" pitchFamily="2" charset="0"/>
              </a:rPr>
              <a:t>• Hälften av de vuxna i Sverige lever med övervikt eller fetma, och problemet ökar i de flesta åldersgrupper. En ökning sker även för skolbarn i åldrarna 11, 13 och 15 år. Och var femte 6–9-åring har övervikt eller fetma.</a:t>
            </a:r>
          </a:p>
          <a:p>
            <a:pPr lvl="0"/>
            <a:endParaRPr lang="sv-SE" sz="2000" dirty="0">
              <a:solidFill>
                <a:srgbClr val="45788D"/>
              </a:solidFill>
              <a:latin typeface="Open Sans Light" pitchFamily="2" charset="0"/>
              <a:ea typeface="Open Sans Light" pitchFamily="2" charset="0"/>
              <a:cs typeface="Open Sans Light" pitchFamily="2" charset="0"/>
            </a:endParaRPr>
          </a:p>
          <a:p>
            <a:pPr lvl="0"/>
            <a:endParaRPr lang="sv-SE" sz="2000" dirty="0">
              <a:solidFill>
                <a:srgbClr val="45788D"/>
              </a:solidFill>
              <a:latin typeface="Open Sans Light" pitchFamily="2" charset="0"/>
              <a:ea typeface="Open Sans Light" pitchFamily="2" charset="0"/>
              <a:cs typeface="Open Sans Light" pitchFamily="2" charset="0"/>
            </a:endParaRPr>
          </a:p>
          <a:p>
            <a:pPr lvl="0"/>
            <a:r>
              <a:rPr lang="sv-SE" sz="2000" dirty="0">
                <a:solidFill>
                  <a:srgbClr val="45788D"/>
                </a:solidFill>
                <a:latin typeface="Open Sans Light" pitchFamily="2" charset="0"/>
                <a:ea typeface="Open Sans Light" pitchFamily="2" charset="0"/>
                <a:cs typeface="Open Sans Light" pitchFamily="2" charset="0"/>
              </a:rPr>
              <a:t>• Psykiskt välbefinnande och psykiska ohälsa hänger samman med socioekonomiska faktorer. Personer med låg inkomst, unga och kvinnor uppger oftare psykiska besvär än andra.</a:t>
            </a:r>
          </a:p>
        </p:txBody>
      </p:sp>
      <p:sp>
        <p:nvSpPr>
          <p:cNvPr id="7" name="textruta 6">
            <a:extLst>
              <a:ext uri="{FF2B5EF4-FFF2-40B4-BE49-F238E27FC236}">
                <a16:creationId xmlns:a16="http://schemas.microsoft.com/office/drawing/2014/main" id="{68EE0CE1-682D-604D-8038-A8C793C3B20E}"/>
              </a:ext>
            </a:extLst>
          </p:cNvPr>
          <p:cNvSpPr txBox="1"/>
          <p:nvPr/>
        </p:nvSpPr>
        <p:spPr>
          <a:xfrm>
            <a:off x="176042" y="121529"/>
            <a:ext cx="2588797" cy="827021"/>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Kunskap och statistik</a:t>
            </a:r>
          </a:p>
          <a:p>
            <a:pPr>
              <a:lnSpc>
                <a:spcPct val="150000"/>
              </a:lnSpc>
            </a:pPr>
            <a:endParaRPr lang="sv-SE" sz="1100" b="1" dirty="0">
              <a:solidFill>
                <a:srgbClr val="45788D"/>
              </a:solidFill>
              <a:latin typeface="Open Sans" pitchFamily="2" charset="0"/>
              <a:ea typeface="Open Sans" pitchFamily="2" charset="0"/>
              <a:cs typeface="Open Sans" pitchFamily="2" charset="0"/>
            </a:endParaRPr>
          </a:p>
        </p:txBody>
      </p:sp>
      <p:cxnSp>
        <p:nvCxnSpPr>
          <p:cNvPr id="6" name="Rak 5">
            <a:extLst>
              <a:ext uri="{FF2B5EF4-FFF2-40B4-BE49-F238E27FC236}">
                <a16:creationId xmlns:a16="http://schemas.microsoft.com/office/drawing/2014/main" id="{B18B6D05-AF36-0A46-BB02-0A5EAF2559D6}"/>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07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33260" y="1798922"/>
            <a:ext cx="6725478" cy="4143578"/>
          </a:xfrm>
        </p:spPr>
        <p:txBody>
          <a:bodyPr>
            <a:normAutofit/>
          </a:bodyPr>
          <a:lstStyle/>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Av de tio främsta riskfaktorerna för ohälsa och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för tidig död i Sverige är hälften relaterade till fysisk aktivitet och matvanor. Övervikt och fetma är en av de främsta orsakerna till ohälsa i Sverige. Bland annat ökar risken för typ-2 diabetes, cancer och hjärt-kärlsjukdom. </a:t>
            </a:r>
          </a:p>
          <a:p>
            <a:pPr marL="0" lvl="0" indent="0">
              <a:buNone/>
            </a:pPr>
            <a:r>
              <a:rPr lang="sv-SE" sz="2000" dirty="0">
                <a:solidFill>
                  <a:srgbClr val="45788D"/>
                </a:solidFill>
                <a:latin typeface="Open Sans Light" pitchFamily="2" charset="0"/>
                <a:ea typeface="Open Sans Light" pitchFamily="2" charset="0"/>
                <a:cs typeface="Open Sans Light" pitchFamily="2" charset="0"/>
              </a:rPr>
              <a:t> </a:t>
            </a:r>
          </a:p>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Övervikt och fetma ökar i stort sett i alla grupper, men är också ojämlikt fördelad. Ohälsan orsakar kostnader både för samhället och för individen, och enbart fetma uppskattas kosta samhället ca 70 miljarder kronor per år.</a:t>
            </a:r>
          </a:p>
          <a:p>
            <a:pPr lvl="0"/>
            <a:endParaRPr lang="sv-SE" dirty="0"/>
          </a:p>
        </p:txBody>
      </p:sp>
      <p:sp>
        <p:nvSpPr>
          <p:cNvPr id="4" name="V-form 3">
            <a:extLst>
              <a:ext uri="{FF2B5EF4-FFF2-40B4-BE49-F238E27FC236}">
                <a16:creationId xmlns:a16="http://schemas.microsoft.com/office/drawing/2014/main" id="{797CC4E7-5A3B-A34C-87C8-9B03F9300A09}"/>
              </a:ext>
            </a:extLst>
          </p:cNvPr>
          <p:cNvSpPr/>
          <p:nvPr/>
        </p:nvSpPr>
        <p:spPr>
          <a:xfrm rot="5400000">
            <a:off x="5809672" y="6029783"/>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8" name="textruta 7">
            <a:extLst>
              <a:ext uri="{FF2B5EF4-FFF2-40B4-BE49-F238E27FC236}">
                <a16:creationId xmlns:a16="http://schemas.microsoft.com/office/drawing/2014/main" id="{AC4BA3F1-8613-A440-B13D-6FE7263569FD}"/>
              </a:ext>
            </a:extLst>
          </p:cNvPr>
          <p:cNvSpPr txBox="1"/>
          <p:nvPr/>
        </p:nvSpPr>
        <p:spPr>
          <a:xfrm>
            <a:off x="2720505" y="842678"/>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Konsekvenser</a:t>
            </a:r>
            <a:endParaRPr lang="sv-SE" sz="4000" dirty="0">
              <a:solidFill>
                <a:srgbClr val="45788D"/>
              </a:solidFill>
            </a:endParaRPr>
          </a:p>
        </p:txBody>
      </p:sp>
      <p:sp>
        <p:nvSpPr>
          <p:cNvPr id="15" name="textruta 14">
            <a:extLst>
              <a:ext uri="{FF2B5EF4-FFF2-40B4-BE49-F238E27FC236}">
                <a16:creationId xmlns:a16="http://schemas.microsoft.com/office/drawing/2014/main" id="{DF49090A-0C2A-964D-A4E8-B61E35DDB43A}"/>
              </a:ext>
            </a:extLst>
          </p:cNvPr>
          <p:cNvSpPr txBox="1"/>
          <p:nvPr/>
        </p:nvSpPr>
        <p:spPr>
          <a:xfrm>
            <a:off x="176042" y="121529"/>
            <a:ext cx="2588797" cy="827021"/>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Konsekvenser</a:t>
            </a:r>
          </a:p>
          <a:p>
            <a:pPr>
              <a:lnSpc>
                <a:spcPct val="150000"/>
              </a:lnSpc>
            </a:pPr>
            <a:endParaRPr lang="sv-SE" sz="1100" b="1" dirty="0">
              <a:solidFill>
                <a:srgbClr val="45788D"/>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897789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51BAF01C-03AB-F74A-ADC4-000ACA5CBAEB}"/>
              </a:ext>
            </a:extLst>
          </p:cNvPr>
          <p:cNvSpPr txBox="1"/>
          <p:nvPr/>
        </p:nvSpPr>
        <p:spPr>
          <a:xfrm>
            <a:off x="2733261" y="1536174"/>
            <a:ext cx="6725478" cy="3785652"/>
          </a:xfrm>
          <a:prstGeom prst="rect">
            <a:avLst/>
          </a:prstGeom>
          <a:noFill/>
        </p:spPr>
        <p:txBody>
          <a:bodyPr wrap="square">
            <a:spAutoFit/>
          </a:bodyPr>
          <a:lstStyle/>
          <a:p>
            <a:pPr lvl="0"/>
            <a:r>
              <a:rPr lang="sv-SE" sz="2000" dirty="0">
                <a:solidFill>
                  <a:srgbClr val="45788D"/>
                </a:solidFill>
                <a:latin typeface="Open Sans Light" pitchFamily="2" charset="0"/>
                <a:ea typeface="Open Sans Light" pitchFamily="2" charset="0"/>
                <a:cs typeface="Open Sans Light" pitchFamily="2" charset="0"/>
              </a:rPr>
              <a:t>• Människors rörelsemönster har förändrats, bland annat på grund av den digitala utvecklingen. Både barn och vuxna sitter numera stilla under en större del av den vakna tiden. Stillasittande har ett samband med flera kroniska sjukdomar och risk för att dö i förtid.</a:t>
            </a:r>
          </a:p>
          <a:p>
            <a:pPr lvl="0"/>
            <a:endParaRPr lang="sv-SE" sz="2000" dirty="0">
              <a:solidFill>
                <a:srgbClr val="45788D"/>
              </a:solidFill>
              <a:latin typeface="Open Sans Light" pitchFamily="2" charset="0"/>
              <a:ea typeface="Open Sans Light" pitchFamily="2" charset="0"/>
              <a:cs typeface="Open Sans Light" pitchFamily="2" charset="0"/>
            </a:endParaRPr>
          </a:p>
          <a:p>
            <a:pPr marL="0" lvl="0" indent="0">
              <a:buNone/>
            </a:pPr>
            <a:endParaRPr lang="sv-SE" sz="2000" dirty="0">
              <a:solidFill>
                <a:srgbClr val="45788D"/>
              </a:solidFill>
              <a:latin typeface="Open Sans Light" pitchFamily="2" charset="0"/>
              <a:ea typeface="Open Sans Light" pitchFamily="2" charset="0"/>
              <a:cs typeface="Open Sans Light" pitchFamily="2" charset="0"/>
            </a:endParaRPr>
          </a:p>
          <a:p>
            <a:pPr lvl="0"/>
            <a:r>
              <a:rPr lang="sv-SE" sz="2000" dirty="0">
                <a:solidFill>
                  <a:srgbClr val="45788D"/>
                </a:solidFill>
                <a:latin typeface="Open Sans Light" pitchFamily="2" charset="0"/>
                <a:ea typeface="Open Sans Light" pitchFamily="2" charset="0"/>
                <a:cs typeface="Open Sans Light" pitchFamily="2" charset="0"/>
              </a:rPr>
              <a:t>• Nästan hälften av 15-åringarna har besvär</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som exempelvis oro, nedstämdhet och huvudvärk. Andelen unga som uppger att de har återkommande kroppsliga eller psykiska besvär, har fördubblats sedan </a:t>
            </a:r>
            <a:br>
              <a:rPr lang="sv-SE" sz="2000" dirty="0">
                <a:solidFill>
                  <a:srgbClr val="45788D"/>
                </a:solidFill>
                <a:latin typeface="Open Sans Light" pitchFamily="2" charset="0"/>
                <a:ea typeface="Open Sans Light" pitchFamily="2" charset="0"/>
                <a:cs typeface="Open Sans Light" pitchFamily="2" charset="0"/>
              </a:rPr>
            </a:br>
            <a:r>
              <a:rPr lang="sv-SE" sz="2000" dirty="0">
                <a:solidFill>
                  <a:srgbClr val="45788D"/>
                </a:solidFill>
                <a:latin typeface="Open Sans Light" pitchFamily="2" charset="0"/>
                <a:ea typeface="Open Sans Light" pitchFamily="2" charset="0"/>
                <a:cs typeface="Open Sans Light" pitchFamily="2" charset="0"/>
              </a:rPr>
              <a:t>mitten av 1980-talet.  </a:t>
            </a:r>
          </a:p>
        </p:txBody>
      </p:sp>
      <p:sp>
        <p:nvSpPr>
          <p:cNvPr id="8" name="textruta 7">
            <a:extLst>
              <a:ext uri="{FF2B5EF4-FFF2-40B4-BE49-F238E27FC236}">
                <a16:creationId xmlns:a16="http://schemas.microsoft.com/office/drawing/2014/main" id="{872B05FF-1897-5C45-8961-C6CEDC0921C5}"/>
              </a:ext>
            </a:extLst>
          </p:cNvPr>
          <p:cNvSpPr txBox="1"/>
          <p:nvPr/>
        </p:nvSpPr>
        <p:spPr>
          <a:xfrm>
            <a:off x="176042" y="121529"/>
            <a:ext cx="2588797" cy="827021"/>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Konsekvenser</a:t>
            </a:r>
          </a:p>
          <a:p>
            <a:pPr>
              <a:lnSpc>
                <a:spcPct val="150000"/>
              </a:lnSpc>
            </a:pPr>
            <a:endParaRPr lang="sv-SE" sz="1100" b="1" dirty="0">
              <a:solidFill>
                <a:srgbClr val="45788D"/>
              </a:solidFill>
              <a:latin typeface="Open Sans" pitchFamily="2" charset="0"/>
              <a:ea typeface="Open Sans" pitchFamily="2" charset="0"/>
              <a:cs typeface="Open Sans" pitchFamily="2" charset="0"/>
            </a:endParaRPr>
          </a:p>
        </p:txBody>
      </p:sp>
      <p:cxnSp>
        <p:nvCxnSpPr>
          <p:cNvPr id="4" name="Rak 3">
            <a:extLst>
              <a:ext uri="{FF2B5EF4-FFF2-40B4-BE49-F238E27FC236}">
                <a16:creationId xmlns:a16="http://schemas.microsoft.com/office/drawing/2014/main" id="{28411C43-E9DC-DD48-8106-5E509468DA1B}"/>
              </a:ext>
            </a:extLst>
          </p:cNvPr>
          <p:cNvCxnSpPr/>
          <p:nvPr/>
        </p:nvCxnSpPr>
        <p:spPr>
          <a:xfrm>
            <a:off x="5300764" y="6326048"/>
            <a:ext cx="1641987" cy="0"/>
          </a:xfrm>
          <a:prstGeom prst="line">
            <a:avLst/>
          </a:prstGeom>
          <a:ln w="254000">
            <a:solidFill>
              <a:srgbClr val="4578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198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2738712" y="2488233"/>
            <a:ext cx="6943174" cy="2815823"/>
          </a:xfrm>
        </p:spPr>
        <p:txBody>
          <a:bodyPr>
            <a:normAutofit/>
          </a:bodyPr>
          <a:lstStyle/>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Utveckla boende- och närmiljöer som möjliggör och stödjer hälsosamma val.</a:t>
            </a:r>
          </a:p>
          <a:p>
            <a:pPr marL="0" lvl="0" indent="0">
              <a:lnSpc>
                <a:spcPct val="100000"/>
              </a:lnSpc>
              <a:buNone/>
            </a:pPr>
            <a:endParaRPr lang="sv-SE" sz="2000" dirty="0">
              <a:solidFill>
                <a:srgbClr val="45788D"/>
              </a:solidFill>
              <a:latin typeface="Open Sans Light" pitchFamily="2" charset="0"/>
              <a:ea typeface="Open Sans Light" pitchFamily="2" charset="0"/>
              <a:cs typeface="Open Sans Light" pitchFamily="2" charset="0"/>
            </a:endParaRPr>
          </a:p>
          <a:p>
            <a:pPr marL="0" lvl="0" indent="0">
              <a:lnSpc>
                <a:spcPct val="100000"/>
              </a:lnSpc>
              <a:buNone/>
            </a:pPr>
            <a:r>
              <a:rPr lang="sv-SE" sz="2000" dirty="0">
                <a:solidFill>
                  <a:srgbClr val="45788D"/>
                </a:solidFill>
                <a:latin typeface="Open Sans Light" pitchFamily="2" charset="0"/>
                <a:ea typeface="Open Sans Light" pitchFamily="2" charset="0"/>
                <a:cs typeface="Open Sans Light" pitchFamily="2" charset="0"/>
              </a:rPr>
              <a:t>• Grönyteplanering, god trafikplanering och</a:t>
            </a:r>
            <a:r>
              <a:rPr lang="sv-SE" sz="2000" b="1" dirty="0">
                <a:solidFill>
                  <a:srgbClr val="45788D"/>
                </a:solidFill>
                <a:latin typeface="Open Sans" pitchFamily="2" charset="0"/>
                <a:ea typeface="Open Sans" pitchFamily="2" charset="0"/>
                <a:cs typeface="Open Sans" pitchFamily="2" charset="0"/>
              </a:rPr>
              <a:t> </a:t>
            </a:r>
            <a:r>
              <a:rPr lang="sv-SE" sz="2000" dirty="0">
                <a:solidFill>
                  <a:srgbClr val="45788D"/>
                </a:solidFill>
                <a:latin typeface="Open Sans Light" pitchFamily="2" charset="0"/>
                <a:ea typeface="Open Sans Light" pitchFamily="2" charset="0"/>
                <a:cs typeface="Open Sans Light" pitchFamily="2" charset="0"/>
              </a:rPr>
              <a:t>främjande av gång och cykel är insatser som gynnar hela befolkningen och kan minska ojämlikhet i hälsa.</a:t>
            </a:r>
          </a:p>
          <a:p>
            <a:endParaRPr lang="sv-SE" dirty="0"/>
          </a:p>
        </p:txBody>
      </p:sp>
      <p:sp>
        <p:nvSpPr>
          <p:cNvPr id="4" name="V-form 3">
            <a:extLst>
              <a:ext uri="{FF2B5EF4-FFF2-40B4-BE49-F238E27FC236}">
                <a16:creationId xmlns:a16="http://schemas.microsoft.com/office/drawing/2014/main" id="{CBEEC27C-B9F0-904D-A5F8-D4B5225E4365}"/>
              </a:ext>
            </a:extLst>
          </p:cNvPr>
          <p:cNvSpPr/>
          <p:nvPr/>
        </p:nvSpPr>
        <p:spPr>
          <a:xfrm rot="5400000">
            <a:off x="5809672" y="6029783"/>
            <a:ext cx="572654" cy="572654"/>
          </a:xfrm>
          <a:prstGeom prst="chevron">
            <a:avLst/>
          </a:prstGeom>
          <a:solidFill>
            <a:srgbClr val="457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chemeClr val="tx1"/>
              </a:solidFill>
            </a:endParaRPr>
          </a:p>
        </p:txBody>
      </p:sp>
      <p:sp>
        <p:nvSpPr>
          <p:cNvPr id="8" name="textruta 7">
            <a:extLst>
              <a:ext uri="{FF2B5EF4-FFF2-40B4-BE49-F238E27FC236}">
                <a16:creationId xmlns:a16="http://schemas.microsoft.com/office/drawing/2014/main" id="{B9EDD82E-D0EB-6145-8AD2-38F04821B1D9}"/>
              </a:ext>
            </a:extLst>
          </p:cNvPr>
          <p:cNvSpPr txBox="1"/>
          <p:nvPr/>
        </p:nvSpPr>
        <p:spPr>
          <a:xfrm>
            <a:off x="176042" y="121529"/>
            <a:ext cx="2588797" cy="769441"/>
          </a:xfrm>
          <a:prstGeom prst="rect">
            <a:avLst/>
          </a:prstGeom>
          <a:noFill/>
        </p:spPr>
        <p:txBody>
          <a:bodyPr wrap="square">
            <a:spAutoFit/>
          </a:bodyPr>
          <a:lstStyle/>
          <a:p>
            <a:pPr>
              <a:lnSpc>
                <a:spcPct val="150000"/>
              </a:lnSpc>
            </a:pPr>
            <a:r>
              <a:rPr lang="sv-SE" sz="1100" b="1" dirty="0">
                <a:solidFill>
                  <a:srgbClr val="45788D"/>
                </a:solidFill>
                <a:latin typeface="Open Sans" pitchFamily="2" charset="0"/>
                <a:ea typeface="Open Sans" pitchFamily="2" charset="0"/>
                <a:cs typeface="Open Sans" pitchFamily="2" charset="0"/>
              </a:rPr>
              <a:t>Hälsan behöver bli mer jämlik</a:t>
            </a:r>
          </a:p>
          <a:p>
            <a:pPr>
              <a:lnSpc>
                <a:spcPct val="150000"/>
              </a:lnSpc>
            </a:pPr>
            <a:r>
              <a:rPr lang="sv-SE" sz="1100" dirty="0">
                <a:solidFill>
                  <a:srgbClr val="45788D"/>
                </a:solidFill>
                <a:latin typeface="Open Sans Light" pitchFamily="2" charset="0"/>
                <a:ea typeface="Open Sans Light" pitchFamily="2" charset="0"/>
                <a:cs typeface="Open Sans Light" pitchFamily="2" charset="0"/>
              </a:rPr>
              <a:t>Förslag på åtgärder</a:t>
            </a:r>
          </a:p>
          <a:p>
            <a:endParaRPr lang="sv-SE" sz="1100" b="1" dirty="0">
              <a:solidFill>
                <a:srgbClr val="45788D"/>
              </a:solidFill>
              <a:latin typeface="Open Sans" pitchFamily="2" charset="0"/>
              <a:ea typeface="Open Sans" pitchFamily="2" charset="0"/>
              <a:cs typeface="Open Sans" pitchFamily="2" charset="0"/>
            </a:endParaRPr>
          </a:p>
        </p:txBody>
      </p:sp>
      <p:sp>
        <p:nvSpPr>
          <p:cNvPr id="12" name="textruta 11">
            <a:extLst>
              <a:ext uri="{FF2B5EF4-FFF2-40B4-BE49-F238E27FC236}">
                <a16:creationId xmlns:a16="http://schemas.microsoft.com/office/drawing/2014/main" id="{BECC8F9D-E4A6-F042-A2D3-A897ED592D21}"/>
              </a:ext>
            </a:extLst>
          </p:cNvPr>
          <p:cNvSpPr txBox="1"/>
          <p:nvPr/>
        </p:nvSpPr>
        <p:spPr>
          <a:xfrm>
            <a:off x="2729187" y="1525517"/>
            <a:ext cx="6231837" cy="707886"/>
          </a:xfrm>
          <a:prstGeom prst="rect">
            <a:avLst/>
          </a:prstGeom>
          <a:noFill/>
        </p:spPr>
        <p:txBody>
          <a:bodyPr wrap="square">
            <a:spAutoFit/>
          </a:bodyPr>
          <a:lstStyle/>
          <a:p>
            <a:r>
              <a:rPr lang="sv-SE" sz="4000" b="1" dirty="0">
                <a:solidFill>
                  <a:srgbClr val="45788D"/>
                </a:solidFill>
                <a:latin typeface="Open Sans ExtraBold" panose="020B0606030504020204" pitchFamily="34" charset="0"/>
                <a:ea typeface="Open Sans ExtraBold" panose="020B0606030504020204" pitchFamily="34" charset="0"/>
                <a:cs typeface="Open Sans ExtraBold" panose="020B0606030504020204" pitchFamily="34" charset="0"/>
              </a:rPr>
              <a:t>Förslag på åtgärder</a:t>
            </a:r>
            <a:endParaRPr lang="sv-SE" sz="4000" dirty="0">
              <a:solidFill>
                <a:srgbClr val="45788D"/>
              </a:solidFill>
            </a:endParaRPr>
          </a:p>
        </p:txBody>
      </p:sp>
    </p:spTree>
    <p:extLst>
      <p:ext uri="{BB962C8B-B14F-4D97-AF65-F5344CB8AC3E}">
        <p14:creationId xmlns:p14="http://schemas.microsoft.com/office/powerpoint/2010/main" val="366460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3A5D6ADBBAE78458A38F53920C9236D" ma:contentTypeVersion="11" ma:contentTypeDescription="Skapa ett nytt dokument." ma:contentTypeScope="" ma:versionID="f5a90823e4e0e0715151e60bf8b69c0d">
  <xsd:schema xmlns:xsd="http://www.w3.org/2001/XMLSchema" xmlns:xs="http://www.w3.org/2001/XMLSchema" xmlns:p="http://schemas.microsoft.com/office/2006/metadata/properties" xmlns:ns2="60bf9011-4c84-490e-879e-bf0d29284be5" xmlns:ns3="bc75dcc4-a12a-47ca-a7a5-acdf8718a39d" xmlns:ns4="2f036c81-773e-4f47-bf12-73a36a81a429" targetNamespace="http://schemas.microsoft.com/office/2006/metadata/properties" ma:root="true" ma:fieldsID="eb4c730dbee7f40715f230ca488f4102" ns2:_="" ns3:_="" ns4:_="">
    <xsd:import namespace="60bf9011-4c84-490e-879e-bf0d29284be5"/>
    <xsd:import namespace="bc75dcc4-a12a-47ca-a7a5-acdf8718a39d"/>
    <xsd:import namespace="2f036c81-773e-4f47-bf12-73a36a81a429"/>
    <xsd:element name="properties">
      <xsd:complexType>
        <xsd:sequence>
          <xsd:element name="documentManagement">
            <xsd:complexType>
              <xsd:all>
                <xsd:element ref="ns2:Ärendenummer" minOccurs="0"/>
                <xsd:element ref="ns3:Diarief_x00f6_r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f9011-4c84-490e-879e-bf0d29284be5" elementFormDefault="qualified">
    <xsd:import namespace="http://schemas.microsoft.com/office/2006/documentManagement/types"/>
    <xsd:import namespace="http://schemas.microsoft.com/office/infopath/2007/PartnerControls"/>
    <xsd:element name="Ärendenummer" ma:index="8" nillable="true" ma:displayName="Ärendenummer" ma:internalName="_x00c4_rendenumm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75dcc4-a12a-47ca-a7a5-acdf8718a39d" elementFormDefault="qualified">
    <xsd:import namespace="http://schemas.microsoft.com/office/2006/documentManagement/types"/>
    <xsd:import namespace="http://schemas.microsoft.com/office/infopath/2007/PartnerControls"/>
    <xsd:element name="Diarief_x00f6_rd" ma:index="9" nillable="true" ma:displayName="Diarieförd" ma:default="0" ma:description="För Modena" ma:internalName="Diarief_x00f6_rd">
      <xsd:simpleType>
        <xsd:restriction base="dms:Boolea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036c81-773e-4f47-bf12-73a36a81a429"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Ärendenummer xmlns="60bf9011-4c84-490e-879e-bf0d29284be5" xsi:nil="true"/>
    <Diarief_x00f6_rd xmlns="bc75dcc4-a12a-47ca-a7a5-acdf8718a39d">false</Diarief_x00f6_rd>
  </documentManagement>
</p:properties>
</file>

<file path=customXml/itemProps1.xml><?xml version="1.0" encoding="utf-8"?>
<ds:datastoreItem xmlns:ds="http://schemas.openxmlformats.org/officeDocument/2006/customXml" ds:itemID="{0DBFB0AD-F5A5-4399-85AD-34B6509EC7DD}">
  <ds:schemaRefs>
    <ds:schemaRef ds:uri="http://schemas.microsoft.com/sharepoint/v3/contenttype/forms"/>
  </ds:schemaRefs>
</ds:datastoreItem>
</file>

<file path=customXml/itemProps2.xml><?xml version="1.0" encoding="utf-8"?>
<ds:datastoreItem xmlns:ds="http://schemas.openxmlformats.org/officeDocument/2006/customXml" ds:itemID="{37C6A31E-6FA7-418C-B908-6FFCE9AFB8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f9011-4c84-490e-879e-bf0d29284be5"/>
    <ds:schemaRef ds:uri="bc75dcc4-a12a-47ca-a7a5-acdf8718a39d"/>
    <ds:schemaRef ds:uri="2f036c81-773e-4f47-bf12-73a36a81a4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E7DBB8-DC63-4E76-B4D3-F2073308F5F6}">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f036c81-773e-4f47-bf12-73a36a81a429"/>
    <ds:schemaRef ds:uri="bc75dcc4-a12a-47ca-a7a5-acdf8718a39d"/>
    <ds:schemaRef ds:uri="http://purl.org/dc/terms/"/>
    <ds:schemaRef ds:uri="60bf9011-4c84-490e-879e-bf0d29284be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11261</TotalTime>
  <Words>3606</Words>
  <Application>Microsoft Office PowerPoint</Application>
  <PresentationFormat>Bredbild</PresentationFormat>
  <Paragraphs>395</Paragraphs>
  <Slides>48</Slides>
  <Notes>1</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48</vt:i4>
      </vt:variant>
    </vt:vector>
  </HeadingPairs>
  <TitlesOfParts>
    <vt:vector size="56" baseType="lpstr">
      <vt:lpstr>Arial</vt:lpstr>
      <vt:lpstr>Calibri</vt:lpstr>
      <vt:lpstr>Calibri Light</vt:lpstr>
      <vt:lpstr>Open Sans</vt:lpstr>
      <vt:lpstr>Open Sans ExtraBold</vt:lpstr>
      <vt:lpstr>Open Sans Light</vt:lpstr>
      <vt:lpstr>Open Sans SemiBold</vt:lpstr>
      <vt:lpstr>Office-tema</vt:lpstr>
      <vt:lpstr>Tillgång  till vardags- nära natur  är bra för folkhälsan</vt:lpstr>
      <vt:lpstr>PowerPoint-presentation</vt:lpstr>
      <vt:lpstr>Hälsan behöver bli mer jämlik</vt:lpstr>
      <vt:lpstr>PowerPoint-presentation</vt:lpstr>
      <vt:lpstr>PowerPoint-presentation</vt:lpstr>
      <vt:lpstr>PowerPoint-presentation</vt:lpstr>
      <vt:lpstr>PowerPoint-presentation</vt:lpstr>
      <vt:lpstr>PowerPoint-presentation</vt:lpstr>
      <vt:lpstr>PowerPoint-presentation</vt:lpstr>
      <vt:lpstr>PowerPoint-presentation</vt:lpstr>
      <vt:lpstr>Alla  behöver  närhet  till natur</vt:lpstr>
      <vt:lpstr>PowerPoint-presentation</vt:lpstr>
      <vt:lpstr>PowerPoint-presentation</vt:lpstr>
      <vt:lpstr>PowerPoint-presentation</vt:lpstr>
      <vt:lpstr>PowerPoint-presentation</vt:lpstr>
      <vt:lpstr>PowerPoint-presentation</vt:lpstr>
      <vt:lpstr>PowerPoint-presentation</vt:lpstr>
      <vt:lpstr>PowerPoint-presentation</vt:lpstr>
      <vt:lpstr>Vardags- skogen  behöver  vara  attraktiv</vt:lpstr>
      <vt:lpstr>PowerPoint-presentation</vt:lpstr>
      <vt:lpstr>PowerPoint-presentation</vt:lpstr>
      <vt:lpstr>PowerPoint-presentation</vt:lpstr>
      <vt:lpstr>PowerPoint-presentation</vt:lpstr>
      <vt:lpstr>PowerPoint-presentation</vt:lpstr>
      <vt:lpstr>PowerPoint-presentation</vt:lpstr>
      <vt:lpstr>PowerPoint-presentation</vt:lpstr>
      <vt:lpstr>Barn behöver kontakt med  naturen</vt:lpstr>
      <vt:lpstr>PowerPoint-presentation</vt:lpstr>
      <vt:lpstr>PowerPoint-presentation</vt:lpstr>
      <vt:lpstr>PowerPoint-presentation</vt:lpstr>
      <vt:lpstr>PowerPoint-presentation</vt:lpstr>
      <vt:lpstr>PowerPoint-presentation</vt:lpstr>
      <vt:lpstr>PowerPoint-presentation</vt:lpstr>
      <vt:lpstr>Barn  behöver  gröna  skolgårdar</vt:lpstr>
      <vt:lpstr>PowerPoint-presentation</vt:lpstr>
      <vt:lpstr>PowerPoint-presentation</vt:lpstr>
      <vt:lpstr>PowerPoint-presentation</vt:lpstr>
      <vt:lpstr>PowerPoint-presentation</vt:lpstr>
      <vt:lpstr>PowerPoint-presentation</vt:lpstr>
      <vt:lpstr>Vardags- nära natur  bidrar  till social gemenskap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Stighäll, Eva</dc:creator>
  <cp:lastModifiedBy>Blomster, Åsa</cp:lastModifiedBy>
  <cp:revision>185</cp:revision>
  <dcterms:created xsi:type="dcterms:W3CDTF">2021-05-26T13:27:14Z</dcterms:created>
  <dcterms:modified xsi:type="dcterms:W3CDTF">2022-03-25T15:22:43Z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0x01010073A5D6ADBBAE78458A38F53920C9236D</vt:lpwstr>
  </property>
</Properties>
</file>